
<file path=[Content_Types].xml><?xml version="1.0" encoding="utf-8"?>
<Types xmlns="http://schemas.openxmlformats.org/package/2006/content-types">
  <Default Extension="bin" ContentType="application/vnd.openxmlformats-officedocument.oleObject"/>
  <Default Extension="jpg" ContentType="image/jp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3.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4.xml" ContentType="application/vnd.openxmlformats-officedocument.themeOverr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notesSlides/notesSlide2.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notesSlides/notesSlide3.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2"/>
  </p:notesMasterIdLst>
  <p:sldIdLst>
    <p:sldId id="256" r:id="rId2"/>
    <p:sldId id="257" r:id="rId3"/>
    <p:sldId id="328" r:id="rId4"/>
    <p:sldId id="258" r:id="rId5"/>
    <p:sldId id="344" r:id="rId6"/>
    <p:sldId id="262" r:id="rId7"/>
    <p:sldId id="336" r:id="rId8"/>
    <p:sldId id="263" r:id="rId9"/>
    <p:sldId id="264" r:id="rId10"/>
    <p:sldId id="337" r:id="rId11"/>
    <p:sldId id="338" r:id="rId12"/>
    <p:sldId id="268" r:id="rId13"/>
    <p:sldId id="343" r:id="rId14"/>
    <p:sldId id="269" r:id="rId15"/>
    <p:sldId id="271" r:id="rId16"/>
    <p:sldId id="272" r:id="rId17"/>
    <p:sldId id="273" r:id="rId18"/>
    <p:sldId id="334" r:id="rId19"/>
    <p:sldId id="275" r:id="rId20"/>
    <p:sldId id="274" r:id="rId21"/>
    <p:sldId id="277" r:id="rId22"/>
    <p:sldId id="339" r:id="rId23"/>
    <p:sldId id="340" r:id="rId24"/>
    <p:sldId id="278" r:id="rId25"/>
    <p:sldId id="279"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35" r:id="rId64"/>
    <p:sldId id="321" r:id="rId65"/>
    <p:sldId id="322" r:id="rId66"/>
    <p:sldId id="323" r:id="rId67"/>
    <p:sldId id="324" r:id="rId68"/>
    <p:sldId id="325" r:id="rId69"/>
    <p:sldId id="326" r:id="rId70"/>
    <p:sldId id="342" r:id="rId71"/>
  </p:sldIdLst>
  <p:sldSz cx="12192000" cy="6858000"/>
  <p:notesSz cx="12192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9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Estilo oscuro 1 - Énfasis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71" autoAdjust="0"/>
    <p:restoredTop sz="94660"/>
  </p:normalViewPr>
  <p:slideViewPr>
    <p:cSldViewPr>
      <p:cViewPr>
        <p:scale>
          <a:sx n="75" d="100"/>
          <a:sy n="75" d="100"/>
        </p:scale>
        <p:origin x="136" y="57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2.bin"/></Relationships>
</file>

<file path=ppt/charts/_rels/chart20.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0.xml"/><Relationship Id="rId1" Type="http://schemas.microsoft.com/office/2011/relationships/chartStyle" Target="style20.xml"/></Relationships>
</file>

<file path=ppt/charts/_rels/chart21.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1.xml"/><Relationship Id="rId1" Type="http://schemas.microsoft.com/office/2011/relationships/chartStyle" Target="style21.xml"/></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1.xlsx"/></Relationships>
</file>

<file path=ppt/charts/_rels/chart23.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4.xml"/><Relationship Id="rId1" Type="http://schemas.microsoft.com/office/2011/relationships/chartStyle" Target="style24.xml"/></Relationships>
</file>

<file path=ppt/charts/_rels/chart25.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5.xml"/><Relationship Id="rId1" Type="http://schemas.microsoft.com/office/2011/relationships/chartStyle" Target="style25.xml"/></Relationships>
</file>

<file path=ppt/charts/_rels/chart26.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8.xml"/><Relationship Id="rId1" Type="http://schemas.microsoft.com/office/2011/relationships/chartStyle" Target="style28.xml"/></Relationships>
</file>

<file path=ppt/charts/_rels/chart29.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oleObject" Target="file:///D:\MASTER%20RADIO%20TV.xlsx" TargetMode="External"/><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0.xml"/><Relationship Id="rId1" Type="http://schemas.microsoft.com/office/2011/relationships/chartStyle" Target="style30.xml"/></Relationships>
</file>

<file path=ppt/charts/_rels/chart31.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1.xml"/><Relationship Id="rId1" Type="http://schemas.microsoft.com/office/2011/relationships/chartStyle" Target="style31.xml"/></Relationships>
</file>

<file path=ppt/charts/_rels/chart32.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2.xml"/><Relationship Id="rId1" Type="http://schemas.microsoft.com/office/2011/relationships/chartStyle" Target="style32.xml"/></Relationships>
</file>

<file path=ppt/charts/_rels/chart33.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3.xml"/><Relationship Id="rId1" Type="http://schemas.microsoft.com/office/2011/relationships/chartStyle" Target="style33.xml"/></Relationships>
</file>

<file path=ppt/charts/_rels/chart34.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4.xml"/><Relationship Id="rId1" Type="http://schemas.microsoft.com/office/2011/relationships/chartStyle" Target="style34.xml"/></Relationships>
</file>

<file path=ppt/charts/_rels/chart35.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5.xml"/><Relationship Id="rId1" Type="http://schemas.microsoft.com/office/2011/relationships/chartStyle" Target="style35.xml"/></Relationships>
</file>

<file path=ppt/charts/_rels/chart36.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6.xml"/><Relationship Id="rId1" Type="http://schemas.microsoft.com/office/2011/relationships/chartStyle" Target="style36.xml"/></Relationships>
</file>

<file path=ppt/charts/_rels/chart37.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39.xml"/><Relationship Id="rId1" Type="http://schemas.microsoft.com/office/2011/relationships/chartStyle" Target="style39.xml"/></Relationships>
</file>

<file path=ppt/charts/_rels/chart4.xml.rels><?xml version="1.0" encoding="UTF-8" standalone="yes"?>
<Relationships xmlns="http://schemas.openxmlformats.org/package/2006/relationships"><Relationship Id="rId3" Type="http://schemas.openxmlformats.org/officeDocument/2006/relationships/oleObject" Target="file:///D:\MASTER%20RADIO%20TV.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40.xml"/><Relationship Id="rId1" Type="http://schemas.microsoft.com/office/2011/relationships/chartStyle" Target="style40.xml"/></Relationships>
</file>

<file path=ppt/charts/_rels/chart41.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41.xml"/><Relationship Id="rId1" Type="http://schemas.microsoft.com/office/2011/relationships/chartStyle" Target="style41.xml"/></Relationships>
</file>

<file path=ppt/charts/_rels/chart42.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42.xml"/><Relationship Id="rId1" Type="http://schemas.microsoft.com/office/2011/relationships/chartStyle" Target="style42.xml"/></Relationships>
</file>

<file path=ppt/charts/_rels/chart5.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D:\MASTER%20RADIO%20TV.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13297\OneDrive\Escritorio\2%20B%20M-%20A\MASTER%20RADIO%20TV.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s-MX"/>
              <a:t>NÚMERO DE PROGRAMAS</a:t>
            </a:r>
          </a:p>
        </c:rich>
      </c:tx>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'[01. Enero Febrero RDTV 2026 CORREGIDO.xlsx]ID'!$F$2</c:f>
              <c:strCache>
                <c:ptCount val="1"/>
                <c:pt idx="0">
                  <c:v>NO. DE PROGRAMAS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'[01. Enero Febrero RDTV 2026 CORREGIDO.xlsx]ID'!$E$3:$E$11</c:f>
              <c:strCache>
                <c:ptCount val="9"/>
                <c:pt idx="0">
                  <c:v>CAPITAL NOTICIAS</c:v>
                </c:pt>
                <c:pt idx="1">
                  <c:v>INFORMATIVO NTR</c:v>
                </c:pt>
                <c:pt idx="2">
                  <c:v>INFORMATIVO NTR</c:v>
                </c:pt>
                <c:pt idx="3">
                  <c:v>"COSTA GRANDE EN LA NOTICIA"</c:v>
                </c:pt>
                <c:pt idx="4">
                  <c:v>"COSTA GRANDE EN LA NOTICIA"</c:v>
                </c:pt>
                <c:pt idx="5">
                  <c:v>EN CONTACTO</c:v>
                </c:pt>
                <c:pt idx="6">
                  <c:v>ADN 40 EN GUERRERO</c:v>
                </c:pt>
                <c:pt idx="7">
                  <c:v>INFÓRMESE CON MARCO ANTONIO AGUILETA</c:v>
                </c:pt>
                <c:pt idx="8">
                  <c:v>INFÓRMESE CON MARCO ANTONIO AGUILETA</c:v>
                </c:pt>
              </c:strCache>
            </c:strRef>
          </c:cat>
          <c:val>
            <c:numRef>
              <c:f>'[01. Enero Febrero RDTV 2026 CORREGIDO.xlsx]ID'!$F$3:$F$11</c:f>
              <c:numCache>
                <c:formatCode>General</c:formatCode>
                <c:ptCount val="9"/>
                <c:pt idx="0">
                  <c:v>40</c:v>
                </c:pt>
                <c:pt idx="1">
                  <c:v>40</c:v>
                </c:pt>
                <c:pt idx="2">
                  <c:v>39</c:v>
                </c:pt>
                <c:pt idx="3">
                  <c:v>39</c:v>
                </c:pt>
                <c:pt idx="4">
                  <c:v>39</c:v>
                </c:pt>
                <c:pt idx="5">
                  <c:v>38</c:v>
                </c:pt>
                <c:pt idx="6">
                  <c:v>34</c:v>
                </c:pt>
                <c:pt idx="7">
                  <c:v>34</c:v>
                </c:pt>
                <c:pt idx="8">
                  <c:v>33</c:v>
                </c:pt>
              </c:numCache>
            </c:numRef>
          </c:val>
          <c:extLst>
            <c:ext xmlns:c16="http://schemas.microsoft.com/office/drawing/2014/chart" uri="{C3380CC4-5D6E-409C-BE32-E72D297353CC}">
              <c16:uniqueId val="{00000000-4D51-4FAB-84CE-A954093B8BAA}"/>
            </c:ext>
          </c:extLst>
        </c:ser>
        <c:dLbls>
          <c:dLblPos val="outEnd"/>
          <c:showLegendKey val="0"/>
          <c:showVal val="1"/>
          <c:showCatName val="0"/>
          <c:showSerName val="0"/>
          <c:showPercent val="0"/>
          <c:showBubbleSize val="0"/>
        </c:dLbls>
        <c:gapWidth val="219"/>
        <c:overlap val="-27"/>
        <c:axId val="481100048"/>
        <c:axId val="481102128"/>
      </c:barChart>
      <c:catAx>
        <c:axId val="48110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2128"/>
        <c:crosses val="autoZero"/>
        <c:auto val="1"/>
        <c:lblAlgn val="ctr"/>
        <c:lblOffset val="100"/>
        <c:noMultiLvlLbl val="0"/>
      </c:catAx>
      <c:valAx>
        <c:axId val="481102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0048"/>
        <c:crosses val="autoZero"/>
        <c:crossBetween val="between"/>
        <c:min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MX"/>
              <a:t>VALORACIÓN POR PARTIDO POLÍTICO</a:t>
            </a:r>
          </a:p>
          <a:p>
            <a:pPr>
              <a:defRPr/>
            </a:pPr>
            <a:endParaRPr lang="es-MX"/>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PARTIDOS!$H$13</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PARTIDOS!$G$14:$G$22</c:f>
              <c:strCache>
                <c:ptCount val="8"/>
                <c:pt idx="0">
                  <c:v>MORENA</c:v>
                </c:pt>
                <c:pt idx="1">
                  <c:v>PRI</c:v>
                </c:pt>
                <c:pt idx="2">
                  <c:v>PT</c:v>
                </c:pt>
                <c:pt idx="3">
                  <c:v>PVEM</c:v>
                </c:pt>
                <c:pt idx="4">
                  <c:v>MC</c:v>
                </c:pt>
                <c:pt idx="5">
                  <c:v>PRD GUERRERO</c:v>
                </c:pt>
                <c:pt idx="6">
                  <c:v>PAN</c:v>
                </c:pt>
                <c:pt idx="7">
                  <c:v>Otro</c:v>
                </c:pt>
              </c:strCache>
              <c:extLst/>
            </c:strRef>
          </c:cat>
          <c:val>
            <c:numRef>
              <c:f>PARTIDOS!$H$14:$H$22</c:f>
              <c:numCache>
                <c:formatCode>General</c:formatCode>
                <c:ptCount val="8"/>
                <c:pt idx="0">
                  <c:v>0</c:v>
                </c:pt>
                <c:pt idx="1">
                  <c:v>0</c:v>
                </c:pt>
                <c:pt idx="2">
                  <c:v>0</c:v>
                </c:pt>
                <c:pt idx="3">
                  <c:v>0</c:v>
                </c:pt>
                <c:pt idx="4">
                  <c:v>0</c:v>
                </c:pt>
                <c:pt idx="5">
                  <c:v>0</c:v>
                </c:pt>
                <c:pt idx="6">
                  <c:v>0</c:v>
                </c:pt>
                <c:pt idx="7">
                  <c:v>0</c:v>
                </c:pt>
              </c:numCache>
              <c:extLst/>
            </c:numRef>
          </c:val>
          <c:extLst>
            <c:ext xmlns:c16="http://schemas.microsoft.com/office/drawing/2014/chart" uri="{C3380CC4-5D6E-409C-BE32-E72D297353CC}">
              <c16:uniqueId val="{00000000-6206-4775-A122-3C84BD4C41D5}"/>
            </c:ext>
          </c:extLst>
        </c:ser>
        <c:ser>
          <c:idx val="1"/>
          <c:order val="1"/>
          <c:tx>
            <c:strRef>
              <c:f>PARTIDOS!$I$13</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PARTIDOS!$G$14:$G$22</c:f>
              <c:strCache>
                <c:ptCount val="8"/>
                <c:pt idx="0">
                  <c:v>MORENA</c:v>
                </c:pt>
                <c:pt idx="1">
                  <c:v>PRI</c:v>
                </c:pt>
                <c:pt idx="2">
                  <c:v>PT</c:v>
                </c:pt>
                <c:pt idx="3">
                  <c:v>PVEM</c:v>
                </c:pt>
                <c:pt idx="4">
                  <c:v>MC</c:v>
                </c:pt>
                <c:pt idx="5">
                  <c:v>PRD GUERRERO</c:v>
                </c:pt>
                <c:pt idx="6">
                  <c:v>PAN</c:v>
                </c:pt>
                <c:pt idx="7">
                  <c:v>Otro</c:v>
                </c:pt>
              </c:strCache>
              <c:extLst/>
            </c:strRef>
          </c:cat>
          <c:val>
            <c:numRef>
              <c:f>PARTIDOS!$I$14:$I$22</c:f>
              <c:numCache>
                <c:formatCode>General</c:formatCode>
                <c:ptCount val="8"/>
                <c:pt idx="0">
                  <c:v>2</c:v>
                </c:pt>
                <c:pt idx="1">
                  <c:v>0</c:v>
                </c:pt>
                <c:pt idx="2">
                  <c:v>0</c:v>
                </c:pt>
                <c:pt idx="3">
                  <c:v>0</c:v>
                </c:pt>
                <c:pt idx="4">
                  <c:v>0</c:v>
                </c:pt>
                <c:pt idx="5">
                  <c:v>0</c:v>
                </c:pt>
                <c:pt idx="6">
                  <c:v>0</c:v>
                </c:pt>
                <c:pt idx="7">
                  <c:v>0</c:v>
                </c:pt>
              </c:numCache>
              <c:extLst/>
            </c:numRef>
          </c:val>
          <c:extLst>
            <c:ext xmlns:c16="http://schemas.microsoft.com/office/drawing/2014/chart" uri="{C3380CC4-5D6E-409C-BE32-E72D297353CC}">
              <c16:uniqueId val="{00000001-6206-4775-A122-3C84BD4C41D5}"/>
            </c:ext>
          </c:extLst>
        </c:ser>
        <c:ser>
          <c:idx val="2"/>
          <c:order val="2"/>
          <c:tx>
            <c:strRef>
              <c:f>PARTIDOS!$J$13</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PARTIDOS!$G$14:$G$22</c:f>
              <c:strCache>
                <c:ptCount val="8"/>
                <c:pt idx="0">
                  <c:v>MORENA</c:v>
                </c:pt>
                <c:pt idx="1">
                  <c:v>PRI</c:v>
                </c:pt>
                <c:pt idx="2">
                  <c:v>PT</c:v>
                </c:pt>
                <c:pt idx="3">
                  <c:v>PVEM</c:v>
                </c:pt>
                <c:pt idx="4">
                  <c:v>MC</c:v>
                </c:pt>
                <c:pt idx="5">
                  <c:v>PRD GUERRERO</c:v>
                </c:pt>
                <c:pt idx="6">
                  <c:v>PAN</c:v>
                </c:pt>
                <c:pt idx="7">
                  <c:v>Otro</c:v>
                </c:pt>
              </c:strCache>
              <c:extLst/>
            </c:strRef>
          </c:cat>
          <c:val>
            <c:numRef>
              <c:f>PARTIDOS!$J$14:$J$22</c:f>
              <c:numCache>
                <c:formatCode>General</c:formatCode>
                <c:ptCount val="8"/>
                <c:pt idx="0">
                  <c:v>169</c:v>
                </c:pt>
                <c:pt idx="1">
                  <c:v>54</c:v>
                </c:pt>
                <c:pt idx="2">
                  <c:v>32</c:v>
                </c:pt>
                <c:pt idx="3">
                  <c:v>25</c:v>
                </c:pt>
                <c:pt idx="4">
                  <c:v>24</c:v>
                </c:pt>
                <c:pt idx="5">
                  <c:v>22</c:v>
                </c:pt>
                <c:pt idx="6">
                  <c:v>17</c:v>
                </c:pt>
                <c:pt idx="7">
                  <c:v>1</c:v>
                </c:pt>
              </c:numCache>
              <c:extLst/>
            </c:numRef>
          </c:val>
          <c:extLst>
            <c:ext xmlns:c16="http://schemas.microsoft.com/office/drawing/2014/chart" uri="{C3380CC4-5D6E-409C-BE32-E72D297353CC}">
              <c16:uniqueId val="{00000002-6206-4775-A122-3C84BD4C41D5}"/>
            </c:ext>
          </c:extLst>
        </c:ser>
        <c:dLbls>
          <c:dLblPos val="outEnd"/>
          <c:showLegendKey val="0"/>
          <c:showVal val="1"/>
          <c:showCatName val="0"/>
          <c:showSerName val="0"/>
          <c:showPercent val="0"/>
          <c:showBubbleSize val="0"/>
        </c:dLbls>
        <c:gapWidth val="219"/>
        <c:overlap val="-27"/>
        <c:axId val="1270092255"/>
        <c:axId val="1270117631"/>
      </c:barChart>
      <c:catAx>
        <c:axId val="12700922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270117631"/>
        <c:crosses val="autoZero"/>
        <c:auto val="1"/>
        <c:lblAlgn val="ctr"/>
        <c:lblOffset val="100"/>
        <c:noMultiLvlLbl val="0"/>
      </c:catAx>
      <c:valAx>
        <c:axId val="12701176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270092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VALORACIÓN POR PARTIDO POLÍTICO EN RADIO</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PARTIDOS!$R$13</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PARTIDOS!$Q$14:$Q$22</c:f>
              <c:strCache>
                <c:ptCount val="8"/>
                <c:pt idx="0">
                  <c:v>MORENA</c:v>
                </c:pt>
                <c:pt idx="1">
                  <c:v>PRI</c:v>
                </c:pt>
                <c:pt idx="2">
                  <c:v>PT</c:v>
                </c:pt>
                <c:pt idx="3">
                  <c:v>PVEM</c:v>
                </c:pt>
                <c:pt idx="4">
                  <c:v>MC</c:v>
                </c:pt>
                <c:pt idx="5">
                  <c:v>PRD GUERRERO</c:v>
                </c:pt>
                <c:pt idx="6">
                  <c:v>PAN</c:v>
                </c:pt>
                <c:pt idx="7">
                  <c:v>Otro</c:v>
                </c:pt>
              </c:strCache>
              <c:extLst/>
            </c:strRef>
          </c:cat>
          <c:val>
            <c:numRef>
              <c:f>PARTIDOS!$R$14:$R$22</c:f>
              <c:numCache>
                <c:formatCode>General</c:formatCode>
                <c:ptCount val="8"/>
                <c:pt idx="0">
                  <c:v>0</c:v>
                </c:pt>
                <c:pt idx="1">
                  <c:v>0</c:v>
                </c:pt>
                <c:pt idx="2">
                  <c:v>0</c:v>
                </c:pt>
                <c:pt idx="3">
                  <c:v>0</c:v>
                </c:pt>
                <c:pt idx="4">
                  <c:v>0</c:v>
                </c:pt>
                <c:pt idx="5">
                  <c:v>0</c:v>
                </c:pt>
                <c:pt idx="6">
                  <c:v>0</c:v>
                </c:pt>
                <c:pt idx="7">
                  <c:v>0</c:v>
                </c:pt>
              </c:numCache>
              <c:extLst/>
            </c:numRef>
          </c:val>
          <c:extLst>
            <c:ext xmlns:c16="http://schemas.microsoft.com/office/drawing/2014/chart" uri="{C3380CC4-5D6E-409C-BE32-E72D297353CC}">
              <c16:uniqueId val="{00000000-4F87-4D1E-82A4-CC08F8D9FEAC}"/>
            </c:ext>
          </c:extLst>
        </c:ser>
        <c:ser>
          <c:idx val="1"/>
          <c:order val="1"/>
          <c:tx>
            <c:strRef>
              <c:f>PARTIDOS!$S$13</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PARTIDOS!$Q$14:$Q$22</c:f>
              <c:strCache>
                <c:ptCount val="8"/>
                <c:pt idx="0">
                  <c:v>MORENA</c:v>
                </c:pt>
                <c:pt idx="1">
                  <c:v>PRI</c:v>
                </c:pt>
                <c:pt idx="2">
                  <c:v>PT</c:v>
                </c:pt>
                <c:pt idx="3">
                  <c:v>PVEM</c:v>
                </c:pt>
                <c:pt idx="4">
                  <c:v>MC</c:v>
                </c:pt>
                <c:pt idx="5">
                  <c:v>PRD GUERRERO</c:v>
                </c:pt>
                <c:pt idx="6">
                  <c:v>PAN</c:v>
                </c:pt>
                <c:pt idx="7">
                  <c:v>Otro</c:v>
                </c:pt>
              </c:strCache>
              <c:extLst/>
            </c:strRef>
          </c:cat>
          <c:val>
            <c:numRef>
              <c:f>PARTIDOS!$S$14:$S$22</c:f>
              <c:numCache>
                <c:formatCode>General</c:formatCode>
                <c:ptCount val="8"/>
                <c:pt idx="0">
                  <c:v>1</c:v>
                </c:pt>
                <c:pt idx="1">
                  <c:v>0</c:v>
                </c:pt>
                <c:pt idx="2">
                  <c:v>0</c:v>
                </c:pt>
                <c:pt idx="3">
                  <c:v>0</c:v>
                </c:pt>
                <c:pt idx="4">
                  <c:v>0</c:v>
                </c:pt>
                <c:pt idx="5">
                  <c:v>0</c:v>
                </c:pt>
                <c:pt idx="6">
                  <c:v>0</c:v>
                </c:pt>
                <c:pt idx="7">
                  <c:v>0</c:v>
                </c:pt>
              </c:numCache>
              <c:extLst/>
            </c:numRef>
          </c:val>
          <c:extLst>
            <c:ext xmlns:c16="http://schemas.microsoft.com/office/drawing/2014/chart" uri="{C3380CC4-5D6E-409C-BE32-E72D297353CC}">
              <c16:uniqueId val="{00000001-4F87-4D1E-82A4-CC08F8D9FEAC}"/>
            </c:ext>
          </c:extLst>
        </c:ser>
        <c:ser>
          <c:idx val="2"/>
          <c:order val="2"/>
          <c:tx>
            <c:strRef>
              <c:f>PARTIDOS!$T$13</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PARTIDOS!$Q$14:$Q$22</c:f>
              <c:strCache>
                <c:ptCount val="8"/>
                <c:pt idx="0">
                  <c:v>MORENA</c:v>
                </c:pt>
                <c:pt idx="1">
                  <c:v>PRI</c:v>
                </c:pt>
                <c:pt idx="2">
                  <c:v>PT</c:v>
                </c:pt>
                <c:pt idx="3">
                  <c:v>PVEM</c:v>
                </c:pt>
                <c:pt idx="4">
                  <c:v>MC</c:v>
                </c:pt>
                <c:pt idx="5">
                  <c:v>PRD GUERRERO</c:v>
                </c:pt>
                <c:pt idx="6">
                  <c:v>PAN</c:v>
                </c:pt>
                <c:pt idx="7">
                  <c:v>Otro</c:v>
                </c:pt>
              </c:strCache>
              <c:extLst/>
            </c:strRef>
          </c:cat>
          <c:val>
            <c:numRef>
              <c:f>PARTIDOS!$T$14:$T$22</c:f>
              <c:numCache>
                <c:formatCode>General</c:formatCode>
                <c:ptCount val="8"/>
                <c:pt idx="0">
                  <c:v>168</c:v>
                </c:pt>
                <c:pt idx="1">
                  <c:v>53</c:v>
                </c:pt>
                <c:pt idx="2">
                  <c:v>32</c:v>
                </c:pt>
                <c:pt idx="3">
                  <c:v>25</c:v>
                </c:pt>
                <c:pt idx="4">
                  <c:v>24</c:v>
                </c:pt>
                <c:pt idx="5">
                  <c:v>21</c:v>
                </c:pt>
                <c:pt idx="6">
                  <c:v>17</c:v>
                </c:pt>
                <c:pt idx="7">
                  <c:v>1</c:v>
                </c:pt>
              </c:numCache>
              <c:extLst/>
            </c:numRef>
          </c:val>
          <c:extLst>
            <c:ext xmlns:c16="http://schemas.microsoft.com/office/drawing/2014/chart" uri="{C3380CC4-5D6E-409C-BE32-E72D297353CC}">
              <c16:uniqueId val="{00000002-4F87-4D1E-82A4-CC08F8D9FEAC}"/>
            </c:ext>
          </c:extLst>
        </c:ser>
        <c:dLbls>
          <c:dLblPos val="outEnd"/>
          <c:showLegendKey val="0"/>
          <c:showVal val="1"/>
          <c:showCatName val="0"/>
          <c:showSerName val="0"/>
          <c:showPercent val="0"/>
          <c:showBubbleSize val="0"/>
        </c:dLbls>
        <c:gapWidth val="219"/>
        <c:overlap val="-27"/>
        <c:axId val="1067153663"/>
        <c:axId val="1067163231"/>
      </c:barChart>
      <c:catAx>
        <c:axId val="1067153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63231"/>
        <c:crosses val="autoZero"/>
        <c:auto val="1"/>
        <c:lblAlgn val="ctr"/>
        <c:lblOffset val="100"/>
        <c:noMultiLvlLbl val="0"/>
      </c:catAx>
      <c:valAx>
        <c:axId val="106716323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36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VALORACIÓN POR PARTIDO POLÍTICO EN TV</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PARTIDOS!$AE$9</c:f>
              <c:strCache>
                <c:ptCount val="1"/>
                <c:pt idx="0">
                  <c:v>MORENA</c:v>
                </c:pt>
              </c:strCache>
            </c:strRef>
          </c:tx>
          <c:spPr>
            <a:solidFill>
              <a:schemeClr val="accent4">
                <a:shade val="65000"/>
              </a:schemeClr>
            </a:solidFill>
            <a:ln>
              <a:noFill/>
            </a:ln>
            <a:effectLst/>
          </c:spPr>
          <c:invertIfNegative val="0"/>
          <c:cat>
            <c:strRef>
              <c:f>PARTIDOS!$AF$8:$AH$8</c:f>
              <c:strCache>
                <c:ptCount val="3"/>
                <c:pt idx="0">
                  <c:v>POSITIVA</c:v>
                </c:pt>
                <c:pt idx="1">
                  <c:v>NEGATIVA</c:v>
                </c:pt>
                <c:pt idx="2">
                  <c:v>NO ADJETIVADA</c:v>
                </c:pt>
              </c:strCache>
            </c:strRef>
          </c:cat>
          <c:val>
            <c:numRef>
              <c:f>PARTIDOS!$AF$9:$AH$9</c:f>
              <c:numCache>
                <c:formatCode>General</c:formatCode>
                <c:ptCount val="3"/>
                <c:pt idx="0">
                  <c:v>0</c:v>
                </c:pt>
                <c:pt idx="1">
                  <c:v>1</c:v>
                </c:pt>
                <c:pt idx="2">
                  <c:v>1</c:v>
                </c:pt>
              </c:numCache>
            </c:numRef>
          </c:val>
          <c:extLst>
            <c:ext xmlns:c16="http://schemas.microsoft.com/office/drawing/2014/chart" uri="{C3380CC4-5D6E-409C-BE32-E72D297353CC}">
              <c16:uniqueId val="{00000000-315D-4394-A233-2B22865EF2D3}"/>
            </c:ext>
          </c:extLst>
        </c:ser>
        <c:ser>
          <c:idx val="1"/>
          <c:order val="1"/>
          <c:tx>
            <c:strRef>
              <c:f>PARTIDOS!$AE$10</c:f>
              <c:strCache>
                <c:ptCount val="1"/>
                <c:pt idx="0">
                  <c:v>PRI</c:v>
                </c:pt>
              </c:strCache>
            </c:strRef>
          </c:tx>
          <c:spPr>
            <a:solidFill>
              <a:schemeClr val="accent4"/>
            </a:solidFill>
            <a:ln>
              <a:noFill/>
            </a:ln>
            <a:effectLst/>
          </c:spPr>
          <c:invertIfNegative val="0"/>
          <c:cat>
            <c:strRef>
              <c:f>PARTIDOS!$AF$8:$AH$8</c:f>
              <c:strCache>
                <c:ptCount val="3"/>
                <c:pt idx="0">
                  <c:v>POSITIVA</c:v>
                </c:pt>
                <c:pt idx="1">
                  <c:v>NEGATIVA</c:v>
                </c:pt>
                <c:pt idx="2">
                  <c:v>NO ADJETIVADA</c:v>
                </c:pt>
              </c:strCache>
            </c:strRef>
          </c:cat>
          <c:val>
            <c:numRef>
              <c:f>PARTIDOS!$AF$10:$AH$10</c:f>
              <c:numCache>
                <c:formatCode>General</c:formatCode>
                <c:ptCount val="3"/>
                <c:pt idx="0">
                  <c:v>0</c:v>
                </c:pt>
                <c:pt idx="1">
                  <c:v>0</c:v>
                </c:pt>
                <c:pt idx="2">
                  <c:v>1</c:v>
                </c:pt>
              </c:numCache>
            </c:numRef>
          </c:val>
          <c:extLst>
            <c:ext xmlns:c16="http://schemas.microsoft.com/office/drawing/2014/chart" uri="{C3380CC4-5D6E-409C-BE32-E72D297353CC}">
              <c16:uniqueId val="{00000001-315D-4394-A233-2B22865EF2D3}"/>
            </c:ext>
          </c:extLst>
        </c:ser>
        <c:ser>
          <c:idx val="2"/>
          <c:order val="2"/>
          <c:tx>
            <c:strRef>
              <c:f>PARTIDOS!$AE$11</c:f>
              <c:strCache>
                <c:ptCount val="1"/>
                <c:pt idx="0">
                  <c:v>PRD GUERRERO</c:v>
                </c:pt>
              </c:strCache>
            </c:strRef>
          </c:tx>
          <c:spPr>
            <a:solidFill>
              <a:schemeClr val="accent4">
                <a:tint val="65000"/>
              </a:schemeClr>
            </a:solidFill>
            <a:ln>
              <a:noFill/>
            </a:ln>
            <a:effectLst/>
          </c:spPr>
          <c:invertIfNegative val="0"/>
          <c:cat>
            <c:strRef>
              <c:f>PARTIDOS!$AF$8:$AH$8</c:f>
              <c:strCache>
                <c:ptCount val="3"/>
                <c:pt idx="0">
                  <c:v>POSITIVA</c:v>
                </c:pt>
                <c:pt idx="1">
                  <c:v>NEGATIVA</c:v>
                </c:pt>
                <c:pt idx="2">
                  <c:v>NO ADJETIVADA</c:v>
                </c:pt>
              </c:strCache>
            </c:strRef>
          </c:cat>
          <c:val>
            <c:numRef>
              <c:f>PARTIDOS!$AF$11:$AH$11</c:f>
              <c:numCache>
                <c:formatCode>General</c:formatCode>
                <c:ptCount val="3"/>
                <c:pt idx="0">
                  <c:v>0</c:v>
                </c:pt>
                <c:pt idx="1">
                  <c:v>0</c:v>
                </c:pt>
                <c:pt idx="2">
                  <c:v>1</c:v>
                </c:pt>
              </c:numCache>
            </c:numRef>
          </c:val>
          <c:extLst>
            <c:ext xmlns:c16="http://schemas.microsoft.com/office/drawing/2014/chart" uri="{C3380CC4-5D6E-409C-BE32-E72D297353CC}">
              <c16:uniqueId val="{00000002-315D-4394-A233-2B22865EF2D3}"/>
            </c:ext>
          </c:extLst>
        </c:ser>
        <c:dLbls>
          <c:showLegendKey val="0"/>
          <c:showVal val="0"/>
          <c:showCatName val="0"/>
          <c:showSerName val="0"/>
          <c:showPercent val="0"/>
          <c:showBubbleSize val="0"/>
        </c:dLbls>
        <c:gapWidth val="219"/>
        <c:overlap val="-27"/>
        <c:axId val="1277131215"/>
        <c:axId val="1277128719"/>
      </c:barChart>
      <c:catAx>
        <c:axId val="12771312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7128719"/>
        <c:crosses val="autoZero"/>
        <c:auto val="1"/>
        <c:lblAlgn val="ctr"/>
        <c:lblOffset val="100"/>
        <c:noMultiLvlLbl val="0"/>
      </c:catAx>
      <c:valAx>
        <c:axId val="12771287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713121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UBICACIÓN POR PARTIDO POLÍTICO </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PARTIDOS!$H$24</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PARTIDOS!$G$25:$G$33</c:f>
              <c:strCache>
                <c:ptCount val="8"/>
                <c:pt idx="0">
                  <c:v>MORENA</c:v>
                </c:pt>
                <c:pt idx="1">
                  <c:v>PRI</c:v>
                </c:pt>
                <c:pt idx="2">
                  <c:v>PT</c:v>
                </c:pt>
                <c:pt idx="3">
                  <c:v>PVEM</c:v>
                </c:pt>
                <c:pt idx="4">
                  <c:v>MC</c:v>
                </c:pt>
                <c:pt idx="5">
                  <c:v>PRD GUERRERO</c:v>
                </c:pt>
                <c:pt idx="6">
                  <c:v>PAN</c:v>
                </c:pt>
                <c:pt idx="7">
                  <c:v>Otro</c:v>
                </c:pt>
              </c:strCache>
              <c:extLst/>
            </c:strRef>
          </c:cat>
          <c:val>
            <c:numRef>
              <c:f>PARTIDOS!$H$25:$H$33</c:f>
              <c:numCache>
                <c:formatCode>General</c:formatCode>
                <c:ptCount val="8"/>
                <c:pt idx="0">
                  <c:v>20</c:v>
                </c:pt>
                <c:pt idx="1">
                  <c:v>6</c:v>
                </c:pt>
                <c:pt idx="2">
                  <c:v>5</c:v>
                </c:pt>
                <c:pt idx="3">
                  <c:v>3</c:v>
                </c:pt>
                <c:pt idx="4">
                  <c:v>4</c:v>
                </c:pt>
                <c:pt idx="5">
                  <c:v>0</c:v>
                </c:pt>
                <c:pt idx="6">
                  <c:v>2</c:v>
                </c:pt>
                <c:pt idx="7">
                  <c:v>0</c:v>
                </c:pt>
              </c:numCache>
              <c:extLst/>
            </c:numRef>
          </c:val>
          <c:extLst>
            <c:ext xmlns:c16="http://schemas.microsoft.com/office/drawing/2014/chart" uri="{C3380CC4-5D6E-409C-BE32-E72D297353CC}">
              <c16:uniqueId val="{00000000-773A-4849-92C7-29B0F6263F1C}"/>
            </c:ext>
          </c:extLst>
        </c:ser>
        <c:ser>
          <c:idx val="1"/>
          <c:order val="1"/>
          <c:tx>
            <c:strRef>
              <c:f>PARTIDOS!$I$24</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PARTIDOS!$G$25:$G$33</c:f>
              <c:strCache>
                <c:ptCount val="8"/>
                <c:pt idx="0">
                  <c:v>MORENA</c:v>
                </c:pt>
                <c:pt idx="1">
                  <c:v>PRI</c:v>
                </c:pt>
                <c:pt idx="2">
                  <c:v>PT</c:v>
                </c:pt>
                <c:pt idx="3">
                  <c:v>PVEM</c:v>
                </c:pt>
                <c:pt idx="4">
                  <c:v>MC</c:v>
                </c:pt>
                <c:pt idx="5">
                  <c:v>PRD GUERRERO</c:v>
                </c:pt>
                <c:pt idx="6">
                  <c:v>PAN</c:v>
                </c:pt>
                <c:pt idx="7">
                  <c:v>Otro</c:v>
                </c:pt>
              </c:strCache>
              <c:extLst/>
            </c:strRef>
          </c:cat>
          <c:val>
            <c:numRef>
              <c:f>PARTIDOS!$I$25:$I$33</c:f>
              <c:numCache>
                <c:formatCode>General</c:formatCode>
                <c:ptCount val="8"/>
                <c:pt idx="0">
                  <c:v>37</c:v>
                </c:pt>
                <c:pt idx="1">
                  <c:v>11</c:v>
                </c:pt>
                <c:pt idx="2">
                  <c:v>7</c:v>
                </c:pt>
                <c:pt idx="3">
                  <c:v>9</c:v>
                </c:pt>
                <c:pt idx="4">
                  <c:v>3</c:v>
                </c:pt>
                <c:pt idx="5">
                  <c:v>4</c:v>
                </c:pt>
                <c:pt idx="6">
                  <c:v>3</c:v>
                </c:pt>
                <c:pt idx="7">
                  <c:v>0</c:v>
                </c:pt>
              </c:numCache>
              <c:extLst/>
            </c:numRef>
          </c:val>
          <c:extLst>
            <c:ext xmlns:c16="http://schemas.microsoft.com/office/drawing/2014/chart" uri="{C3380CC4-5D6E-409C-BE32-E72D297353CC}">
              <c16:uniqueId val="{00000001-773A-4849-92C7-29B0F6263F1C}"/>
            </c:ext>
          </c:extLst>
        </c:ser>
        <c:ser>
          <c:idx val="2"/>
          <c:order val="2"/>
          <c:tx>
            <c:strRef>
              <c:f>PARTIDOS!$J$24</c:f>
              <c:strCache>
                <c:ptCount val="1"/>
                <c:pt idx="0">
                  <c:v>SIN RELACIÓN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PARTIDOS!$G$25:$G$33</c:f>
              <c:strCache>
                <c:ptCount val="8"/>
                <c:pt idx="0">
                  <c:v>MORENA</c:v>
                </c:pt>
                <c:pt idx="1">
                  <c:v>PRI</c:v>
                </c:pt>
                <c:pt idx="2">
                  <c:v>PT</c:v>
                </c:pt>
                <c:pt idx="3">
                  <c:v>PVEM</c:v>
                </c:pt>
                <c:pt idx="4">
                  <c:v>MC</c:v>
                </c:pt>
                <c:pt idx="5">
                  <c:v>PRD GUERRERO</c:v>
                </c:pt>
                <c:pt idx="6">
                  <c:v>PAN</c:v>
                </c:pt>
                <c:pt idx="7">
                  <c:v>Otro</c:v>
                </c:pt>
              </c:strCache>
              <c:extLst/>
            </c:strRef>
          </c:cat>
          <c:val>
            <c:numRef>
              <c:f>PARTIDOS!$J$25:$J$33</c:f>
              <c:numCache>
                <c:formatCode>General</c:formatCode>
                <c:ptCount val="8"/>
                <c:pt idx="0">
                  <c:v>113</c:v>
                </c:pt>
                <c:pt idx="1">
                  <c:v>37</c:v>
                </c:pt>
                <c:pt idx="2">
                  <c:v>20</c:v>
                </c:pt>
                <c:pt idx="3">
                  <c:v>13</c:v>
                </c:pt>
                <c:pt idx="4">
                  <c:v>17</c:v>
                </c:pt>
                <c:pt idx="5">
                  <c:v>18</c:v>
                </c:pt>
                <c:pt idx="6">
                  <c:v>12</c:v>
                </c:pt>
                <c:pt idx="7">
                  <c:v>1</c:v>
                </c:pt>
              </c:numCache>
              <c:extLst/>
            </c:numRef>
          </c:val>
          <c:extLst>
            <c:ext xmlns:c16="http://schemas.microsoft.com/office/drawing/2014/chart" uri="{C3380CC4-5D6E-409C-BE32-E72D297353CC}">
              <c16:uniqueId val="{00000002-773A-4849-92C7-29B0F6263F1C}"/>
            </c:ext>
          </c:extLst>
        </c:ser>
        <c:dLbls>
          <c:dLblPos val="outEnd"/>
          <c:showLegendKey val="0"/>
          <c:showVal val="1"/>
          <c:showCatName val="0"/>
          <c:showSerName val="0"/>
          <c:showPercent val="0"/>
          <c:showBubbleSize val="0"/>
        </c:dLbls>
        <c:gapWidth val="219"/>
        <c:overlap val="-27"/>
        <c:axId val="1067143679"/>
        <c:axId val="1067168639"/>
      </c:barChart>
      <c:catAx>
        <c:axId val="1067143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68639"/>
        <c:crosses val="autoZero"/>
        <c:auto val="1"/>
        <c:lblAlgn val="ctr"/>
        <c:lblOffset val="100"/>
        <c:noMultiLvlLbl val="0"/>
      </c:catAx>
      <c:valAx>
        <c:axId val="106716863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43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UBICACIÓN POR PARTIDO POLÍTICO EN RADIO</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PARTIDOS!$R$25</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PARTIDOS!$Q$26:$Q$34</c:f>
              <c:strCache>
                <c:ptCount val="8"/>
                <c:pt idx="0">
                  <c:v>MORENA</c:v>
                </c:pt>
                <c:pt idx="1">
                  <c:v>PRI</c:v>
                </c:pt>
                <c:pt idx="2">
                  <c:v>PT</c:v>
                </c:pt>
                <c:pt idx="3">
                  <c:v>PVEM</c:v>
                </c:pt>
                <c:pt idx="4">
                  <c:v>MC</c:v>
                </c:pt>
                <c:pt idx="5">
                  <c:v>PRD GUERRERO</c:v>
                </c:pt>
                <c:pt idx="6">
                  <c:v>PAN</c:v>
                </c:pt>
                <c:pt idx="7">
                  <c:v>Otro</c:v>
                </c:pt>
              </c:strCache>
              <c:extLst/>
            </c:strRef>
          </c:cat>
          <c:val>
            <c:numRef>
              <c:f>PARTIDOS!$R$26:$R$34</c:f>
              <c:numCache>
                <c:formatCode>General</c:formatCode>
                <c:ptCount val="8"/>
                <c:pt idx="0">
                  <c:v>20</c:v>
                </c:pt>
                <c:pt idx="1">
                  <c:v>6</c:v>
                </c:pt>
                <c:pt idx="2">
                  <c:v>5</c:v>
                </c:pt>
                <c:pt idx="3">
                  <c:v>3</c:v>
                </c:pt>
                <c:pt idx="4">
                  <c:v>4</c:v>
                </c:pt>
                <c:pt idx="5">
                  <c:v>0</c:v>
                </c:pt>
                <c:pt idx="6">
                  <c:v>2</c:v>
                </c:pt>
                <c:pt idx="7">
                  <c:v>0</c:v>
                </c:pt>
              </c:numCache>
              <c:extLst/>
            </c:numRef>
          </c:val>
          <c:extLst>
            <c:ext xmlns:c16="http://schemas.microsoft.com/office/drawing/2014/chart" uri="{C3380CC4-5D6E-409C-BE32-E72D297353CC}">
              <c16:uniqueId val="{00000000-B768-4003-BAC1-88F8647B8C5D}"/>
            </c:ext>
          </c:extLst>
        </c:ser>
        <c:ser>
          <c:idx val="1"/>
          <c:order val="1"/>
          <c:tx>
            <c:strRef>
              <c:f>PARTIDOS!$S$25</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PARTIDOS!$Q$26:$Q$34</c:f>
              <c:strCache>
                <c:ptCount val="8"/>
                <c:pt idx="0">
                  <c:v>MORENA</c:v>
                </c:pt>
                <c:pt idx="1">
                  <c:v>PRI</c:v>
                </c:pt>
                <c:pt idx="2">
                  <c:v>PT</c:v>
                </c:pt>
                <c:pt idx="3">
                  <c:v>PVEM</c:v>
                </c:pt>
                <c:pt idx="4">
                  <c:v>MC</c:v>
                </c:pt>
                <c:pt idx="5">
                  <c:v>PRD GUERRERO</c:v>
                </c:pt>
                <c:pt idx="6">
                  <c:v>PAN</c:v>
                </c:pt>
                <c:pt idx="7">
                  <c:v>Otro</c:v>
                </c:pt>
              </c:strCache>
              <c:extLst/>
            </c:strRef>
          </c:cat>
          <c:val>
            <c:numRef>
              <c:f>PARTIDOS!$S$26:$S$34</c:f>
              <c:numCache>
                <c:formatCode>General</c:formatCode>
                <c:ptCount val="8"/>
                <c:pt idx="0">
                  <c:v>36</c:v>
                </c:pt>
                <c:pt idx="1">
                  <c:v>11</c:v>
                </c:pt>
                <c:pt idx="2">
                  <c:v>7</c:v>
                </c:pt>
                <c:pt idx="3">
                  <c:v>9</c:v>
                </c:pt>
                <c:pt idx="4">
                  <c:v>3</c:v>
                </c:pt>
                <c:pt idx="5">
                  <c:v>4</c:v>
                </c:pt>
                <c:pt idx="6">
                  <c:v>3</c:v>
                </c:pt>
                <c:pt idx="7">
                  <c:v>0</c:v>
                </c:pt>
              </c:numCache>
              <c:extLst/>
            </c:numRef>
          </c:val>
          <c:extLst>
            <c:ext xmlns:c16="http://schemas.microsoft.com/office/drawing/2014/chart" uri="{C3380CC4-5D6E-409C-BE32-E72D297353CC}">
              <c16:uniqueId val="{00000001-B768-4003-BAC1-88F8647B8C5D}"/>
            </c:ext>
          </c:extLst>
        </c:ser>
        <c:ser>
          <c:idx val="2"/>
          <c:order val="2"/>
          <c:tx>
            <c:strRef>
              <c:f>PARTIDOS!$T$25</c:f>
              <c:strCache>
                <c:ptCount val="1"/>
                <c:pt idx="0">
                  <c:v>SIN RELACIÓN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PARTIDOS!$Q$26:$Q$34</c:f>
              <c:strCache>
                <c:ptCount val="8"/>
                <c:pt idx="0">
                  <c:v>MORENA</c:v>
                </c:pt>
                <c:pt idx="1">
                  <c:v>PRI</c:v>
                </c:pt>
                <c:pt idx="2">
                  <c:v>PT</c:v>
                </c:pt>
                <c:pt idx="3">
                  <c:v>PVEM</c:v>
                </c:pt>
                <c:pt idx="4">
                  <c:v>MC</c:v>
                </c:pt>
                <c:pt idx="5">
                  <c:v>PRD GUERRERO</c:v>
                </c:pt>
                <c:pt idx="6">
                  <c:v>PAN</c:v>
                </c:pt>
                <c:pt idx="7">
                  <c:v>Otro</c:v>
                </c:pt>
              </c:strCache>
              <c:extLst/>
            </c:strRef>
          </c:cat>
          <c:val>
            <c:numRef>
              <c:f>PARTIDOS!$T$26:$T$34</c:f>
              <c:numCache>
                <c:formatCode>General</c:formatCode>
                <c:ptCount val="8"/>
                <c:pt idx="0">
                  <c:v>112</c:v>
                </c:pt>
                <c:pt idx="1">
                  <c:v>36</c:v>
                </c:pt>
                <c:pt idx="2">
                  <c:v>20</c:v>
                </c:pt>
                <c:pt idx="3">
                  <c:v>13</c:v>
                </c:pt>
                <c:pt idx="4">
                  <c:v>17</c:v>
                </c:pt>
                <c:pt idx="5">
                  <c:v>17</c:v>
                </c:pt>
                <c:pt idx="6">
                  <c:v>12</c:v>
                </c:pt>
                <c:pt idx="7">
                  <c:v>1</c:v>
                </c:pt>
              </c:numCache>
              <c:extLst/>
            </c:numRef>
          </c:val>
          <c:extLst>
            <c:ext xmlns:c16="http://schemas.microsoft.com/office/drawing/2014/chart" uri="{C3380CC4-5D6E-409C-BE32-E72D297353CC}">
              <c16:uniqueId val="{00000002-B768-4003-BAC1-88F8647B8C5D}"/>
            </c:ext>
          </c:extLst>
        </c:ser>
        <c:dLbls>
          <c:dLblPos val="outEnd"/>
          <c:showLegendKey val="0"/>
          <c:showVal val="1"/>
          <c:showCatName val="0"/>
          <c:showSerName val="0"/>
          <c:showPercent val="0"/>
          <c:showBubbleSize val="0"/>
        </c:dLbls>
        <c:gapWidth val="219"/>
        <c:overlap val="-27"/>
        <c:axId val="1270095999"/>
        <c:axId val="1270105567"/>
      </c:barChart>
      <c:catAx>
        <c:axId val="1270095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05567"/>
        <c:crosses val="autoZero"/>
        <c:auto val="1"/>
        <c:lblAlgn val="ctr"/>
        <c:lblOffset val="100"/>
        <c:noMultiLvlLbl val="0"/>
      </c:catAx>
      <c:valAx>
        <c:axId val="12701055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095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UBICACIÓN POR PARTIDO POLÍTICO EN TV</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PARTIDOS!$AE$14</c:f>
              <c:strCache>
                <c:ptCount val="1"/>
                <c:pt idx="0">
                  <c:v>MORENA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PARTIDOS!$AF$13:$AH$13</c:f>
              <c:strCache>
                <c:ptCount val="3"/>
                <c:pt idx="0">
                  <c:v>INTRODUCCIÓN</c:v>
                </c:pt>
                <c:pt idx="1">
                  <c:v>VINCULADA</c:v>
                </c:pt>
                <c:pt idx="2">
                  <c:v>SIN RELACIÓN</c:v>
                </c:pt>
              </c:strCache>
            </c:strRef>
          </c:cat>
          <c:val>
            <c:numRef>
              <c:f>PARTIDOS!$AF$14:$AH$14</c:f>
              <c:numCache>
                <c:formatCode>General</c:formatCode>
                <c:ptCount val="3"/>
                <c:pt idx="0">
                  <c:v>0</c:v>
                </c:pt>
                <c:pt idx="1">
                  <c:v>1</c:v>
                </c:pt>
                <c:pt idx="2">
                  <c:v>1</c:v>
                </c:pt>
              </c:numCache>
            </c:numRef>
          </c:val>
          <c:extLst>
            <c:ext xmlns:c16="http://schemas.microsoft.com/office/drawing/2014/chart" uri="{C3380CC4-5D6E-409C-BE32-E72D297353CC}">
              <c16:uniqueId val="{00000000-40B5-44C4-A9BB-E433CA175D4F}"/>
            </c:ext>
          </c:extLst>
        </c:ser>
        <c:ser>
          <c:idx val="1"/>
          <c:order val="1"/>
          <c:tx>
            <c:strRef>
              <c:f>PARTIDOS!$AE$15</c:f>
              <c:strCache>
                <c:ptCount val="1"/>
                <c:pt idx="0">
                  <c:v>PRI</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PARTIDOS!$AF$13:$AH$13</c:f>
              <c:strCache>
                <c:ptCount val="3"/>
                <c:pt idx="0">
                  <c:v>INTRODUCCIÓN</c:v>
                </c:pt>
                <c:pt idx="1">
                  <c:v>VINCULADA</c:v>
                </c:pt>
                <c:pt idx="2">
                  <c:v>SIN RELACIÓN</c:v>
                </c:pt>
              </c:strCache>
            </c:strRef>
          </c:cat>
          <c:val>
            <c:numRef>
              <c:f>PARTIDOS!$AF$15:$AH$15</c:f>
              <c:numCache>
                <c:formatCode>General</c:formatCode>
                <c:ptCount val="3"/>
                <c:pt idx="0">
                  <c:v>0</c:v>
                </c:pt>
                <c:pt idx="1">
                  <c:v>0</c:v>
                </c:pt>
                <c:pt idx="2">
                  <c:v>1</c:v>
                </c:pt>
              </c:numCache>
            </c:numRef>
          </c:val>
          <c:extLst>
            <c:ext xmlns:c16="http://schemas.microsoft.com/office/drawing/2014/chart" uri="{C3380CC4-5D6E-409C-BE32-E72D297353CC}">
              <c16:uniqueId val="{00000001-40B5-44C4-A9BB-E433CA175D4F}"/>
            </c:ext>
          </c:extLst>
        </c:ser>
        <c:ser>
          <c:idx val="2"/>
          <c:order val="2"/>
          <c:tx>
            <c:strRef>
              <c:f>PARTIDOS!$AE$16</c:f>
              <c:strCache>
                <c:ptCount val="1"/>
                <c:pt idx="0">
                  <c:v>PRD GUERRERO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PARTIDOS!$AF$13:$AH$13</c:f>
              <c:strCache>
                <c:ptCount val="3"/>
                <c:pt idx="0">
                  <c:v>INTRODUCCIÓN</c:v>
                </c:pt>
                <c:pt idx="1">
                  <c:v>VINCULADA</c:v>
                </c:pt>
                <c:pt idx="2">
                  <c:v>SIN RELACIÓN</c:v>
                </c:pt>
              </c:strCache>
            </c:strRef>
          </c:cat>
          <c:val>
            <c:numRef>
              <c:f>PARTIDOS!$AF$16:$AH$16</c:f>
              <c:numCache>
                <c:formatCode>General</c:formatCode>
                <c:ptCount val="3"/>
                <c:pt idx="0">
                  <c:v>0</c:v>
                </c:pt>
                <c:pt idx="1">
                  <c:v>0</c:v>
                </c:pt>
                <c:pt idx="2">
                  <c:v>1</c:v>
                </c:pt>
              </c:numCache>
            </c:numRef>
          </c:val>
          <c:extLst>
            <c:ext xmlns:c16="http://schemas.microsoft.com/office/drawing/2014/chart" uri="{C3380CC4-5D6E-409C-BE32-E72D297353CC}">
              <c16:uniqueId val="{00000002-40B5-44C4-A9BB-E433CA175D4F}"/>
            </c:ext>
          </c:extLst>
        </c:ser>
        <c:dLbls>
          <c:dLblPos val="outEnd"/>
          <c:showLegendKey val="0"/>
          <c:showVal val="1"/>
          <c:showCatName val="0"/>
          <c:showSerName val="0"/>
          <c:showPercent val="0"/>
          <c:showBubbleSize val="0"/>
        </c:dLbls>
        <c:gapWidth val="219"/>
        <c:overlap val="-27"/>
        <c:axId val="1067151999"/>
        <c:axId val="1067155327"/>
      </c:barChart>
      <c:catAx>
        <c:axId val="1067151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5327"/>
        <c:crosses val="autoZero"/>
        <c:auto val="1"/>
        <c:lblAlgn val="ctr"/>
        <c:lblOffset val="100"/>
        <c:noMultiLvlLbl val="0"/>
      </c:catAx>
      <c:valAx>
        <c:axId val="106715532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1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000" b="1" i="0" baseline="0">
                <a:effectLst/>
              </a:rPr>
              <a:t>PRESENTACIÓN POR PARTIDO POLÍTICO EN RADIO</a:t>
            </a:r>
            <a:endParaRPr lang="es-MX" sz="10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PARTIDOS!$V$13</c:f>
              <c:strCache>
                <c:ptCount val="1"/>
                <c:pt idx="0">
                  <c:v>PARTIDO POLÍTICO</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PARTIDOS!$V$14:$V$23</c:f>
              <c:numCache>
                <c:formatCode>General</c:formatCode>
                <c:ptCount val="10"/>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0-4A66-432E-80FA-233EB43DE570}"/>
            </c:ext>
          </c:extLst>
        </c:ser>
        <c:ser>
          <c:idx val="1"/>
          <c:order val="1"/>
          <c:tx>
            <c:strRef>
              <c:f>PARTIDOS!$W$13</c:f>
              <c:strCache>
                <c:ptCount val="1"/>
                <c:pt idx="0">
                  <c:v>CITA Y VOZ</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PARTIDOS!$W$14:$W$23</c:f>
              <c:numCache>
                <c:formatCode>General</c:formatCode>
                <c:ptCount val="10"/>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1-4A66-432E-80FA-233EB43DE570}"/>
            </c:ext>
          </c:extLst>
        </c:ser>
        <c:ser>
          <c:idx val="2"/>
          <c:order val="2"/>
          <c:tx>
            <c:strRef>
              <c:f>PARTIDOS!$X$13</c:f>
              <c:strCache>
                <c:ptCount val="1"/>
                <c:pt idx="0">
                  <c:v>CITA Y AUDIO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PARTIDOS!$X$14:$X$23</c:f>
              <c:numCache>
                <c:formatCode>General</c:formatCode>
                <c:ptCount val="10"/>
                <c:pt idx="0">
                  <c:v>0</c:v>
                </c:pt>
                <c:pt idx="1">
                  <c:v>1</c:v>
                </c:pt>
                <c:pt idx="2">
                  <c:v>0</c:v>
                </c:pt>
                <c:pt idx="3">
                  <c:v>0</c:v>
                </c:pt>
                <c:pt idx="4">
                  <c:v>0</c:v>
                </c:pt>
                <c:pt idx="5">
                  <c:v>0</c:v>
                </c:pt>
                <c:pt idx="6">
                  <c:v>0</c:v>
                </c:pt>
                <c:pt idx="7">
                  <c:v>0</c:v>
                </c:pt>
                <c:pt idx="8">
                  <c:v>1</c:v>
                </c:pt>
              </c:numCache>
            </c:numRef>
          </c:val>
          <c:extLst>
            <c:ext xmlns:c16="http://schemas.microsoft.com/office/drawing/2014/chart" uri="{C3380CC4-5D6E-409C-BE32-E72D297353CC}">
              <c16:uniqueId val="{00000002-4A66-432E-80FA-233EB43DE570}"/>
            </c:ext>
          </c:extLst>
        </c:ser>
        <c:ser>
          <c:idx val="3"/>
          <c:order val="3"/>
          <c:tx>
            <c:strRef>
              <c:f>PARTIDOS!$Y$13</c:f>
              <c:strCache>
                <c:ptCount val="1"/>
                <c:pt idx="0">
                  <c:v>SOLO VOZ</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PARTIDOS!$Y$14:$Y$23</c:f>
              <c:numCache>
                <c:formatCode>General</c:formatCode>
                <c:ptCount val="10"/>
                <c:pt idx="0">
                  <c:v>27</c:v>
                </c:pt>
                <c:pt idx="1">
                  <c:v>10</c:v>
                </c:pt>
                <c:pt idx="2">
                  <c:v>6</c:v>
                </c:pt>
                <c:pt idx="3">
                  <c:v>2</c:v>
                </c:pt>
                <c:pt idx="4">
                  <c:v>0</c:v>
                </c:pt>
                <c:pt idx="5">
                  <c:v>0</c:v>
                </c:pt>
                <c:pt idx="6">
                  <c:v>0</c:v>
                </c:pt>
                <c:pt idx="7">
                  <c:v>0</c:v>
                </c:pt>
                <c:pt idx="8">
                  <c:v>45</c:v>
                </c:pt>
              </c:numCache>
            </c:numRef>
          </c:val>
          <c:extLst>
            <c:ext xmlns:c16="http://schemas.microsoft.com/office/drawing/2014/chart" uri="{C3380CC4-5D6E-409C-BE32-E72D297353CC}">
              <c16:uniqueId val="{00000003-4A66-432E-80FA-233EB43DE570}"/>
            </c:ext>
          </c:extLst>
        </c:ser>
        <c:ser>
          <c:idx val="4"/>
          <c:order val="4"/>
          <c:tx>
            <c:strRef>
              <c:f>PARTIDOS!$Z$13</c:f>
              <c:strCache>
                <c:ptCount val="1"/>
                <c:pt idx="0">
                  <c:v>SOLO CITA</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PARTIDOS!$Z$14:$Z$23</c:f>
              <c:numCache>
                <c:formatCode>General</c:formatCode>
                <c:ptCount val="10"/>
                <c:pt idx="0">
                  <c:v>142</c:v>
                </c:pt>
                <c:pt idx="1">
                  <c:v>42</c:v>
                </c:pt>
                <c:pt idx="2">
                  <c:v>26</c:v>
                </c:pt>
                <c:pt idx="3">
                  <c:v>23</c:v>
                </c:pt>
                <c:pt idx="4">
                  <c:v>24</c:v>
                </c:pt>
                <c:pt idx="5">
                  <c:v>21</c:v>
                </c:pt>
                <c:pt idx="6">
                  <c:v>17</c:v>
                </c:pt>
                <c:pt idx="7">
                  <c:v>1</c:v>
                </c:pt>
                <c:pt idx="8">
                  <c:v>296</c:v>
                </c:pt>
              </c:numCache>
            </c:numRef>
          </c:val>
          <c:extLst>
            <c:ext xmlns:c16="http://schemas.microsoft.com/office/drawing/2014/chart" uri="{C3380CC4-5D6E-409C-BE32-E72D297353CC}">
              <c16:uniqueId val="{00000004-4A66-432E-80FA-233EB43DE570}"/>
            </c:ext>
          </c:extLst>
        </c:ser>
        <c:dLbls>
          <c:dLblPos val="outEnd"/>
          <c:showLegendKey val="0"/>
          <c:showVal val="1"/>
          <c:showCatName val="0"/>
          <c:showSerName val="0"/>
          <c:showPercent val="0"/>
          <c:showBubbleSize val="0"/>
        </c:dLbls>
        <c:gapWidth val="219"/>
        <c:overlap val="-27"/>
        <c:axId val="1270100991"/>
        <c:axId val="1270114719"/>
      </c:barChart>
      <c:catAx>
        <c:axId val="1270100991"/>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14719"/>
        <c:crosses val="autoZero"/>
        <c:auto val="1"/>
        <c:lblAlgn val="ctr"/>
        <c:lblOffset val="100"/>
        <c:noMultiLvlLbl val="0"/>
      </c:catAx>
      <c:valAx>
        <c:axId val="127011471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00991"/>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PRESENTACIÓN POR PARTIDO POLÍTICO EN TV</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PARTIDOS!$AK$9</c:f>
              <c:strCache>
                <c:ptCount val="1"/>
                <c:pt idx="0">
                  <c:v>MORENA</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PARTIDOS!$AL$8:$AP$8</c:f>
              <c:strCache>
                <c:ptCount val="5"/>
                <c:pt idx="0">
                  <c:v>VOZ E IMAGEN</c:v>
                </c:pt>
                <c:pt idx="1">
                  <c:v>CITA E IMAGEN</c:v>
                </c:pt>
                <c:pt idx="2">
                  <c:v>SOLO VOZ</c:v>
                </c:pt>
                <c:pt idx="3">
                  <c:v>SOLO IMAGEN</c:v>
                </c:pt>
                <c:pt idx="4">
                  <c:v>SOLO CITA</c:v>
                </c:pt>
              </c:strCache>
            </c:strRef>
          </c:cat>
          <c:val>
            <c:numRef>
              <c:f>PARTIDOS!$AL$9:$AP$9</c:f>
              <c:numCache>
                <c:formatCode>General</c:formatCode>
                <c:ptCount val="5"/>
                <c:pt idx="0">
                  <c:v>1</c:v>
                </c:pt>
                <c:pt idx="1">
                  <c:v>1</c:v>
                </c:pt>
                <c:pt idx="2">
                  <c:v>0</c:v>
                </c:pt>
                <c:pt idx="3">
                  <c:v>0</c:v>
                </c:pt>
                <c:pt idx="4">
                  <c:v>0</c:v>
                </c:pt>
              </c:numCache>
            </c:numRef>
          </c:val>
          <c:extLst>
            <c:ext xmlns:c16="http://schemas.microsoft.com/office/drawing/2014/chart" uri="{C3380CC4-5D6E-409C-BE32-E72D297353CC}">
              <c16:uniqueId val="{00000000-3E8C-4211-A56A-B1F3321299DB}"/>
            </c:ext>
          </c:extLst>
        </c:ser>
        <c:ser>
          <c:idx val="1"/>
          <c:order val="1"/>
          <c:tx>
            <c:strRef>
              <c:f>PARTIDOS!$AK$10</c:f>
              <c:strCache>
                <c:ptCount val="1"/>
                <c:pt idx="0">
                  <c:v>PRI</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PARTIDOS!$AL$8:$AP$8</c:f>
              <c:strCache>
                <c:ptCount val="5"/>
                <c:pt idx="0">
                  <c:v>VOZ E IMAGEN</c:v>
                </c:pt>
                <c:pt idx="1">
                  <c:v>CITA E IMAGEN</c:v>
                </c:pt>
                <c:pt idx="2">
                  <c:v>SOLO VOZ</c:v>
                </c:pt>
                <c:pt idx="3">
                  <c:v>SOLO IMAGEN</c:v>
                </c:pt>
                <c:pt idx="4">
                  <c:v>SOLO CITA</c:v>
                </c:pt>
              </c:strCache>
            </c:strRef>
          </c:cat>
          <c:val>
            <c:numRef>
              <c:f>PARTIDOS!$AL$10:$AP$10</c:f>
              <c:numCache>
                <c:formatCode>General</c:formatCode>
                <c:ptCount val="5"/>
                <c:pt idx="0">
                  <c:v>1</c:v>
                </c:pt>
                <c:pt idx="1">
                  <c:v>0</c:v>
                </c:pt>
                <c:pt idx="2">
                  <c:v>0</c:v>
                </c:pt>
                <c:pt idx="3">
                  <c:v>0</c:v>
                </c:pt>
                <c:pt idx="4">
                  <c:v>0</c:v>
                </c:pt>
              </c:numCache>
            </c:numRef>
          </c:val>
          <c:extLst>
            <c:ext xmlns:c16="http://schemas.microsoft.com/office/drawing/2014/chart" uri="{C3380CC4-5D6E-409C-BE32-E72D297353CC}">
              <c16:uniqueId val="{00000001-3E8C-4211-A56A-B1F3321299DB}"/>
            </c:ext>
          </c:extLst>
        </c:ser>
        <c:ser>
          <c:idx val="2"/>
          <c:order val="2"/>
          <c:tx>
            <c:strRef>
              <c:f>PARTIDOS!$AK$11</c:f>
              <c:strCache>
                <c:ptCount val="1"/>
                <c:pt idx="0">
                  <c:v>PRD GUERRERO</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PARTIDOS!$AL$8:$AP$8</c:f>
              <c:strCache>
                <c:ptCount val="5"/>
                <c:pt idx="0">
                  <c:v>VOZ E IMAGEN</c:v>
                </c:pt>
                <c:pt idx="1">
                  <c:v>CITA E IMAGEN</c:v>
                </c:pt>
                <c:pt idx="2">
                  <c:v>SOLO VOZ</c:v>
                </c:pt>
                <c:pt idx="3">
                  <c:v>SOLO IMAGEN</c:v>
                </c:pt>
                <c:pt idx="4">
                  <c:v>SOLO CITA</c:v>
                </c:pt>
              </c:strCache>
            </c:strRef>
          </c:cat>
          <c:val>
            <c:numRef>
              <c:f>PARTIDOS!$AL$11:$AP$11</c:f>
              <c:numCache>
                <c:formatCode>General</c:formatCode>
                <c:ptCount val="5"/>
                <c:pt idx="0">
                  <c:v>1</c:v>
                </c:pt>
                <c:pt idx="1">
                  <c:v>0</c:v>
                </c:pt>
                <c:pt idx="2">
                  <c:v>0</c:v>
                </c:pt>
                <c:pt idx="3">
                  <c:v>0</c:v>
                </c:pt>
                <c:pt idx="4">
                  <c:v>0</c:v>
                </c:pt>
              </c:numCache>
            </c:numRef>
          </c:val>
          <c:extLst>
            <c:ext xmlns:c16="http://schemas.microsoft.com/office/drawing/2014/chart" uri="{C3380CC4-5D6E-409C-BE32-E72D297353CC}">
              <c16:uniqueId val="{00000002-3E8C-4211-A56A-B1F3321299DB}"/>
            </c:ext>
          </c:extLst>
        </c:ser>
        <c:dLbls>
          <c:dLblPos val="outEnd"/>
          <c:showLegendKey val="0"/>
          <c:showVal val="1"/>
          <c:showCatName val="0"/>
          <c:showSerName val="0"/>
          <c:showPercent val="0"/>
          <c:showBubbleSize val="0"/>
        </c:dLbls>
        <c:gapWidth val="219"/>
        <c:overlap val="-27"/>
        <c:axId val="1067146175"/>
        <c:axId val="1067167391"/>
        <c:extLst>
          <c:ext xmlns:c15="http://schemas.microsoft.com/office/drawing/2012/chart" uri="{02D57815-91ED-43cb-92C2-25804820EDAC}">
            <c15:filteredBarSeries>
              <c15:ser>
                <c:idx val="3"/>
                <c:order val="3"/>
                <c:tx>
                  <c:strRef>
                    <c:extLst>
                      <c:ext uri="{02D57815-91ED-43cb-92C2-25804820EDAC}">
                        <c15:formulaRef>
                          <c15:sqref>PARTIDOS!$AK$12</c15:sqref>
                        </c15:formulaRef>
                      </c:ext>
                    </c:extLst>
                    <c:strCache>
                      <c:ptCount val="1"/>
                      <c:pt idx="0">
                        <c:v>TOTAL</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PARTIDOS!$AL$8:$AP$8</c15:sqref>
                        </c15:formulaRef>
                      </c:ext>
                    </c:extLst>
                    <c:strCache>
                      <c:ptCount val="5"/>
                      <c:pt idx="0">
                        <c:v>VOZ E IMAGEN</c:v>
                      </c:pt>
                      <c:pt idx="1">
                        <c:v>CITA E IMAGEN</c:v>
                      </c:pt>
                      <c:pt idx="2">
                        <c:v>SOLO VOZ</c:v>
                      </c:pt>
                      <c:pt idx="3">
                        <c:v>SOLO IMAGEN</c:v>
                      </c:pt>
                      <c:pt idx="4">
                        <c:v>SOLO CITA</c:v>
                      </c:pt>
                    </c:strCache>
                  </c:strRef>
                </c:cat>
                <c:val>
                  <c:numRef>
                    <c:extLst>
                      <c:ext uri="{02D57815-91ED-43cb-92C2-25804820EDAC}">
                        <c15:formulaRef>
                          <c15:sqref>PARTIDOS!$AL$12:$AP$12</c15:sqref>
                        </c15:formulaRef>
                      </c:ext>
                    </c:extLst>
                    <c:numCache>
                      <c:formatCode>General</c:formatCode>
                      <c:ptCount val="5"/>
                      <c:pt idx="0">
                        <c:v>3</c:v>
                      </c:pt>
                      <c:pt idx="1">
                        <c:v>1</c:v>
                      </c:pt>
                      <c:pt idx="2">
                        <c:v>0</c:v>
                      </c:pt>
                      <c:pt idx="3">
                        <c:v>0</c:v>
                      </c:pt>
                      <c:pt idx="4">
                        <c:v>0</c:v>
                      </c:pt>
                    </c:numCache>
                  </c:numRef>
                </c:val>
                <c:extLst>
                  <c:ext xmlns:c16="http://schemas.microsoft.com/office/drawing/2014/chart" uri="{C3380CC4-5D6E-409C-BE32-E72D297353CC}">
                    <c16:uniqueId val="{00000003-3E8C-4211-A56A-B1F3321299DB}"/>
                  </c:ext>
                </c:extLst>
              </c15:ser>
            </c15:filteredBarSeries>
          </c:ext>
        </c:extLst>
      </c:barChart>
      <c:catAx>
        <c:axId val="10671461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67391"/>
        <c:crosses val="autoZero"/>
        <c:auto val="1"/>
        <c:lblAlgn val="ctr"/>
        <c:lblOffset val="100"/>
        <c:noMultiLvlLbl val="0"/>
      </c:catAx>
      <c:valAx>
        <c:axId val="10671673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461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SEGMENTO DE TIEMPO POR PARTIDO POLÍTICO</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sz="1200"/>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manualLayout>
          <c:layoutTarget val="inner"/>
          <c:xMode val="edge"/>
          <c:yMode val="edge"/>
          <c:x val="3.0995316761875356E-2"/>
          <c:y val="0.18129251700680268"/>
          <c:w val="0.94286089238845139"/>
          <c:h val="0.62330440837752421"/>
        </c:manualLayout>
      </c:layout>
      <c:barChart>
        <c:barDir val="col"/>
        <c:grouping val="clustered"/>
        <c:varyColors val="0"/>
        <c:ser>
          <c:idx val="0"/>
          <c:order val="0"/>
          <c:tx>
            <c:strRef>
              <c:f>'Nuevas Tablas'!$B$2</c:f>
              <c:strCache>
                <c:ptCount val="1"/>
                <c:pt idx="0">
                  <c:v>PRIMEROS 5 MINUTOS</c:v>
                </c:pt>
              </c:strCache>
            </c:strRef>
          </c:tx>
          <c:spPr>
            <a:solidFill>
              <a:schemeClr val="accent4">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Tablas'!$B$3:$B$11</c:f>
              <c:numCache>
                <c:formatCode>General</c:formatCode>
                <c:ptCount val="8"/>
                <c:pt idx="0">
                  <c:v>8</c:v>
                </c:pt>
                <c:pt idx="1">
                  <c:v>0</c:v>
                </c:pt>
                <c:pt idx="2">
                  <c:v>0</c:v>
                </c:pt>
                <c:pt idx="3">
                  <c:v>0</c:v>
                </c:pt>
                <c:pt idx="4">
                  <c:v>0</c:v>
                </c:pt>
                <c:pt idx="5">
                  <c:v>0</c:v>
                </c:pt>
                <c:pt idx="6">
                  <c:v>2</c:v>
                </c:pt>
                <c:pt idx="7">
                  <c:v>0</c:v>
                </c:pt>
              </c:numCache>
              <c:extLst/>
            </c:numRef>
          </c:val>
          <c:extLst>
            <c:ext xmlns:c16="http://schemas.microsoft.com/office/drawing/2014/chart" uri="{C3380CC4-5D6E-409C-BE32-E72D297353CC}">
              <c16:uniqueId val="{00000000-6ED5-4145-B611-007F1BC6FDC2}"/>
            </c:ext>
          </c:extLst>
        </c:ser>
        <c:ser>
          <c:idx val="1"/>
          <c:order val="1"/>
          <c:tx>
            <c:strRef>
              <c:f>'Nuevas Tablas'!$C$2</c:f>
              <c:strCache>
                <c:ptCount val="1"/>
                <c:pt idx="0">
                  <c:v>DEL MINUTO 5 AL 15</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Tablas'!$C$3:$C$11</c:f>
              <c:numCache>
                <c:formatCode>General</c:formatCode>
                <c:ptCount val="8"/>
                <c:pt idx="0">
                  <c:v>45</c:v>
                </c:pt>
                <c:pt idx="1">
                  <c:v>6</c:v>
                </c:pt>
                <c:pt idx="2">
                  <c:v>7</c:v>
                </c:pt>
                <c:pt idx="3">
                  <c:v>16</c:v>
                </c:pt>
                <c:pt idx="4">
                  <c:v>4</c:v>
                </c:pt>
                <c:pt idx="5">
                  <c:v>9</c:v>
                </c:pt>
                <c:pt idx="6">
                  <c:v>4</c:v>
                </c:pt>
                <c:pt idx="7">
                  <c:v>1</c:v>
                </c:pt>
              </c:numCache>
              <c:extLst/>
            </c:numRef>
          </c:val>
          <c:extLst>
            <c:ext xmlns:c16="http://schemas.microsoft.com/office/drawing/2014/chart" uri="{C3380CC4-5D6E-409C-BE32-E72D297353CC}">
              <c16:uniqueId val="{00000001-6ED5-4145-B611-007F1BC6FDC2}"/>
            </c:ext>
          </c:extLst>
        </c:ser>
        <c:ser>
          <c:idx val="2"/>
          <c:order val="2"/>
          <c:tx>
            <c:strRef>
              <c:f>'Nuevas Tablas'!$D$2</c:f>
              <c:strCache>
                <c:ptCount val="1"/>
                <c:pt idx="0">
                  <c:v>DEL MINUTO 15 AL 30</c:v>
                </c:pt>
              </c:strCache>
            </c:strRef>
          </c:tx>
          <c:spPr>
            <a:solidFill>
              <a:schemeClr val="accent4">
                <a:tint val="8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Tablas'!$D$3:$D$11</c:f>
              <c:numCache>
                <c:formatCode>General</c:formatCode>
                <c:ptCount val="8"/>
                <c:pt idx="0">
                  <c:v>45</c:v>
                </c:pt>
                <c:pt idx="1">
                  <c:v>6</c:v>
                </c:pt>
                <c:pt idx="2">
                  <c:v>7</c:v>
                </c:pt>
                <c:pt idx="3">
                  <c:v>16</c:v>
                </c:pt>
                <c:pt idx="4">
                  <c:v>4</c:v>
                </c:pt>
                <c:pt idx="5">
                  <c:v>9</c:v>
                </c:pt>
                <c:pt idx="6">
                  <c:v>4</c:v>
                </c:pt>
                <c:pt idx="7">
                  <c:v>1</c:v>
                </c:pt>
              </c:numCache>
              <c:extLst/>
            </c:numRef>
          </c:val>
          <c:extLst>
            <c:ext xmlns:c16="http://schemas.microsoft.com/office/drawing/2014/chart" uri="{C3380CC4-5D6E-409C-BE32-E72D297353CC}">
              <c16:uniqueId val="{00000002-6ED5-4145-B611-007F1BC6FDC2}"/>
            </c:ext>
          </c:extLst>
        </c:ser>
        <c:ser>
          <c:idx val="3"/>
          <c:order val="3"/>
          <c:tx>
            <c:strRef>
              <c:f>'Nuevas Tablas'!$E$2</c:f>
              <c:strCache>
                <c:ptCount val="1"/>
                <c:pt idx="0">
                  <c:v>DEL MINUTO 30 AL 60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Tablas'!$E$3:$E$11</c:f>
              <c:numCache>
                <c:formatCode>General</c:formatCode>
                <c:ptCount val="8"/>
                <c:pt idx="0">
                  <c:v>69</c:v>
                </c:pt>
                <c:pt idx="1">
                  <c:v>12</c:v>
                </c:pt>
                <c:pt idx="2">
                  <c:v>16</c:v>
                </c:pt>
                <c:pt idx="3">
                  <c:v>23</c:v>
                </c:pt>
                <c:pt idx="4">
                  <c:v>12</c:v>
                </c:pt>
                <c:pt idx="5">
                  <c:v>8</c:v>
                </c:pt>
                <c:pt idx="6">
                  <c:v>8</c:v>
                </c:pt>
                <c:pt idx="7">
                  <c:v>0</c:v>
                </c:pt>
              </c:numCache>
              <c:extLst/>
            </c:numRef>
          </c:val>
          <c:extLst>
            <c:ext xmlns:c16="http://schemas.microsoft.com/office/drawing/2014/chart" uri="{C3380CC4-5D6E-409C-BE32-E72D297353CC}">
              <c16:uniqueId val="{00000003-6ED5-4145-B611-007F1BC6FDC2}"/>
            </c:ext>
          </c:extLst>
        </c:ser>
        <c:ser>
          <c:idx val="4"/>
          <c:order val="4"/>
          <c:tx>
            <c:strRef>
              <c:f>'Nuevas Tablas'!$F$2</c:f>
              <c:strCache>
                <c:ptCount val="1"/>
                <c:pt idx="0">
                  <c:v>DEL MINUTO 60 AL 90</c:v>
                </c:pt>
              </c:strCache>
            </c:strRef>
          </c:tx>
          <c:spPr>
            <a:solidFill>
              <a:schemeClr val="accent4">
                <a:shade val="8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Tablas'!$F$3:$F$11</c:f>
              <c:numCache>
                <c:formatCode>General</c:formatCode>
                <c:ptCount val="8"/>
                <c:pt idx="0">
                  <c:v>12</c:v>
                </c:pt>
                <c:pt idx="1">
                  <c:v>2</c:v>
                </c:pt>
                <c:pt idx="2">
                  <c:v>3</c:v>
                </c:pt>
                <c:pt idx="3">
                  <c:v>4</c:v>
                </c:pt>
                <c:pt idx="4">
                  <c:v>5</c:v>
                </c:pt>
                <c:pt idx="5">
                  <c:v>3</c:v>
                </c:pt>
                <c:pt idx="6">
                  <c:v>2</c:v>
                </c:pt>
                <c:pt idx="7">
                  <c:v>0</c:v>
                </c:pt>
              </c:numCache>
              <c:extLst/>
            </c:numRef>
          </c:val>
          <c:extLst>
            <c:ext xmlns:c16="http://schemas.microsoft.com/office/drawing/2014/chart" uri="{C3380CC4-5D6E-409C-BE32-E72D297353CC}">
              <c16:uniqueId val="{00000004-6ED5-4145-B611-007F1BC6FDC2}"/>
            </c:ext>
          </c:extLst>
        </c:ser>
        <c:ser>
          <c:idx val="5"/>
          <c:order val="5"/>
          <c:tx>
            <c:strRef>
              <c:f>'Nuevas Tablas'!$G$2</c:f>
              <c:strCache>
                <c:ptCount val="1"/>
                <c:pt idx="0">
                  <c:v>DEL MINUTO 90 AL 120</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Tablas'!$G$3:$G$11</c:f>
              <c:numCache>
                <c:formatCode>General</c:formatCode>
                <c:ptCount val="8"/>
                <c:pt idx="0">
                  <c:v>4</c:v>
                </c:pt>
                <c:pt idx="1">
                  <c:v>1</c:v>
                </c:pt>
                <c:pt idx="2">
                  <c:v>1</c:v>
                </c:pt>
                <c:pt idx="3">
                  <c:v>0</c:v>
                </c:pt>
                <c:pt idx="4">
                  <c:v>0</c:v>
                </c:pt>
                <c:pt idx="5">
                  <c:v>0</c:v>
                </c:pt>
                <c:pt idx="6">
                  <c:v>0</c:v>
                </c:pt>
                <c:pt idx="7">
                  <c:v>0</c:v>
                </c:pt>
              </c:numCache>
              <c:extLst/>
            </c:numRef>
          </c:val>
          <c:extLst>
            <c:ext xmlns:c16="http://schemas.microsoft.com/office/drawing/2014/chart" uri="{C3380CC4-5D6E-409C-BE32-E72D297353CC}">
              <c16:uniqueId val="{00000005-6ED5-4145-B611-007F1BC6FDC2}"/>
            </c:ext>
          </c:extLst>
        </c:ser>
        <c:ser>
          <c:idx val="6"/>
          <c:order val="6"/>
          <c:tx>
            <c:strRef>
              <c:f>'Nuevas Tablas'!$H$2</c:f>
              <c:strCache>
                <c:ptCount val="1"/>
                <c:pt idx="0">
                  <c:v>POSTERIOR</c:v>
                </c:pt>
              </c:strCache>
            </c:strRef>
          </c:tx>
          <c:spPr>
            <a:solidFill>
              <a:schemeClr val="accent4">
                <a:shade val="4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Tablas'!$A$3:$A$11</c:f>
              <c:strCache>
                <c:ptCount val="8"/>
                <c:pt idx="0">
                  <c:v>MORENA</c:v>
                </c:pt>
                <c:pt idx="1">
                  <c:v>PVEM</c:v>
                </c:pt>
                <c:pt idx="2">
                  <c:v>PT</c:v>
                </c:pt>
                <c:pt idx="3">
                  <c:v>PRI</c:v>
                </c:pt>
                <c:pt idx="4">
                  <c:v>PRD GUERRERO</c:v>
                </c:pt>
                <c:pt idx="5">
                  <c:v>MC</c:v>
                </c:pt>
                <c:pt idx="6">
                  <c:v>PAN</c:v>
                </c:pt>
                <c:pt idx="7">
                  <c:v>PAN-PRI-PRD</c:v>
                </c:pt>
              </c:strCache>
              <c:extLst/>
            </c:strRef>
          </c:cat>
          <c:val>
            <c:numRef>
              <c:f>'Nuevas Tablas'!$H$3:$H$11</c:f>
              <c:numCache>
                <c:formatCode>General</c:formatCode>
                <c:ptCount val="8"/>
                <c:pt idx="0">
                  <c:v>0</c:v>
                </c:pt>
                <c:pt idx="1">
                  <c:v>0</c:v>
                </c:pt>
                <c:pt idx="2">
                  <c:v>0</c:v>
                </c:pt>
                <c:pt idx="3">
                  <c:v>0</c:v>
                </c:pt>
                <c:pt idx="4">
                  <c:v>0</c:v>
                </c:pt>
                <c:pt idx="5">
                  <c:v>0</c:v>
                </c:pt>
                <c:pt idx="6">
                  <c:v>0</c:v>
                </c:pt>
                <c:pt idx="7">
                  <c:v>0</c:v>
                </c:pt>
              </c:numCache>
              <c:extLst/>
            </c:numRef>
          </c:val>
          <c:extLst>
            <c:ext xmlns:c16="http://schemas.microsoft.com/office/drawing/2014/chart" uri="{C3380CC4-5D6E-409C-BE32-E72D297353CC}">
              <c16:uniqueId val="{00000006-6ED5-4145-B611-007F1BC6FDC2}"/>
            </c:ext>
          </c:extLst>
        </c:ser>
        <c:dLbls>
          <c:dLblPos val="outEnd"/>
          <c:showLegendKey val="0"/>
          <c:showVal val="1"/>
          <c:showCatName val="0"/>
          <c:showSerName val="0"/>
          <c:showPercent val="0"/>
          <c:showBubbleSize val="0"/>
        </c:dLbls>
        <c:gapWidth val="219"/>
        <c:overlap val="-27"/>
        <c:axId val="1277139343"/>
        <c:axId val="1277137679"/>
      </c:barChart>
      <c:catAx>
        <c:axId val="1277139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7137679"/>
        <c:crosses val="autoZero"/>
        <c:auto val="1"/>
        <c:lblAlgn val="ctr"/>
        <c:lblOffset val="100"/>
        <c:noMultiLvlLbl val="0"/>
      </c:catAx>
      <c:valAx>
        <c:axId val="127713767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7139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r>
              <a:rPr lang="es-MX"/>
              <a:t>INSERCIONES PAGADAS POR PARTIDO POLÍTICO</a:t>
            </a:r>
          </a:p>
        </c:rich>
      </c:tx>
      <c:overlay val="0"/>
      <c:spPr>
        <a:noFill/>
        <a:ln>
          <a:noFill/>
        </a:ln>
        <a:effectLst/>
      </c:spPr>
      <c:txPr>
        <a:bodyPr rot="0" spcFirstLastPara="1" vertOverflow="ellipsis" vert="horz" wrap="square" anchor="ctr" anchorCtr="1"/>
        <a:lstStyle/>
        <a:p>
          <a:pPr algn="ctr" rtl="0">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Partidos!$C$11</c:f>
              <c:strCache>
                <c:ptCount val="1"/>
                <c:pt idx="0">
                  <c:v>MENCIÓN PAGADA</c:v>
                </c:pt>
              </c:strCache>
            </c:strRef>
          </c:tx>
          <c:spPr>
            <a:solidFill>
              <a:schemeClr val="accent1"/>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Partidos!$B$12</c:f>
              <c:strCache>
                <c:ptCount val="1"/>
                <c:pt idx="0">
                  <c:v>NO HUBO</c:v>
                </c:pt>
              </c:strCache>
            </c:strRef>
          </c:cat>
          <c:val>
            <c:numRef>
              <c:f>Partidos!$C$12</c:f>
              <c:numCache>
                <c:formatCode>General</c:formatCode>
                <c:ptCount val="1"/>
                <c:pt idx="0">
                  <c:v>0</c:v>
                </c:pt>
              </c:numCache>
            </c:numRef>
          </c:val>
          <c:extLst>
            <c:ext xmlns:c16="http://schemas.microsoft.com/office/drawing/2014/chart" uri="{C3380CC4-5D6E-409C-BE32-E72D297353CC}">
              <c16:uniqueId val="{00000000-1ECD-4C62-AA9E-CDE7E24CAB4F}"/>
            </c:ext>
          </c:extLst>
        </c:ser>
        <c:dLbls>
          <c:showLegendKey val="0"/>
          <c:showVal val="1"/>
          <c:showCatName val="0"/>
          <c:showSerName val="0"/>
          <c:showPercent val="0"/>
          <c:showBubbleSize val="0"/>
        </c:dLbls>
        <c:gapWidth val="150"/>
        <c:shape val="box"/>
        <c:axId val="1380987119"/>
        <c:axId val="1380986159"/>
        <c:axId val="0"/>
      </c:bar3DChart>
      <c:catAx>
        <c:axId val="1380987119"/>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6159"/>
        <c:crosses val="autoZero"/>
        <c:auto val="1"/>
        <c:lblAlgn val="ctr"/>
        <c:lblOffset val="100"/>
        <c:noMultiLvlLbl val="0"/>
      </c:catAx>
      <c:valAx>
        <c:axId val="1380986159"/>
        <c:scaling>
          <c:orientation val="minMax"/>
          <c:max val="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380987119"/>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s-MX" dirty="0"/>
              <a:t>NÚMERO DE PROGRAMAS</a:t>
            </a:r>
          </a:p>
        </c:rich>
      </c:tx>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'[01. Enero Febrero RDTV 2026 CORREGIDO.xlsx]ID'!$F$2</c:f>
              <c:strCache>
                <c:ptCount val="1"/>
                <c:pt idx="0">
                  <c:v>NO. DE PROGRAMAS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'[01. Enero Febrero RDTV 2026 CORREGIDO.xlsx]ID'!$E$12:$E$21</c:f>
              <c:strCache>
                <c:ptCount val="10"/>
                <c:pt idx="0">
                  <c:v>INFORME 24 GUERRERO</c:v>
                </c:pt>
                <c:pt idx="1">
                  <c:v>INFORME 24 ACAPULCO</c:v>
                </c:pt>
                <c:pt idx="2">
                  <c:v>HECHOS MERIDIANO GUERRERO</c:v>
                </c:pt>
                <c:pt idx="3">
                  <c:v>HECHOS NOCHE</c:v>
                </c:pt>
                <c:pt idx="4">
                  <c:v>ECOS INDIGENAS</c:v>
                </c:pt>
                <c:pt idx="5">
                  <c:v>IGN NOTICIAS</c:v>
                </c:pt>
                <c:pt idx="6">
                  <c:v>INFORME 24</c:v>
                </c:pt>
                <c:pt idx="7">
                  <c:v>GRC NOTICIAS</c:v>
                </c:pt>
                <c:pt idx="8">
                  <c:v>GRC NOTICIAS</c:v>
                </c:pt>
                <c:pt idx="9">
                  <c:v>TRASFONDO INFORMATIVO</c:v>
                </c:pt>
              </c:strCache>
            </c:strRef>
          </c:cat>
          <c:val>
            <c:numRef>
              <c:f>'[01. Enero Febrero RDTV 2026 CORREGIDO.xlsx]ID'!$F$12:$F$21</c:f>
              <c:numCache>
                <c:formatCode>General</c:formatCode>
                <c:ptCount val="10"/>
                <c:pt idx="0">
                  <c:v>33</c:v>
                </c:pt>
                <c:pt idx="1">
                  <c:v>33</c:v>
                </c:pt>
                <c:pt idx="2">
                  <c:v>33</c:v>
                </c:pt>
                <c:pt idx="3">
                  <c:v>33</c:v>
                </c:pt>
                <c:pt idx="4">
                  <c:v>30</c:v>
                </c:pt>
                <c:pt idx="5">
                  <c:v>30</c:v>
                </c:pt>
                <c:pt idx="6">
                  <c:v>29</c:v>
                </c:pt>
                <c:pt idx="7">
                  <c:v>29</c:v>
                </c:pt>
                <c:pt idx="8">
                  <c:v>26</c:v>
                </c:pt>
                <c:pt idx="9">
                  <c:v>0</c:v>
                </c:pt>
              </c:numCache>
            </c:numRef>
          </c:val>
          <c:extLst>
            <c:ext xmlns:c16="http://schemas.microsoft.com/office/drawing/2014/chart" uri="{C3380CC4-5D6E-409C-BE32-E72D297353CC}">
              <c16:uniqueId val="{00000000-575A-439C-B75B-30811CCEA77D}"/>
            </c:ext>
          </c:extLst>
        </c:ser>
        <c:dLbls>
          <c:dLblPos val="outEnd"/>
          <c:showLegendKey val="0"/>
          <c:showVal val="1"/>
          <c:showCatName val="0"/>
          <c:showSerName val="0"/>
          <c:showPercent val="0"/>
          <c:showBubbleSize val="0"/>
        </c:dLbls>
        <c:gapWidth val="219"/>
        <c:overlap val="-27"/>
        <c:axId val="481100048"/>
        <c:axId val="481102128"/>
      </c:barChart>
      <c:catAx>
        <c:axId val="481100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2128"/>
        <c:crosses val="autoZero"/>
        <c:auto val="1"/>
        <c:lblAlgn val="ctr"/>
        <c:lblOffset val="100"/>
        <c:noMultiLvlLbl val="0"/>
      </c:catAx>
      <c:valAx>
        <c:axId val="4811021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481100048"/>
        <c:crosses val="autoZero"/>
        <c:crossBetween val="between"/>
        <c:min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cap="all" baseline="0">
                <a:effectLst/>
              </a:rPr>
              <a:t>GRUPOS EN SITUACIÓN DE VULNERABILIDAD</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PARTIDOS!$C$21</c:f>
              <c:strCache>
                <c:ptCount val="1"/>
                <c:pt idx="0">
                  <c:v>Cuenta de GRUPOS EN SITUACIÓN DE VULNERABILIDAD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PARTIDOS!$B$22:$B$28</c:f>
              <c:strCache>
                <c:ptCount val="6"/>
                <c:pt idx="0">
                  <c:v>Comunidad indígena</c:v>
                </c:pt>
                <c:pt idx="1">
                  <c:v>Juventudes</c:v>
                </c:pt>
                <c:pt idx="2">
                  <c:v>Personas con discapacidad</c:v>
                </c:pt>
                <c:pt idx="3">
                  <c:v>Personas adultas mayores</c:v>
                </c:pt>
                <c:pt idx="4">
                  <c:v>Comunidad afrodescendiente</c:v>
                </c:pt>
                <c:pt idx="5">
                  <c:v>Comunidad LGBTTTIQ+</c:v>
                </c:pt>
              </c:strCache>
              <c:extLst/>
            </c:strRef>
          </c:cat>
          <c:val>
            <c:numRef>
              <c:f>PARTIDOS!$C$22:$C$28</c:f>
              <c:numCache>
                <c:formatCode>General</c:formatCode>
                <c:ptCount val="6"/>
                <c:pt idx="0">
                  <c:v>52</c:v>
                </c:pt>
                <c:pt idx="1">
                  <c:v>44</c:v>
                </c:pt>
                <c:pt idx="2">
                  <c:v>17</c:v>
                </c:pt>
                <c:pt idx="3">
                  <c:v>11</c:v>
                </c:pt>
                <c:pt idx="4">
                  <c:v>5</c:v>
                </c:pt>
                <c:pt idx="5">
                  <c:v>1</c:v>
                </c:pt>
              </c:numCache>
              <c:extLst/>
            </c:numRef>
          </c:val>
          <c:extLst>
            <c:ext xmlns:c16="http://schemas.microsoft.com/office/drawing/2014/chart" uri="{C3380CC4-5D6E-409C-BE32-E72D297353CC}">
              <c16:uniqueId val="{00000000-AD7E-44B4-A6FF-5974FEBC8444}"/>
            </c:ext>
          </c:extLst>
        </c:ser>
        <c:dLbls>
          <c:dLblPos val="outEnd"/>
          <c:showLegendKey val="0"/>
          <c:showVal val="1"/>
          <c:showCatName val="0"/>
          <c:showSerName val="0"/>
          <c:showPercent val="0"/>
          <c:showBubbleSize val="0"/>
        </c:dLbls>
        <c:gapWidth val="219"/>
        <c:overlap val="-27"/>
        <c:axId val="1273020991"/>
        <c:axId val="1273021407"/>
      </c:barChart>
      <c:catAx>
        <c:axId val="12730209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3021407"/>
        <c:crosses val="autoZero"/>
        <c:auto val="1"/>
        <c:lblAlgn val="ctr"/>
        <c:lblOffset val="100"/>
        <c:noMultiLvlLbl val="0"/>
      </c:catAx>
      <c:valAx>
        <c:axId val="12730214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302099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a:t>GRUPOS EN SITUACIÓN DE VULNERABILIDAD RADIO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PARTIDOS!$B$34:$B$40</c:f>
              <c:strCache>
                <c:ptCount val="6"/>
                <c:pt idx="0">
                  <c:v>Comunidad indígena</c:v>
                </c:pt>
                <c:pt idx="1">
                  <c:v>Juventudes</c:v>
                </c:pt>
                <c:pt idx="2">
                  <c:v>Personas con discapacidad</c:v>
                </c:pt>
                <c:pt idx="3">
                  <c:v>Personas adultas mayores</c:v>
                </c:pt>
                <c:pt idx="4">
                  <c:v>Comunidad afrodescendiente</c:v>
                </c:pt>
                <c:pt idx="5">
                  <c:v>Comunidad LGBTTTIQ+</c:v>
                </c:pt>
              </c:strCache>
              <c:extLst/>
            </c:strRef>
          </c:cat>
          <c:val>
            <c:numRef>
              <c:f>PARTIDOS!$C$34:$C$40</c:f>
              <c:numCache>
                <c:formatCode>General</c:formatCode>
                <c:ptCount val="6"/>
                <c:pt idx="0">
                  <c:v>52</c:v>
                </c:pt>
                <c:pt idx="1">
                  <c:v>44</c:v>
                </c:pt>
                <c:pt idx="2">
                  <c:v>17</c:v>
                </c:pt>
                <c:pt idx="3">
                  <c:v>11</c:v>
                </c:pt>
                <c:pt idx="4">
                  <c:v>5</c:v>
                </c:pt>
                <c:pt idx="5">
                  <c:v>1</c:v>
                </c:pt>
              </c:numCache>
              <c:extLst/>
            </c:numRef>
          </c:val>
          <c:extLst>
            <c:ext xmlns:c16="http://schemas.microsoft.com/office/drawing/2014/chart" uri="{C3380CC4-5D6E-409C-BE32-E72D297353CC}">
              <c16:uniqueId val="{00000000-212B-45C0-898B-BEE18BC66B35}"/>
            </c:ext>
          </c:extLst>
        </c:ser>
        <c:dLbls>
          <c:dLblPos val="outEnd"/>
          <c:showLegendKey val="0"/>
          <c:showVal val="1"/>
          <c:showCatName val="0"/>
          <c:showSerName val="0"/>
          <c:showPercent val="0"/>
          <c:showBubbleSize val="0"/>
        </c:dLbls>
        <c:gapWidth val="219"/>
        <c:overlap val="-27"/>
        <c:axId val="1422081311"/>
        <c:axId val="1422080063"/>
      </c:barChart>
      <c:catAx>
        <c:axId val="1422081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2080063"/>
        <c:crosses val="autoZero"/>
        <c:auto val="1"/>
        <c:lblAlgn val="ctr"/>
        <c:lblOffset val="100"/>
        <c:noMultiLvlLbl val="0"/>
      </c:catAx>
      <c:valAx>
        <c:axId val="14220800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208131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r>
              <a:rPr lang="es-MX" sz="1400" b="1" i="0" dirty="0">
                <a:effectLst/>
                <a:latin typeface="Arial" panose="020B0604020202020204" pitchFamily="34" charset="0"/>
                <a:cs typeface="Arial" panose="020B0604020202020204" pitchFamily="34" charset="0"/>
              </a:rPr>
              <a:t>GRUPOS EN SITUACIÓN DE VULNERABILIDAD</a:t>
            </a:r>
            <a:endParaRPr lang="es-MX" sz="1400" b="1" dirty="0">
              <a:effectLst/>
              <a:latin typeface="Arial" panose="020B0604020202020204" pitchFamily="34"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solidFill>
                  <a:prstClr val="black">
                    <a:lumMod val="65000"/>
                    <a:lumOff val="35000"/>
                  </a:prstClr>
                </a:solidFill>
              </a:defRPr>
            </a:pPr>
            <a:r>
              <a:rPr lang="en-US" sz="1400" b="1" dirty="0">
                <a:latin typeface="Arial" panose="020B0604020202020204" pitchFamily="34" charset="0"/>
                <a:cs typeface="Arial" panose="020B0604020202020204" pitchFamily="34" charset="0"/>
              </a:rPr>
              <a:t> TV</a:t>
            </a:r>
            <a:r>
              <a:rPr lang="en-US" sz="1400" b="1" baseline="0" dirty="0">
                <a:latin typeface="Arial" panose="020B0604020202020204" pitchFamily="34" charset="0"/>
                <a:cs typeface="Arial" panose="020B0604020202020204" pitchFamily="34" charset="0"/>
              </a:rPr>
              <a:t> </a:t>
            </a:r>
            <a:endParaRPr lang="en-US" sz="1400" b="1" dirty="0">
              <a:latin typeface="Arial" panose="020B0604020202020204" pitchFamily="34" charset="0"/>
              <a:cs typeface="Arial" panose="020B0604020202020204" pitchFamily="34" charset="0"/>
            </a:endParaRPr>
          </a:p>
        </c:rich>
      </c:tx>
      <c:layout>
        <c:manualLayout>
          <c:xMode val="edge"/>
          <c:yMode val="edge"/>
          <c:x val="0.13313596491228069"/>
          <c:y val="4.1130117447536162E-2"/>
        </c:manualLayout>
      </c:layout>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prstClr val="black">
                  <a:lumMod val="65000"/>
                  <a:lumOff val="35000"/>
                </a:prstClr>
              </a:solidFill>
              <a:latin typeface="+mn-lt"/>
              <a:ea typeface="+mn-ea"/>
              <a:cs typeface="+mn-cs"/>
            </a:defRPr>
          </a:pPr>
          <a:endParaRPr lang="es-MX"/>
        </a:p>
      </c:txPr>
    </c:title>
    <c:autoTitleDeleted val="0"/>
    <c:plotArea>
      <c:layout/>
      <c:barChart>
        <c:barDir val="col"/>
        <c:grouping val="clustered"/>
        <c:varyColors val="0"/>
        <c:ser>
          <c:idx val="0"/>
          <c:order val="0"/>
          <c:tx>
            <c:strRef>
              <c:f>Partidos!$C$40</c:f>
              <c:strCache>
                <c:ptCount val="1"/>
                <c:pt idx="0">
                  <c:v>MENCIÓN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Partidos!$B$41:$B$46</c:f>
              <c:strCache>
                <c:ptCount val="5"/>
                <c:pt idx="0">
                  <c:v>PERSONAS CON DISCAPACIDAD</c:v>
                </c:pt>
                <c:pt idx="1">
                  <c:v>PERSONAS INDÍGENAS</c:v>
                </c:pt>
                <c:pt idx="2">
                  <c:v>PERSONAS ADULTAS MAYORES</c:v>
                </c:pt>
                <c:pt idx="3">
                  <c:v>LGBTTTQ+</c:v>
                </c:pt>
                <c:pt idx="4">
                  <c:v>PERSONAS AFROMEXICANAS</c:v>
                </c:pt>
              </c:strCache>
              <c:extLst/>
            </c:strRef>
          </c:cat>
          <c:val>
            <c:numRef>
              <c:f>Partidos!$C$41:$C$46</c:f>
              <c:numCache>
                <c:formatCode>General</c:formatCode>
                <c:ptCount val="5"/>
                <c:pt idx="0">
                  <c:v>0</c:v>
                </c:pt>
                <c:pt idx="1">
                  <c:v>0</c:v>
                </c:pt>
                <c:pt idx="2">
                  <c:v>0</c:v>
                </c:pt>
                <c:pt idx="3">
                  <c:v>0</c:v>
                </c:pt>
                <c:pt idx="4">
                  <c:v>0</c:v>
                </c:pt>
              </c:numCache>
              <c:extLst/>
            </c:numRef>
          </c:val>
          <c:extLst>
            <c:ext xmlns:c16="http://schemas.microsoft.com/office/drawing/2014/chart" uri="{C3380CC4-5D6E-409C-BE32-E72D297353CC}">
              <c16:uniqueId val="{00000000-A9DF-44A8-BB30-C034A5A4EB05}"/>
            </c:ext>
          </c:extLst>
        </c:ser>
        <c:dLbls>
          <c:dLblPos val="outEnd"/>
          <c:showLegendKey val="0"/>
          <c:showVal val="1"/>
          <c:showCatName val="0"/>
          <c:showSerName val="0"/>
          <c:showPercent val="0"/>
          <c:showBubbleSize val="0"/>
        </c:dLbls>
        <c:gapWidth val="219"/>
        <c:overlap val="-27"/>
        <c:axId val="1859360400"/>
        <c:axId val="1859345008"/>
      </c:barChart>
      <c:catAx>
        <c:axId val="1859360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59345008"/>
        <c:crosses val="autoZero"/>
        <c:auto val="1"/>
        <c:lblAlgn val="ctr"/>
        <c:lblOffset val="100"/>
        <c:noMultiLvlLbl val="0"/>
      </c:catAx>
      <c:valAx>
        <c:axId val="1859345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859360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200" b="1" i="0" baseline="0">
                <a:effectLst/>
              </a:rPr>
              <a:t>ACTORES POLÍTICOS POR SEXO</a:t>
            </a:r>
            <a:endParaRPr lang="es-MX" sz="1200" b="1">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ACTORES!$AU$14</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ACTORES!$AT$15:$AT$18</c:f>
              <c:strCache>
                <c:ptCount val="3"/>
                <c:pt idx="0">
                  <c:v>HOMBRE</c:v>
                </c:pt>
                <c:pt idx="1">
                  <c:v>MUJER</c:v>
                </c:pt>
                <c:pt idx="2">
                  <c:v>OTRO</c:v>
                </c:pt>
              </c:strCache>
              <c:extLst/>
            </c:strRef>
          </c:cat>
          <c:val>
            <c:numRef>
              <c:f>ACTORES!$AU$15:$AU$18</c:f>
              <c:numCache>
                <c:formatCode>#,##0</c:formatCode>
                <c:ptCount val="3"/>
                <c:pt idx="0">
                  <c:v>5</c:v>
                </c:pt>
                <c:pt idx="1">
                  <c:v>4</c:v>
                </c:pt>
                <c:pt idx="2">
                  <c:v>1</c:v>
                </c:pt>
              </c:numCache>
              <c:extLst/>
            </c:numRef>
          </c:val>
          <c:extLst>
            <c:ext xmlns:c16="http://schemas.microsoft.com/office/drawing/2014/chart" uri="{C3380CC4-5D6E-409C-BE32-E72D297353CC}">
              <c16:uniqueId val="{00000000-7259-4159-A636-4FFE4B5864C6}"/>
            </c:ext>
          </c:extLst>
        </c:ser>
        <c:dLbls>
          <c:dLblPos val="outEnd"/>
          <c:showLegendKey val="0"/>
          <c:showVal val="1"/>
          <c:showCatName val="0"/>
          <c:showSerName val="0"/>
          <c:showPercent val="0"/>
          <c:showBubbleSize val="0"/>
        </c:dLbls>
        <c:gapWidth val="219"/>
        <c:overlap val="-27"/>
        <c:axId val="1067153247"/>
        <c:axId val="1067153663"/>
      </c:barChart>
      <c:catAx>
        <c:axId val="1067153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3663"/>
        <c:crosses val="autoZero"/>
        <c:auto val="1"/>
        <c:lblAlgn val="ctr"/>
        <c:lblOffset val="100"/>
        <c:noMultiLvlLbl val="0"/>
      </c:catAx>
      <c:valAx>
        <c:axId val="1067153663"/>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324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MENCIONES DE ACTORES POLÍTICOS</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ACTORES!$K$3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ACTORES!$J$4:$J$19</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ACTORES!$K$4:$K$19</c:f>
              <c:numCache>
                <c:formatCode>General</c:formatCode>
                <c:ptCount val="15"/>
                <c:pt idx="0">
                  <c:v>708</c:v>
                </c:pt>
                <c:pt idx="1">
                  <c:v>317</c:v>
                </c:pt>
                <c:pt idx="2">
                  <c:v>232</c:v>
                </c:pt>
                <c:pt idx="3">
                  <c:v>213</c:v>
                </c:pt>
                <c:pt idx="4">
                  <c:v>103</c:v>
                </c:pt>
                <c:pt idx="5">
                  <c:v>70</c:v>
                </c:pt>
                <c:pt idx="6">
                  <c:v>59</c:v>
                </c:pt>
                <c:pt idx="7">
                  <c:v>56</c:v>
                </c:pt>
                <c:pt idx="8">
                  <c:v>54</c:v>
                </c:pt>
                <c:pt idx="9">
                  <c:v>48</c:v>
                </c:pt>
                <c:pt idx="10">
                  <c:v>47</c:v>
                </c:pt>
                <c:pt idx="11">
                  <c:v>47</c:v>
                </c:pt>
                <c:pt idx="12">
                  <c:v>46</c:v>
                </c:pt>
                <c:pt idx="13">
                  <c:v>45</c:v>
                </c:pt>
                <c:pt idx="14">
                  <c:v>43</c:v>
                </c:pt>
              </c:numCache>
              <c:extLst/>
            </c:numRef>
          </c:val>
          <c:extLst>
            <c:ext xmlns:c16="http://schemas.microsoft.com/office/drawing/2014/chart" uri="{C3380CC4-5D6E-409C-BE32-E72D297353CC}">
              <c16:uniqueId val="{00000000-9A44-487F-9825-5234FDEBE2B1}"/>
            </c:ext>
          </c:extLst>
        </c:ser>
        <c:dLbls>
          <c:dLblPos val="outEnd"/>
          <c:showLegendKey val="0"/>
          <c:showVal val="1"/>
          <c:showCatName val="0"/>
          <c:showSerName val="0"/>
          <c:showPercent val="0"/>
          <c:showBubbleSize val="0"/>
        </c:dLbls>
        <c:gapWidth val="219"/>
        <c:overlap val="-27"/>
        <c:axId val="1056960655"/>
        <c:axId val="1056962319"/>
      </c:barChart>
      <c:catAx>
        <c:axId val="1056960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56962319"/>
        <c:crosses val="autoZero"/>
        <c:auto val="1"/>
        <c:lblAlgn val="ctr"/>
        <c:lblOffset val="100"/>
        <c:noMultiLvlLbl val="0"/>
      </c:catAx>
      <c:valAx>
        <c:axId val="105696231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5696065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MENCIONES POR ACTORES POLÍTICOS EN RADIO</a:t>
            </a:r>
            <a:endParaRPr lang="es-MX" sz="1200" b="1">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ACTORES!$T$3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ACTORES!$S$4:$S$19</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ACTORES!$T$4:$T$19</c:f>
              <c:numCache>
                <c:formatCode>General</c:formatCode>
                <c:ptCount val="15"/>
                <c:pt idx="0">
                  <c:v>701</c:v>
                </c:pt>
                <c:pt idx="1">
                  <c:v>300</c:v>
                </c:pt>
                <c:pt idx="2">
                  <c:v>217</c:v>
                </c:pt>
                <c:pt idx="3">
                  <c:v>210</c:v>
                </c:pt>
                <c:pt idx="4">
                  <c:v>102</c:v>
                </c:pt>
                <c:pt idx="5">
                  <c:v>70</c:v>
                </c:pt>
                <c:pt idx="6">
                  <c:v>53</c:v>
                </c:pt>
                <c:pt idx="7">
                  <c:v>55</c:v>
                </c:pt>
                <c:pt idx="8">
                  <c:v>54</c:v>
                </c:pt>
                <c:pt idx="9">
                  <c:v>48</c:v>
                </c:pt>
                <c:pt idx="10">
                  <c:v>47</c:v>
                </c:pt>
                <c:pt idx="11">
                  <c:v>46</c:v>
                </c:pt>
                <c:pt idx="12">
                  <c:v>46</c:v>
                </c:pt>
                <c:pt idx="13">
                  <c:v>18</c:v>
                </c:pt>
                <c:pt idx="14">
                  <c:v>43</c:v>
                </c:pt>
              </c:numCache>
              <c:extLst/>
            </c:numRef>
          </c:val>
          <c:extLst>
            <c:ext xmlns:c16="http://schemas.microsoft.com/office/drawing/2014/chart" uri="{C3380CC4-5D6E-409C-BE32-E72D297353CC}">
              <c16:uniqueId val="{00000000-15BE-479E-AF85-29934353790E}"/>
            </c:ext>
          </c:extLst>
        </c:ser>
        <c:dLbls>
          <c:dLblPos val="outEnd"/>
          <c:showLegendKey val="0"/>
          <c:showVal val="1"/>
          <c:showCatName val="0"/>
          <c:showSerName val="0"/>
          <c:showPercent val="0"/>
          <c:showBubbleSize val="0"/>
        </c:dLbls>
        <c:gapWidth val="219"/>
        <c:overlap val="-27"/>
        <c:axId val="1219439423"/>
        <c:axId val="1219439007"/>
      </c:barChart>
      <c:catAx>
        <c:axId val="1219439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19439007"/>
        <c:crosses val="autoZero"/>
        <c:auto val="1"/>
        <c:lblAlgn val="ctr"/>
        <c:lblOffset val="100"/>
        <c:noMultiLvlLbl val="0"/>
      </c:catAx>
      <c:valAx>
        <c:axId val="12194390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1943942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MENCIONES POR ACTORES POLÍTICOS EN TV</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ACTORES!$AG$3</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ACTORES!$AF$4:$AF$13</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ACTORES!$AG$4:$AG$13</c:f>
              <c:numCache>
                <c:formatCode>General</c:formatCode>
                <c:ptCount val="9"/>
                <c:pt idx="0">
                  <c:v>7</c:v>
                </c:pt>
                <c:pt idx="1">
                  <c:v>17</c:v>
                </c:pt>
                <c:pt idx="2">
                  <c:v>15</c:v>
                </c:pt>
                <c:pt idx="3">
                  <c:v>3</c:v>
                </c:pt>
                <c:pt idx="4">
                  <c:v>1</c:v>
                </c:pt>
                <c:pt idx="5">
                  <c:v>6</c:v>
                </c:pt>
                <c:pt idx="6">
                  <c:v>1</c:v>
                </c:pt>
                <c:pt idx="7">
                  <c:v>1</c:v>
                </c:pt>
                <c:pt idx="8">
                  <c:v>27</c:v>
                </c:pt>
              </c:numCache>
              <c:extLst/>
            </c:numRef>
          </c:val>
          <c:extLst>
            <c:ext xmlns:c16="http://schemas.microsoft.com/office/drawing/2014/chart" uri="{C3380CC4-5D6E-409C-BE32-E72D297353CC}">
              <c16:uniqueId val="{00000000-6C0C-4AA3-8BF1-8ABC3084A43F}"/>
            </c:ext>
          </c:extLst>
        </c:ser>
        <c:dLbls>
          <c:dLblPos val="outEnd"/>
          <c:showLegendKey val="0"/>
          <c:showVal val="1"/>
          <c:showCatName val="0"/>
          <c:showSerName val="0"/>
          <c:showPercent val="0"/>
          <c:showBubbleSize val="0"/>
        </c:dLbls>
        <c:gapWidth val="219"/>
        <c:overlap val="-27"/>
        <c:axId val="1244723615"/>
        <c:axId val="1244722783"/>
      </c:barChart>
      <c:catAx>
        <c:axId val="1244723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4722783"/>
        <c:crosses val="autoZero"/>
        <c:auto val="1"/>
        <c:lblAlgn val="ctr"/>
        <c:lblOffset val="100"/>
        <c:noMultiLvlLbl val="0"/>
      </c:catAx>
      <c:valAx>
        <c:axId val="124472278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4472361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200" b="1" i="0" baseline="0">
                <a:effectLst/>
              </a:rPr>
              <a:t>REPRESENTACIONES POLÍTICAS POR SEXO</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pieChart>
        <c:varyColors val="1"/>
        <c:ser>
          <c:idx val="0"/>
          <c:order val="0"/>
          <c:tx>
            <c:strRef>
              <c:f>ACTORES!$AU$20</c:f>
              <c:strCache>
                <c:ptCount val="1"/>
                <c:pt idx="0">
                  <c:v>FRECUENCIA</c:v>
                </c:pt>
              </c:strCache>
            </c:strRef>
          </c:tx>
          <c:dPt>
            <c:idx val="0"/>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1-4B68-41CC-A48A-67A713B08F1B}"/>
              </c:ext>
            </c:extLst>
          </c:dPt>
          <c:dPt>
            <c:idx val="1"/>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3-4B68-41CC-A48A-67A713B08F1B}"/>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ACTORES!$AT$21:$AT$23</c:f>
              <c:strCache>
                <c:ptCount val="2"/>
                <c:pt idx="0">
                  <c:v>MUJER</c:v>
                </c:pt>
                <c:pt idx="1">
                  <c:v>HOMBRE</c:v>
                </c:pt>
              </c:strCache>
              <c:extLst/>
            </c:strRef>
          </c:cat>
          <c:val>
            <c:numRef>
              <c:f>ACTORES!$AU$21:$AU$23</c:f>
              <c:numCache>
                <c:formatCode>#,##0</c:formatCode>
                <c:ptCount val="2"/>
                <c:pt idx="0">
                  <c:v>1948</c:v>
                </c:pt>
                <c:pt idx="1">
                  <c:v>1412</c:v>
                </c:pt>
              </c:numCache>
              <c:extLst/>
            </c:numRef>
          </c:val>
          <c:extLst>
            <c:ext xmlns:c16="http://schemas.microsoft.com/office/drawing/2014/chart" uri="{C3380CC4-5D6E-409C-BE32-E72D297353CC}">
              <c16:uniqueId val="{00000004-4B68-41CC-A48A-67A713B08F1B}"/>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1"/>
              <a:t>VALORACIÓN</a:t>
            </a:r>
            <a:r>
              <a:rPr lang="es-MX" b="1" baseline="0"/>
              <a:t> DE ACTORES POLÍTICOS POR SEXO</a:t>
            </a:r>
            <a:endParaRPr lang="es-MX" b="1"/>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ACTORES!$AT$10</c:f>
              <c:strCache>
                <c:ptCount val="1"/>
                <c:pt idx="0">
                  <c:v>MUJER</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ACTORES!$AU$9:$AW$9</c:f>
              <c:strCache>
                <c:ptCount val="3"/>
                <c:pt idx="0">
                  <c:v>POSITIVO</c:v>
                </c:pt>
                <c:pt idx="1">
                  <c:v>NEGATIVO</c:v>
                </c:pt>
                <c:pt idx="2">
                  <c:v>NO ADJETIVADA</c:v>
                </c:pt>
              </c:strCache>
            </c:strRef>
          </c:cat>
          <c:val>
            <c:numRef>
              <c:f>ACTORES!$AU$10:$AW$10</c:f>
              <c:numCache>
                <c:formatCode>0%</c:formatCode>
                <c:ptCount val="3"/>
                <c:pt idx="0">
                  <c:v>8.3060434653170589E-2</c:v>
                </c:pt>
                <c:pt idx="1">
                  <c:v>9.2289371836856201E-3</c:v>
                </c:pt>
                <c:pt idx="2">
                  <c:v>0.48764513247990471</c:v>
                </c:pt>
              </c:numCache>
            </c:numRef>
          </c:val>
          <c:extLst>
            <c:ext xmlns:c16="http://schemas.microsoft.com/office/drawing/2014/chart" uri="{C3380CC4-5D6E-409C-BE32-E72D297353CC}">
              <c16:uniqueId val="{00000000-5D63-48B8-92B9-F888E144D398}"/>
            </c:ext>
          </c:extLst>
        </c:ser>
        <c:ser>
          <c:idx val="1"/>
          <c:order val="1"/>
          <c:tx>
            <c:strRef>
              <c:f>ACTORES!$AT$11</c:f>
              <c:strCache>
                <c:ptCount val="1"/>
                <c:pt idx="0">
                  <c:v>HOMBRE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ACTORES!$AU$9:$AW$9</c:f>
              <c:strCache>
                <c:ptCount val="3"/>
                <c:pt idx="0">
                  <c:v>POSITIVO</c:v>
                </c:pt>
                <c:pt idx="1">
                  <c:v>NEGATIVO</c:v>
                </c:pt>
                <c:pt idx="2">
                  <c:v>NO ADJETIVADA</c:v>
                </c:pt>
              </c:strCache>
            </c:strRef>
          </c:cat>
          <c:val>
            <c:numRef>
              <c:f>ACTORES!$AU$11:$AW$11</c:f>
              <c:numCache>
                <c:formatCode>0%</c:formatCode>
                <c:ptCount val="3"/>
                <c:pt idx="0">
                  <c:v>3.9297409943435543E-2</c:v>
                </c:pt>
                <c:pt idx="1">
                  <c:v>7.4426912771658228E-3</c:v>
                </c:pt>
                <c:pt idx="2">
                  <c:v>0.37332539446263768</c:v>
                </c:pt>
              </c:numCache>
            </c:numRef>
          </c:val>
          <c:extLst>
            <c:ext xmlns:c16="http://schemas.microsoft.com/office/drawing/2014/chart" uri="{C3380CC4-5D6E-409C-BE32-E72D297353CC}">
              <c16:uniqueId val="{00000001-5D63-48B8-92B9-F888E144D398}"/>
            </c:ext>
          </c:extLst>
        </c:ser>
        <c:dLbls>
          <c:dLblPos val="outEnd"/>
          <c:showLegendKey val="0"/>
          <c:showVal val="1"/>
          <c:showCatName val="0"/>
          <c:showSerName val="0"/>
          <c:showPercent val="0"/>
          <c:showBubbleSize val="0"/>
        </c:dLbls>
        <c:gapWidth val="219"/>
        <c:overlap val="-27"/>
        <c:axId val="1270124287"/>
        <c:axId val="1270119295"/>
        <c:extLst>
          <c:ext xmlns:c15="http://schemas.microsoft.com/office/drawing/2012/chart" uri="{02D57815-91ED-43cb-92C2-25804820EDAC}">
            <c15:filteredBarSeries>
              <c15:ser>
                <c:idx val="2"/>
                <c:order val="2"/>
                <c:tx>
                  <c:strRef>
                    <c:extLst>
                      <c:ext uri="{02D57815-91ED-43cb-92C2-25804820EDAC}">
                        <c15:formulaRef>
                          <c15:sqref>ACTORES!$AT$12</c15:sqref>
                        </c15:formulaRef>
                      </c:ext>
                    </c:extLst>
                    <c:strCache>
                      <c:ptCount val="1"/>
                      <c:pt idx="0">
                        <c:v>TOTAL</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ACTORES!$AU$9:$AW$9</c15:sqref>
                        </c15:formulaRef>
                      </c:ext>
                    </c:extLst>
                    <c:strCache>
                      <c:ptCount val="3"/>
                      <c:pt idx="0">
                        <c:v>POSITIVO</c:v>
                      </c:pt>
                      <c:pt idx="1">
                        <c:v>NEGATIVO</c:v>
                      </c:pt>
                      <c:pt idx="2">
                        <c:v>NO ADJETIVADA</c:v>
                      </c:pt>
                    </c:strCache>
                  </c:strRef>
                </c:cat>
                <c:val>
                  <c:numRef>
                    <c:extLst>
                      <c:ext uri="{02D57815-91ED-43cb-92C2-25804820EDAC}">
                        <c15:formulaRef>
                          <c15:sqref>ACTORES!$AU$12:$AW$12</c15:sqref>
                        </c15:formulaRef>
                      </c:ext>
                    </c:extLst>
                    <c:numCache>
                      <c:formatCode>0%</c:formatCode>
                      <c:ptCount val="3"/>
                      <c:pt idx="0">
                        <c:v>0.12235784459660613</c:v>
                      </c:pt>
                      <c:pt idx="1">
                        <c:v>1.6671628460851441E-2</c:v>
                      </c:pt>
                      <c:pt idx="2">
                        <c:v>0.86097052694254239</c:v>
                      </c:pt>
                    </c:numCache>
                  </c:numRef>
                </c:val>
                <c:extLst>
                  <c:ext xmlns:c16="http://schemas.microsoft.com/office/drawing/2014/chart" uri="{C3380CC4-5D6E-409C-BE32-E72D297353CC}">
                    <c16:uniqueId val="{00000002-5D63-48B8-92B9-F888E144D398}"/>
                  </c:ext>
                </c:extLst>
              </c15:ser>
            </c15:filteredBarSeries>
          </c:ext>
        </c:extLst>
      </c:barChart>
      <c:catAx>
        <c:axId val="12701242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19295"/>
        <c:crosses val="autoZero"/>
        <c:auto val="1"/>
        <c:lblAlgn val="ctr"/>
        <c:lblOffset val="100"/>
        <c:noMultiLvlLbl val="0"/>
      </c:catAx>
      <c:valAx>
        <c:axId val="1270119295"/>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242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VALORACIÓN DE ACTORES POLÍTICOS</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ACTORES!$K$21</c:f>
              <c:strCache>
                <c:ptCount val="1"/>
                <c:pt idx="0">
                  <c:v>POSITIVO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ACTORES!$J$22:$J$37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ACTORES!$K$22:$K$37</c:f>
              <c:numCache>
                <c:formatCode>General</c:formatCode>
                <c:ptCount val="15"/>
                <c:pt idx="0">
                  <c:v>143</c:v>
                </c:pt>
                <c:pt idx="1">
                  <c:v>54</c:v>
                </c:pt>
                <c:pt idx="2">
                  <c:v>23</c:v>
                </c:pt>
                <c:pt idx="3">
                  <c:v>40</c:v>
                </c:pt>
                <c:pt idx="4">
                  <c:v>0</c:v>
                </c:pt>
                <c:pt idx="5">
                  <c:v>5</c:v>
                </c:pt>
                <c:pt idx="6">
                  <c:v>5</c:v>
                </c:pt>
                <c:pt idx="7">
                  <c:v>1</c:v>
                </c:pt>
                <c:pt idx="8">
                  <c:v>2</c:v>
                </c:pt>
                <c:pt idx="9">
                  <c:v>3</c:v>
                </c:pt>
                <c:pt idx="10">
                  <c:v>1</c:v>
                </c:pt>
                <c:pt idx="11">
                  <c:v>7</c:v>
                </c:pt>
                <c:pt idx="12">
                  <c:v>8</c:v>
                </c:pt>
                <c:pt idx="13">
                  <c:v>5</c:v>
                </c:pt>
                <c:pt idx="14">
                  <c:v>3</c:v>
                </c:pt>
              </c:numCache>
              <c:extLst/>
            </c:numRef>
          </c:val>
          <c:extLst>
            <c:ext xmlns:c16="http://schemas.microsoft.com/office/drawing/2014/chart" uri="{C3380CC4-5D6E-409C-BE32-E72D297353CC}">
              <c16:uniqueId val="{00000000-080D-49F5-A93E-EC8734D4B8C3}"/>
            </c:ext>
          </c:extLst>
        </c:ser>
        <c:ser>
          <c:idx val="1"/>
          <c:order val="1"/>
          <c:tx>
            <c:strRef>
              <c:f>ACTORES!$L$21</c:f>
              <c:strCache>
                <c:ptCount val="1"/>
                <c:pt idx="0">
                  <c:v>NEGATIVO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ACTORES!$J$22:$J$37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ACTORES!$L$22:$L$37</c:f>
              <c:numCache>
                <c:formatCode>General</c:formatCode>
                <c:ptCount val="15"/>
                <c:pt idx="0">
                  <c:v>2</c:v>
                </c:pt>
                <c:pt idx="1">
                  <c:v>4</c:v>
                </c:pt>
                <c:pt idx="2">
                  <c:v>35</c:v>
                </c:pt>
                <c:pt idx="3">
                  <c:v>1</c:v>
                </c:pt>
                <c:pt idx="4">
                  <c:v>1</c:v>
                </c:pt>
                <c:pt idx="5">
                  <c:v>0</c:v>
                </c:pt>
                <c:pt idx="6">
                  <c:v>0</c:v>
                </c:pt>
                <c:pt idx="7">
                  <c:v>2</c:v>
                </c:pt>
                <c:pt idx="8">
                  <c:v>0</c:v>
                </c:pt>
                <c:pt idx="9">
                  <c:v>0</c:v>
                </c:pt>
                <c:pt idx="10">
                  <c:v>0</c:v>
                </c:pt>
                <c:pt idx="11">
                  <c:v>0</c:v>
                </c:pt>
                <c:pt idx="12">
                  <c:v>0</c:v>
                </c:pt>
                <c:pt idx="13">
                  <c:v>33</c:v>
                </c:pt>
                <c:pt idx="14">
                  <c:v>0</c:v>
                </c:pt>
              </c:numCache>
              <c:extLst/>
            </c:numRef>
          </c:val>
          <c:extLst>
            <c:ext xmlns:c16="http://schemas.microsoft.com/office/drawing/2014/chart" uri="{C3380CC4-5D6E-409C-BE32-E72D297353CC}">
              <c16:uniqueId val="{00000001-080D-49F5-A93E-EC8734D4B8C3}"/>
            </c:ext>
          </c:extLst>
        </c:ser>
        <c:ser>
          <c:idx val="2"/>
          <c:order val="2"/>
          <c:tx>
            <c:strRef>
              <c:f>ACTORES!$M$21</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ACTORES!$J$22:$J$37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ACTORES!$M$22:$M$37</c:f>
              <c:numCache>
                <c:formatCode>General</c:formatCode>
                <c:ptCount val="15"/>
                <c:pt idx="0">
                  <c:v>563</c:v>
                </c:pt>
                <c:pt idx="1">
                  <c:v>259</c:v>
                </c:pt>
                <c:pt idx="2">
                  <c:v>174</c:v>
                </c:pt>
                <c:pt idx="3">
                  <c:v>172</c:v>
                </c:pt>
                <c:pt idx="4">
                  <c:v>102</c:v>
                </c:pt>
                <c:pt idx="5">
                  <c:v>65</c:v>
                </c:pt>
                <c:pt idx="6">
                  <c:v>54</c:v>
                </c:pt>
                <c:pt idx="7">
                  <c:v>53</c:v>
                </c:pt>
                <c:pt idx="8">
                  <c:v>52</c:v>
                </c:pt>
                <c:pt idx="9">
                  <c:v>45</c:v>
                </c:pt>
                <c:pt idx="10">
                  <c:v>46</c:v>
                </c:pt>
                <c:pt idx="11">
                  <c:v>40</c:v>
                </c:pt>
                <c:pt idx="12">
                  <c:v>38</c:v>
                </c:pt>
                <c:pt idx="13">
                  <c:v>7</c:v>
                </c:pt>
                <c:pt idx="14">
                  <c:v>40</c:v>
                </c:pt>
              </c:numCache>
              <c:extLst/>
            </c:numRef>
          </c:val>
          <c:extLst>
            <c:ext xmlns:c16="http://schemas.microsoft.com/office/drawing/2014/chart" uri="{C3380CC4-5D6E-409C-BE32-E72D297353CC}">
              <c16:uniqueId val="{00000002-080D-49F5-A93E-EC8734D4B8C3}"/>
            </c:ext>
          </c:extLst>
        </c:ser>
        <c:dLbls>
          <c:dLblPos val="outEnd"/>
          <c:showLegendKey val="0"/>
          <c:showVal val="1"/>
          <c:showCatName val="0"/>
          <c:showSerName val="0"/>
          <c:showPercent val="0"/>
          <c:showBubbleSize val="0"/>
        </c:dLbls>
        <c:gapWidth val="219"/>
        <c:overlap val="-27"/>
        <c:axId val="1270120127"/>
        <c:axId val="1270120543"/>
      </c:barChart>
      <c:catAx>
        <c:axId val="1270120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20543"/>
        <c:crosses val="autoZero"/>
        <c:auto val="1"/>
        <c:lblAlgn val="ctr"/>
        <c:lblOffset val="100"/>
        <c:noMultiLvlLbl val="0"/>
      </c:catAx>
      <c:valAx>
        <c:axId val="12701205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201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b="1"/>
              <a:t>NÚMERO DE NOTAS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'Gráficas ID'!$I$2:$K$11</c:f>
              <c:multiLvlStrCache>
                <c:ptCount val="10"/>
                <c:lvl>
                  <c:pt idx="0">
                    <c:v>INFORMESE CON MARCO ANTONIO AGUILETA</c:v>
                  </c:pt>
                  <c:pt idx="1">
                    <c:v>INFORMESE CON MARCO ANTONIO AGUILETA</c:v>
                  </c:pt>
                  <c:pt idx="2">
                    <c:v>INFORMATIVO NTR (NTR NOTICIAS)</c:v>
                  </c:pt>
                  <c:pt idx="3">
                    <c:v>INFORMATIVO NTR</c:v>
                  </c:pt>
                  <c:pt idx="4">
                    <c:v>INFORME 24 ACAPULCO</c:v>
                  </c:pt>
                  <c:pt idx="5">
                    <c:v>INFORME 24 GUERRERO</c:v>
                  </c:pt>
                  <c:pt idx="6">
                    <c:v>COSTA GRANDE EN LA NOTICIA</c:v>
                  </c:pt>
                  <c:pt idx="7">
                    <c:v>INFORME 24</c:v>
                  </c:pt>
                  <c:pt idx="8">
                    <c:v>CAPITAL NOTICIAS</c:v>
                  </c:pt>
                  <c:pt idx="9">
                    <c:v>GRC NOTICIAS</c:v>
                  </c:pt>
                </c:lvl>
                <c:lvl>
                  <c:pt idx="0">
                    <c:v>GRUPO FORMULA GUERRERO</c:v>
                  </c:pt>
                  <c:pt idx="1">
                    <c:v>GRUPO FORMULA GUERRERO</c:v>
                  </c:pt>
                  <c:pt idx="2">
                    <c:v>W RADIO</c:v>
                  </c:pt>
                  <c:pt idx="3">
                    <c:v>LA KE BUENA</c:v>
                  </c:pt>
                  <c:pt idx="4">
                    <c:v>AUDIORAMA</c:v>
                  </c:pt>
                  <c:pt idx="5">
                    <c:v>AUDIORAMA</c:v>
                  </c:pt>
                  <c:pt idx="6">
                    <c:v>GLOBO</c:v>
                  </c:pt>
                  <c:pt idx="7">
                    <c:v>SÚPER</c:v>
                  </c:pt>
                  <c:pt idx="8">
                    <c:v>CAPITAL MÁXIMA</c:v>
                  </c:pt>
                  <c:pt idx="9">
                    <c:v>GRUPO RADIO COMUNICACIÓN</c:v>
                  </c:pt>
                </c:lvl>
                <c:lvl>
                  <c:pt idx="0">
                    <c:v>Acapulco</c:v>
                  </c:pt>
                  <c:pt idx="1">
                    <c:v>Acapulco</c:v>
                  </c:pt>
                  <c:pt idx="2">
                    <c:v>Chilpancingo</c:v>
                  </c:pt>
                  <c:pt idx="3">
                    <c:v>Iguala</c:v>
                  </c:pt>
                  <c:pt idx="4">
                    <c:v>Acapulco</c:v>
                  </c:pt>
                  <c:pt idx="5">
                    <c:v>Acapulco</c:v>
                  </c:pt>
                  <c:pt idx="6">
                    <c:v>Zihuatanejo</c:v>
                  </c:pt>
                  <c:pt idx="7">
                    <c:v>Chilpancingo</c:v>
                  </c:pt>
                  <c:pt idx="8">
                    <c:v>Chilpancingo</c:v>
                  </c:pt>
                  <c:pt idx="9">
                    <c:v>Acapulco</c:v>
                  </c:pt>
                </c:lvl>
              </c:multiLvlStrCache>
            </c:multiLvlStrRef>
          </c:cat>
          <c:val>
            <c:numRef>
              <c:f>'Gráficas ID'!$L$2:$L$11</c:f>
              <c:numCache>
                <c:formatCode>General</c:formatCode>
                <c:ptCount val="10"/>
                <c:pt idx="0">
                  <c:v>229</c:v>
                </c:pt>
                <c:pt idx="1">
                  <c:v>186</c:v>
                </c:pt>
                <c:pt idx="2">
                  <c:v>179</c:v>
                </c:pt>
                <c:pt idx="3">
                  <c:v>171</c:v>
                </c:pt>
                <c:pt idx="4">
                  <c:v>165</c:v>
                </c:pt>
                <c:pt idx="5">
                  <c:v>159</c:v>
                </c:pt>
                <c:pt idx="6">
                  <c:v>145</c:v>
                </c:pt>
                <c:pt idx="7">
                  <c:v>135</c:v>
                </c:pt>
                <c:pt idx="8">
                  <c:v>126</c:v>
                </c:pt>
                <c:pt idx="9">
                  <c:v>114</c:v>
                </c:pt>
              </c:numCache>
            </c:numRef>
          </c:val>
          <c:extLst>
            <c:ext xmlns:c16="http://schemas.microsoft.com/office/drawing/2014/chart" uri="{C3380CC4-5D6E-409C-BE32-E72D297353CC}">
              <c16:uniqueId val="{00000000-9FA9-4C11-93CB-84480BDA09CC}"/>
            </c:ext>
          </c:extLst>
        </c:ser>
        <c:dLbls>
          <c:dLblPos val="outEnd"/>
          <c:showLegendKey val="0"/>
          <c:showVal val="1"/>
          <c:showCatName val="0"/>
          <c:showSerName val="0"/>
          <c:showPercent val="0"/>
          <c:showBubbleSize val="0"/>
        </c:dLbls>
        <c:gapWidth val="219"/>
        <c:overlap val="-27"/>
        <c:axId val="1400627247"/>
        <c:axId val="1400630991"/>
      </c:barChart>
      <c:catAx>
        <c:axId val="1400627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00630991"/>
        <c:crosses val="autoZero"/>
        <c:auto val="1"/>
        <c:lblAlgn val="ctr"/>
        <c:lblOffset val="100"/>
        <c:noMultiLvlLbl val="0"/>
      </c:catAx>
      <c:valAx>
        <c:axId val="14006309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0062724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VALORACIÓN DE ACTORES POLÍTICOS EN RADIO</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ACTORES!$T$21</c:f>
              <c:strCache>
                <c:ptCount val="1"/>
                <c:pt idx="0">
                  <c:v>POSITIVO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ACTORES!$S$22:$S$37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ACTORES!$T$22:$T$37</c:f>
              <c:numCache>
                <c:formatCode>General</c:formatCode>
                <c:ptCount val="15"/>
                <c:pt idx="0">
                  <c:v>141</c:v>
                </c:pt>
                <c:pt idx="1">
                  <c:v>46</c:v>
                </c:pt>
                <c:pt idx="2">
                  <c:v>23</c:v>
                </c:pt>
                <c:pt idx="3">
                  <c:v>38</c:v>
                </c:pt>
                <c:pt idx="4">
                  <c:v>0</c:v>
                </c:pt>
                <c:pt idx="5">
                  <c:v>5</c:v>
                </c:pt>
                <c:pt idx="6">
                  <c:v>3</c:v>
                </c:pt>
                <c:pt idx="7">
                  <c:v>1</c:v>
                </c:pt>
                <c:pt idx="8">
                  <c:v>2</c:v>
                </c:pt>
                <c:pt idx="9">
                  <c:v>3</c:v>
                </c:pt>
                <c:pt idx="10">
                  <c:v>1</c:v>
                </c:pt>
                <c:pt idx="11">
                  <c:v>7</c:v>
                </c:pt>
                <c:pt idx="12">
                  <c:v>8</c:v>
                </c:pt>
                <c:pt idx="13">
                  <c:v>5</c:v>
                </c:pt>
                <c:pt idx="14">
                  <c:v>3</c:v>
                </c:pt>
              </c:numCache>
              <c:extLst/>
            </c:numRef>
          </c:val>
          <c:extLst>
            <c:ext xmlns:c16="http://schemas.microsoft.com/office/drawing/2014/chart" uri="{C3380CC4-5D6E-409C-BE32-E72D297353CC}">
              <c16:uniqueId val="{00000000-CF1A-4DA7-AB5C-8F7548CBE07B}"/>
            </c:ext>
          </c:extLst>
        </c:ser>
        <c:ser>
          <c:idx val="1"/>
          <c:order val="1"/>
          <c:tx>
            <c:strRef>
              <c:f>ACTORES!$U$21</c:f>
              <c:strCache>
                <c:ptCount val="1"/>
                <c:pt idx="0">
                  <c:v>NEGATIVO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ACTORES!$S$22:$S$37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ACTORES!$U$22:$U$37</c:f>
              <c:numCache>
                <c:formatCode>General</c:formatCode>
                <c:ptCount val="15"/>
                <c:pt idx="0">
                  <c:v>2</c:v>
                </c:pt>
                <c:pt idx="1">
                  <c:v>4</c:v>
                </c:pt>
                <c:pt idx="2">
                  <c:v>23</c:v>
                </c:pt>
                <c:pt idx="3">
                  <c:v>1</c:v>
                </c:pt>
                <c:pt idx="4">
                  <c:v>0</c:v>
                </c:pt>
                <c:pt idx="5">
                  <c:v>0</c:v>
                </c:pt>
                <c:pt idx="6">
                  <c:v>0</c:v>
                </c:pt>
                <c:pt idx="7">
                  <c:v>2</c:v>
                </c:pt>
                <c:pt idx="8">
                  <c:v>0</c:v>
                </c:pt>
                <c:pt idx="9">
                  <c:v>0</c:v>
                </c:pt>
                <c:pt idx="10">
                  <c:v>0</c:v>
                </c:pt>
                <c:pt idx="11">
                  <c:v>0</c:v>
                </c:pt>
                <c:pt idx="12">
                  <c:v>0</c:v>
                </c:pt>
                <c:pt idx="13">
                  <c:v>10</c:v>
                </c:pt>
                <c:pt idx="14">
                  <c:v>0</c:v>
                </c:pt>
              </c:numCache>
              <c:extLst/>
            </c:numRef>
          </c:val>
          <c:extLst>
            <c:ext xmlns:c16="http://schemas.microsoft.com/office/drawing/2014/chart" uri="{C3380CC4-5D6E-409C-BE32-E72D297353CC}">
              <c16:uniqueId val="{00000001-CF1A-4DA7-AB5C-8F7548CBE07B}"/>
            </c:ext>
          </c:extLst>
        </c:ser>
        <c:ser>
          <c:idx val="2"/>
          <c:order val="2"/>
          <c:tx>
            <c:strRef>
              <c:f>ACTORES!$V$21</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ACTORES!$S$22:$S$37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ACTORES!$V$22:$V$37</c:f>
              <c:numCache>
                <c:formatCode>General</c:formatCode>
                <c:ptCount val="15"/>
                <c:pt idx="0">
                  <c:v>558</c:v>
                </c:pt>
                <c:pt idx="1">
                  <c:v>250</c:v>
                </c:pt>
                <c:pt idx="2">
                  <c:v>171</c:v>
                </c:pt>
                <c:pt idx="3">
                  <c:v>171</c:v>
                </c:pt>
                <c:pt idx="4">
                  <c:v>102</c:v>
                </c:pt>
                <c:pt idx="5">
                  <c:v>65</c:v>
                </c:pt>
                <c:pt idx="6">
                  <c:v>50</c:v>
                </c:pt>
                <c:pt idx="7">
                  <c:v>52</c:v>
                </c:pt>
                <c:pt idx="8">
                  <c:v>52</c:v>
                </c:pt>
                <c:pt idx="9">
                  <c:v>45</c:v>
                </c:pt>
                <c:pt idx="10">
                  <c:v>46</c:v>
                </c:pt>
                <c:pt idx="11">
                  <c:v>39</c:v>
                </c:pt>
                <c:pt idx="12">
                  <c:v>38</c:v>
                </c:pt>
                <c:pt idx="13">
                  <c:v>3</c:v>
                </c:pt>
                <c:pt idx="14">
                  <c:v>40</c:v>
                </c:pt>
              </c:numCache>
              <c:extLst/>
            </c:numRef>
          </c:val>
          <c:extLst>
            <c:ext xmlns:c16="http://schemas.microsoft.com/office/drawing/2014/chart" uri="{C3380CC4-5D6E-409C-BE32-E72D297353CC}">
              <c16:uniqueId val="{00000002-CF1A-4DA7-AB5C-8F7548CBE07B}"/>
            </c:ext>
          </c:extLst>
        </c:ser>
        <c:dLbls>
          <c:dLblPos val="outEnd"/>
          <c:showLegendKey val="0"/>
          <c:showVal val="1"/>
          <c:showCatName val="0"/>
          <c:showSerName val="0"/>
          <c:showPercent val="0"/>
          <c:showBubbleSize val="0"/>
        </c:dLbls>
        <c:gapWidth val="219"/>
        <c:overlap val="-27"/>
        <c:axId val="1270106815"/>
        <c:axId val="1270095583"/>
      </c:barChart>
      <c:catAx>
        <c:axId val="1270106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095583"/>
        <c:crosses val="autoZero"/>
        <c:auto val="1"/>
        <c:lblAlgn val="ctr"/>
        <c:lblOffset val="100"/>
        <c:noMultiLvlLbl val="0"/>
      </c:catAx>
      <c:valAx>
        <c:axId val="12700955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0681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VALORACIÓN DE ACTORES POLÍTICOS EN TV</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ACTORES!$AG$15</c:f>
              <c:strCache>
                <c:ptCount val="1"/>
                <c:pt idx="0">
                  <c:v>POSITIVO</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ACTORES!$AF$16:$AF$25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ACTORES!$AG$16:$AG$25</c:f>
              <c:numCache>
                <c:formatCode>General</c:formatCode>
                <c:ptCount val="9"/>
                <c:pt idx="0">
                  <c:v>2</c:v>
                </c:pt>
                <c:pt idx="1">
                  <c:v>8</c:v>
                </c:pt>
                <c:pt idx="2">
                  <c:v>0</c:v>
                </c:pt>
                <c:pt idx="3">
                  <c:v>2</c:v>
                </c:pt>
                <c:pt idx="4">
                  <c:v>0</c:v>
                </c:pt>
                <c:pt idx="5">
                  <c:v>2</c:v>
                </c:pt>
                <c:pt idx="6">
                  <c:v>0</c:v>
                </c:pt>
                <c:pt idx="7">
                  <c:v>0</c:v>
                </c:pt>
                <c:pt idx="8">
                  <c:v>0</c:v>
                </c:pt>
              </c:numCache>
              <c:extLst/>
            </c:numRef>
          </c:val>
          <c:extLst>
            <c:ext xmlns:c16="http://schemas.microsoft.com/office/drawing/2014/chart" uri="{C3380CC4-5D6E-409C-BE32-E72D297353CC}">
              <c16:uniqueId val="{00000000-3BF0-47C9-9776-B281874966AD}"/>
            </c:ext>
          </c:extLst>
        </c:ser>
        <c:ser>
          <c:idx val="1"/>
          <c:order val="1"/>
          <c:tx>
            <c:strRef>
              <c:f>ACTORES!$AH$15</c:f>
              <c:strCache>
                <c:ptCount val="1"/>
                <c:pt idx="0">
                  <c:v>NEGATIVO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ACTORES!$AF$16:$AF$25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ACTORES!$AH$16:$AH$25</c:f>
              <c:numCache>
                <c:formatCode>General</c:formatCode>
                <c:ptCount val="9"/>
                <c:pt idx="0">
                  <c:v>0</c:v>
                </c:pt>
                <c:pt idx="1">
                  <c:v>0</c:v>
                </c:pt>
                <c:pt idx="2">
                  <c:v>12</c:v>
                </c:pt>
                <c:pt idx="3">
                  <c:v>0</c:v>
                </c:pt>
                <c:pt idx="4">
                  <c:v>1</c:v>
                </c:pt>
                <c:pt idx="5">
                  <c:v>0</c:v>
                </c:pt>
                <c:pt idx="6">
                  <c:v>0</c:v>
                </c:pt>
                <c:pt idx="7">
                  <c:v>0</c:v>
                </c:pt>
                <c:pt idx="8">
                  <c:v>23</c:v>
                </c:pt>
              </c:numCache>
              <c:extLst/>
            </c:numRef>
          </c:val>
          <c:extLst>
            <c:ext xmlns:c16="http://schemas.microsoft.com/office/drawing/2014/chart" uri="{C3380CC4-5D6E-409C-BE32-E72D297353CC}">
              <c16:uniqueId val="{00000001-3BF0-47C9-9776-B281874966AD}"/>
            </c:ext>
          </c:extLst>
        </c:ser>
        <c:ser>
          <c:idx val="2"/>
          <c:order val="2"/>
          <c:tx>
            <c:strRef>
              <c:f>ACTORES!$AI$15</c:f>
              <c:strCache>
                <c:ptCount val="1"/>
                <c:pt idx="0">
                  <c:v>NO ADJETIVADA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ACTORES!$AF$16:$AF$25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ACTORES!$AI$16:$AI$25</c:f>
              <c:numCache>
                <c:formatCode>General</c:formatCode>
                <c:ptCount val="9"/>
                <c:pt idx="0">
                  <c:v>5</c:v>
                </c:pt>
                <c:pt idx="1">
                  <c:v>9</c:v>
                </c:pt>
                <c:pt idx="2">
                  <c:v>3</c:v>
                </c:pt>
                <c:pt idx="3">
                  <c:v>1</c:v>
                </c:pt>
                <c:pt idx="4">
                  <c:v>0</c:v>
                </c:pt>
                <c:pt idx="5">
                  <c:v>4</c:v>
                </c:pt>
                <c:pt idx="6">
                  <c:v>1</c:v>
                </c:pt>
                <c:pt idx="7">
                  <c:v>1</c:v>
                </c:pt>
                <c:pt idx="8">
                  <c:v>4</c:v>
                </c:pt>
              </c:numCache>
              <c:extLst/>
            </c:numRef>
          </c:val>
          <c:extLst>
            <c:ext xmlns:c16="http://schemas.microsoft.com/office/drawing/2014/chart" uri="{C3380CC4-5D6E-409C-BE32-E72D297353CC}">
              <c16:uniqueId val="{00000002-3BF0-47C9-9776-B281874966AD}"/>
            </c:ext>
          </c:extLst>
        </c:ser>
        <c:dLbls>
          <c:dLblPos val="outEnd"/>
          <c:showLegendKey val="0"/>
          <c:showVal val="1"/>
          <c:showCatName val="0"/>
          <c:showSerName val="0"/>
          <c:showPercent val="0"/>
          <c:showBubbleSize val="0"/>
        </c:dLbls>
        <c:gapWidth val="219"/>
        <c:overlap val="-27"/>
        <c:axId val="1387943311"/>
        <c:axId val="1387944143"/>
      </c:barChart>
      <c:catAx>
        <c:axId val="13879433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7944143"/>
        <c:crosses val="autoZero"/>
        <c:auto val="1"/>
        <c:lblAlgn val="ctr"/>
        <c:lblOffset val="100"/>
        <c:noMultiLvlLbl val="0"/>
      </c:catAx>
      <c:valAx>
        <c:axId val="138794414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79433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UBICACIÓN DE ACTORES POLÍTICOS</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ACTORES!$K$39</c:f>
              <c:strCache>
                <c:ptCount val="1"/>
                <c:pt idx="0">
                  <c:v>INTRODUCCIÓN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ACTORES!$J$40:$J$55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ACTORES!$K$40:$K$55</c:f>
              <c:numCache>
                <c:formatCode>General</c:formatCode>
                <c:ptCount val="15"/>
                <c:pt idx="0">
                  <c:v>68</c:v>
                </c:pt>
                <c:pt idx="1">
                  <c:v>36</c:v>
                </c:pt>
                <c:pt idx="2">
                  <c:v>32</c:v>
                </c:pt>
                <c:pt idx="3">
                  <c:v>24</c:v>
                </c:pt>
                <c:pt idx="4">
                  <c:v>16</c:v>
                </c:pt>
                <c:pt idx="5">
                  <c:v>6</c:v>
                </c:pt>
                <c:pt idx="6">
                  <c:v>15</c:v>
                </c:pt>
                <c:pt idx="7">
                  <c:v>6</c:v>
                </c:pt>
                <c:pt idx="8">
                  <c:v>6</c:v>
                </c:pt>
                <c:pt idx="9">
                  <c:v>4</c:v>
                </c:pt>
                <c:pt idx="10">
                  <c:v>5</c:v>
                </c:pt>
                <c:pt idx="11">
                  <c:v>2</c:v>
                </c:pt>
                <c:pt idx="12">
                  <c:v>1</c:v>
                </c:pt>
                <c:pt idx="13">
                  <c:v>0</c:v>
                </c:pt>
                <c:pt idx="14">
                  <c:v>1</c:v>
                </c:pt>
              </c:numCache>
              <c:extLst/>
            </c:numRef>
          </c:val>
          <c:extLst>
            <c:ext xmlns:c16="http://schemas.microsoft.com/office/drawing/2014/chart" uri="{C3380CC4-5D6E-409C-BE32-E72D297353CC}">
              <c16:uniqueId val="{00000000-5B4F-4942-88F4-F12C9FA4C5B4}"/>
            </c:ext>
          </c:extLst>
        </c:ser>
        <c:ser>
          <c:idx val="1"/>
          <c:order val="1"/>
          <c:tx>
            <c:strRef>
              <c:f>ACTORES!$L$39</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ACTORES!$J$40:$J$55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ACTORES!$L$40:$L$55</c:f>
              <c:numCache>
                <c:formatCode>General</c:formatCode>
                <c:ptCount val="15"/>
                <c:pt idx="0">
                  <c:v>95</c:v>
                </c:pt>
                <c:pt idx="1">
                  <c:v>54</c:v>
                </c:pt>
                <c:pt idx="2">
                  <c:v>66</c:v>
                </c:pt>
                <c:pt idx="3">
                  <c:v>30</c:v>
                </c:pt>
                <c:pt idx="4">
                  <c:v>26</c:v>
                </c:pt>
                <c:pt idx="5">
                  <c:v>19</c:v>
                </c:pt>
                <c:pt idx="6">
                  <c:v>14</c:v>
                </c:pt>
                <c:pt idx="7">
                  <c:v>9</c:v>
                </c:pt>
                <c:pt idx="8">
                  <c:v>4</c:v>
                </c:pt>
                <c:pt idx="9">
                  <c:v>6</c:v>
                </c:pt>
                <c:pt idx="10">
                  <c:v>3</c:v>
                </c:pt>
                <c:pt idx="11">
                  <c:v>6</c:v>
                </c:pt>
                <c:pt idx="12">
                  <c:v>9</c:v>
                </c:pt>
                <c:pt idx="13">
                  <c:v>45</c:v>
                </c:pt>
                <c:pt idx="14">
                  <c:v>0</c:v>
                </c:pt>
              </c:numCache>
              <c:extLst/>
            </c:numRef>
          </c:val>
          <c:extLst>
            <c:ext xmlns:c16="http://schemas.microsoft.com/office/drawing/2014/chart" uri="{C3380CC4-5D6E-409C-BE32-E72D297353CC}">
              <c16:uniqueId val="{00000001-5B4F-4942-88F4-F12C9FA4C5B4}"/>
            </c:ext>
          </c:extLst>
        </c:ser>
        <c:ser>
          <c:idx val="2"/>
          <c:order val="2"/>
          <c:tx>
            <c:strRef>
              <c:f>ACTORES!$M$39</c:f>
              <c:strCache>
                <c:ptCount val="1"/>
                <c:pt idx="0">
                  <c:v>SIN RELACIÓN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ACTORES!$J$40:$J$55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ACTORES!$M$40:$M$55</c:f>
              <c:numCache>
                <c:formatCode>General</c:formatCode>
                <c:ptCount val="15"/>
                <c:pt idx="0">
                  <c:v>544</c:v>
                </c:pt>
                <c:pt idx="1">
                  <c:v>227</c:v>
                </c:pt>
                <c:pt idx="2">
                  <c:v>134</c:v>
                </c:pt>
                <c:pt idx="3">
                  <c:v>158</c:v>
                </c:pt>
                <c:pt idx="4">
                  <c:v>61</c:v>
                </c:pt>
                <c:pt idx="5">
                  <c:v>45</c:v>
                </c:pt>
                <c:pt idx="6">
                  <c:v>30</c:v>
                </c:pt>
                <c:pt idx="7">
                  <c:v>41</c:v>
                </c:pt>
                <c:pt idx="8">
                  <c:v>44</c:v>
                </c:pt>
                <c:pt idx="9">
                  <c:v>38</c:v>
                </c:pt>
                <c:pt idx="10">
                  <c:v>39</c:v>
                </c:pt>
                <c:pt idx="11">
                  <c:v>39</c:v>
                </c:pt>
                <c:pt idx="12">
                  <c:v>36</c:v>
                </c:pt>
                <c:pt idx="13">
                  <c:v>0</c:v>
                </c:pt>
                <c:pt idx="14">
                  <c:v>42</c:v>
                </c:pt>
              </c:numCache>
              <c:extLst/>
            </c:numRef>
          </c:val>
          <c:extLst>
            <c:ext xmlns:c16="http://schemas.microsoft.com/office/drawing/2014/chart" uri="{C3380CC4-5D6E-409C-BE32-E72D297353CC}">
              <c16:uniqueId val="{00000002-5B4F-4942-88F4-F12C9FA4C5B4}"/>
            </c:ext>
          </c:extLst>
        </c:ser>
        <c:dLbls>
          <c:dLblPos val="outEnd"/>
          <c:showLegendKey val="0"/>
          <c:showVal val="1"/>
          <c:showCatName val="0"/>
          <c:showSerName val="0"/>
          <c:showPercent val="0"/>
          <c:showBubbleSize val="0"/>
        </c:dLbls>
        <c:gapWidth val="219"/>
        <c:overlap val="-27"/>
        <c:axId val="1235365567"/>
        <c:axId val="1235365983"/>
      </c:barChart>
      <c:catAx>
        <c:axId val="12353655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35365983"/>
        <c:crosses val="autoZero"/>
        <c:auto val="1"/>
        <c:lblAlgn val="ctr"/>
        <c:lblOffset val="100"/>
        <c:noMultiLvlLbl val="0"/>
      </c:catAx>
      <c:valAx>
        <c:axId val="123536598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353655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UBICACIÓN DE ACTORES POLÍTICOS EN RADIO</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ACTORES!$T$39</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ACTORES!$S$40:$S$55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ACTORES!$T$40:$T$55</c:f>
              <c:numCache>
                <c:formatCode>General</c:formatCode>
                <c:ptCount val="15"/>
                <c:pt idx="0">
                  <c:v>67</c:v>
                </c:pt>
                <c:pt idx="1">
                  <c:v>35</c:v>
                </c:pt>
                <c:pt idx="2">
                  <c:v>32</c:v>
                </c:pt>
                <c:pt idx="3">
                  <c:v>23</c:v>
                </c:pt>
                <c:pt idx="4">
                  <c:v>16</c:v>
                </c:pt>
                <c:pt idx="5">
                  <c:v>6</c:v>
                </c:pt>
                <c:pt idx="6">
                  <c:v>11</c:v>
                </c:pt>
                <c:pt idx="7">
                  <c:v>6</c:v>
                </c:pt>
                <c:pt idx="8">
                  <c:v>6</c:v>
                </c:pt>
                <c:pt idx="9">
                  <c:v>4</c:v>
                </c:pt>
                <c:pt idx="10">
                  <c:v>5</c:v>
                </c:pt>
                <c:pt idx="11">
                  <c:v>2</c:v>
                </c:pt>
                <c:pt idx="12">
                  <c:v>1</c:v>
                </c:pt>
                <c:pt idx="13">
                  <c:v>0</c:v>
                </c:pt>
                <c:pt idx="14">
                  <c:v>1</c:v>
                </c:pt>
              </c:numCache>
              <c:extLst/>
            </c:numRef>
          </c:val>
          <c:extLst>
            <c:ext xmlns:c16="http://schemas.microsoft.com/office/drawing/2014/chart" uri="{C3380CC4-5D6E-409C-BE32-E72D297353CC}">
              <c16:uniqueId val="{00000000-9986-4EEC-BFF8-0C2D782DF367}"/>
            </c:ext>
          </c:extLst>
        </c:ser>
        <c:ser>
          <c:idx val="1"/>
          <c:order val="1"/>
          <c:tx>
            <c:strRef>
              <c:f>ACTORES!$U$39</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ACTORES!$S$40:$S$55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ACTORES!$U$40:$U$55</c:f>
              <c:numCache>
                <c:formatCode>General</c:formatCode>
                <c:ptCount val="15"/>
                <c:pt idx="0">
                  <c:v>95</c:v>
                </c:pt>
                <c:pt idx="1">
                  <c:v>50</c:v>
                </c:pt>
                <c:pt idx="2">
                  <c:v>53</c:v>
                </c:pt>
                <c:pt idx="3">
                  <c:v>30</c:v>
                </c:pt>
                <c:pt idx="4">
                  <c:v>26</c:v>
                </c:pt>
                <c:pt idx="5">
                  <c:v>19</c:v>
                </c:pt>
                <c:pt idx="6">
                  <c:v>12</c:v>
                </c:pt>
                <c:pt idx="7">
                  <c:v>9</c:v>
                </c:pt>
                <c:pt idx="8">
                  <c:v>4</c:v>
                </c:pt>
                <c:pt idx="9">
                  <c:v>6</c:v>
                </c:pt>
                <c:pt idx="10">
                  <c:v>3</c:v>
                </c:pt>
                <c:pt idx="11">
                  <c:v>5</c:v>
                </c:pt>
                <c:pt idx="12">
                  <c:v>9</c:v>
                </c:pt>
                <c:pt idx="13">
                  <c:v>18</c:v>
                </c:pt>
                <c:pt idx="14">
                  <c:v>0</c:v>
                </c:pt>
              </c:numCache>
              <c:extLst/>
            </c:numRef>
          </c:val>
          <c:extLst>
            <c:ext xmlns:c16="http://schemas.microsoft.com/office/drawing/2014/chart" uri="{C3380CC4-5D6E-409C-BE32-E72D297353CC}">
              <c16:uniqueId val="{00000001-9986-4EEC-BFF8-0C2D782DF367}"/>
            </c:ext>
          </c:extLst>
        </c:ser>
        <c:ser>
          <c:idx val="2"/>
          <c:order val="2"/>
          <c:tx>
            <c:strRef>
              <c:f>ACTORES!$V$39</c:f>
              <c:strCache>
                <c:ptCount val="1"/>
                <c:pt idx="0">
                  <c:v>SIN RELACIÓN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ACTORES!$S$40:$S$55</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ACTORES!$V$40:$V$55</c:f>
              <c:numCache>
                <c:formatCode>General</c:formatCode>
                <c:ptCount val="15"/>
                <c:pt idx="0">
                  <c:v>538</c:v>
                </c:pt>
                <c:pt idx="1">
                  <c:v>215</c:v>
                </c:pt>
                <c:pt idx="2">
                  <c:v>132</c:v>
                </c:pt>
                <c:pt idx="3">
                  <c:v>156</c:v>
                </c:pt>
                <c:pt idx="4">
                  <c:v>60</c:v>
                </c:pt>
                <c:pt idx="5">
                  <c:v>45</c:v>
                </c:pt>
                <c:pt idx="6">
                  <c:v>30</c:v>
                </c:pt>
                <c:pt idx="7">
                  <c:v>40</c:v>
                </c:pt>
                <c:pt idx="8">
                  <c:v>44</c:v>
                </c:pt>
                <c:pt idx="9">
                  <c:v>38</c:v>
                </c:pt>
                <c:pt idx="10">
                  <c:v>39</c:v>
                </c:pt>
                <c:pt idx="11">
                  <c:v>39</c:v>
                </c:pt>
                <c:pt idx="12">
                  <c:v>36</c:v>
                </c:pt>
                <c:pt idx="13">
                  <c:v>0</c:v>
                </c:pt>
                <c:pt idx="14">
                  <c:v>42</c:v>
                </c:pt>
              </c:numCache>
              <c:extLst/>
            </c:numRef>
          </c:val>
          <c:extLst>
            <c:ext xmlns:c16="http://schemas.microsoft.com/office/drawing/2014/chart" uri="{C3380CC4-5D6E-409C-BE32-E72D297353CC}">
              <c16:uniqueId val="{00000002-9986-4EEC-BFF8-0C2D782DF367}"/>
            </c:ext>
          </c:extLst>
        </c:ser>
        <c:dLbls>
          <c:dLblPos val="outEnd"/>
          <c:showLegendKey val="0"/>
          <c:showVal val="1"/>
          <c:showCatName val="0"/>
          <c:showSerName val="0"/>
          <c:showPercent val="0"/>
          <c:showBubbleSize val="0"/>
        </c:dLbls>
        <c:gapWidth val="219"/>
        <c:overlap val="-27"/>
        <c:axId val="1422083343"/>
        <c:axId val="1422085007"/>
      </c:barChart>
      <c:catAx>
        <c:axId val="1422083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2085007"/>
        <c:crosses val="autoZero"/>
        <c:auto val="1"/>
        <c:lblAlgn val="ctr"/>
        <c:lblOffset val="100"/>
        <c:noMultiLvlLbl val="0"/>
      </c:catAx>
      <c:valAx>
        <c:axId val="14220850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2083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UBICACIÓN DE ACTORES POLÍTICOS EN TV</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ACTORES!$AG$27</c:f>
              <c:strCache>
                <c:ptCount val="1"/>
                <c:pt idx="0">
                  <c:v>INTRODUCCIÓN</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ACTORES!$AF$28:$AF$37</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ACTORES!$AG$28:$AG$37</c:f>
              <c:numCache>
                <c:formatCode>General</c:formatCode>
                <c:ptCount val="9"/>
                <c:pt idx="0">
                  <c:v>1</c:v>
                </c:pt>
                <c:pt idx="1">
                  <c:v>1</c:v>
                </c:pt>
                <c:pt idx="2">
                  <c:v>0</c:v>
                </c:pt>
                <c:pt idx="3">
                  <c:v>1</c:v>
                </c:pt>
                <c:pt idx="4">
                  <c:v>0</c:v>
                </c:pt>
                <c:pt idx="5">
                  <c:v>4</c:v>
                </c:pt>
                <c:pt idx="6">
                  <c:v>0</c:v>
                </c:pt>
                <c:pt idx="7">
                  <c:v>0</c:v>
                </c:pt>
                <c:pt idx="8">
                  <c:v>0</c:v>
                </c:pt>
              </c:numCache>
              <c:extLst/>
            </c:numRef>
          </c:val>
          <c:extLst>
            <c:ext xmlns:c16="http://schemas.microsoft.com/office/drawing/2014/chart" uri="{C3380CC4-5D6E-409C-BE32-E72D297353CC}">
              <c16:uniqueId val="{00000000-65DC-4EF6-839B-9A76EB7C7C66}"/>
            </c:ext>
          </c:extLst>
        </c:ser>
        <c:ser>
          <c:idx val="1"/>
          <c:order val="1"/>
          <c:tx>
            <c:strRef>
              <c:f>ACTORES!$AH$27</c:f>
              <c:strCache>
                <c:ptCount val="1"/>
                <c:pt idx="0">
                  <c:v>VINCULADA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ACTORES!$AF$28:$AF$37</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ACTORES!$AH$28:$AH$37</c:f>
              <c:numCache>
                <c:formatCode>General</c:formatCode>
                <c:ptCount val="9"/>
                <c:pt idx="0">
                  <c:v>1</c:v>
                </c:pt>
                <c:pt idx="1">
                  <c:v>1</c:v>
                </c:pt>
                <c:pt idx="2">
                  <c:v>0</c:v>
                </c:pt>
                <c:pt idx="3">
                  <c:v>1</c:v>
                </c:pt>
                <c:pt idx="4">
                  <c:v>0</c:v>
                </c:pt>
                <c:pt idx="5">
                  <c:v>4</c:v>
                </c:pt>
                <c:pt idx="6">
                  <c:v>0</c:v>
                </c:pt>
                <c:pt idx="7">
                  <c:v>0</c:v>
                </c:pt>
                <c:pt idx="8">
                  <c:v>0</c:v>
                </c:pt>
              </c:numCache>
              <c:extLst/>
            </c:numRef>
          </c:val>
          <c:extLst>
            <c:ext xmlns:c16="http://schemas.microsoft.com/office/drawing/2014/chart" uri="{C3380CC4-5D6E-409C-BE32-E72D297353CC}">
              <c16:uniqueId val="{00000001-65DC-4EF6-839B-9A76EB7C7C66}"/>
            </c:ext>
          </c:extLst>
        </c:ser>
        <c:ser>
          <c:idx val="2"/>
          <c:order val="2"/>
          <c:tx>
            <c:strRef>
              <c:f>ACTORES!$AI$27</c:f>
              <c:strCache>
                <c:ptCount val="1"/>
                <c:pt idx="0">
                  <c:v>SIN RELACIÓN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ACTORES!$AF$28:$AF$37</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ACTORES!$AI$28:$AI$37</c:f>
              <c:numCache>
                <c:formatCode>General</c:formatCode>
                <c:ptCount val="9"/>
                <c:pt idx="0">
                  <c:v>6</c:v>
                </c:pt>
                <c:pt idx="1">
                  <c:v>12</c:v>
                </c:pt>
                <c:pt idx="2">
                  <c:v>2</c:v>
                </c:pt>
                <c:pt idx="3">
                  <c:v>2</c:v>
                </c:pt>
                <c:pt idx="4">
                  <c:v>1</c:v>
                </c:pt>
                <c:pt idx="5">
                  <c:v>0</c:v>
                </c:pt>
                <c:pt idx="6">
                  <c:v>1</c:v>
                </c:pt>
                <c:pt idx="7">
                  <c:v>0</c:v>
                </c:pt>
                <c:pt idx="8">
                  <c:v>0</c:v>
                </c:pt>
              </c:numCache>
              <c:extLst/>
            </c:numRef>
          </c:val>
          <c:extLst>
            <c:ext xmlns:c16="http://schemas.microsoft.com/office/drawing/2014/chart" uri="{C3380CC4-5D6E-409C-BE32-E72D297353CC}">
              <c16:uniqueId val="{00000002-65DC-4EF6-839B-9A76EB7C7C66}"/>
            </c:ext>
          </c:extLst>
        </c:ser>
        <c:dLbls>
          <c:dLblPos val="outEnd"/>
          <c:showLegendKey val="0"/>
          <c:showVal val="1"/>
          <c:showCatName val="0"/>
          <c:showSerName val="0"/>
          <c:showPercent val="0"/>
          <c:showBubbleSize val="0"/>
        </c:dLbls>
        <c:gapWidth val="219"/>
        <c:overlap val="-27"/>
        <c:axId val="1270108063"/>
        <c:axId val="1270092671"/>
      </c:barChart>
      <c:catAx>
        <c:axId val="1270108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092671"/>
        <c:crosses val="autoZero"/>
        <c:auto val="1"/>
        <c:lblAlgn val="ctr"/>
        <c:lblOffset val="100"/>
        <c:noMultiLvlLbl val="0"/>
      </c:catAx>
      <c:valAx>
        <c:axId val="127009267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080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PRESENTACIÓN DE ACTORES POLÍTICOS EN RADIO</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ACTORES!$Y$21</c:f>
              <c:strCache>
                <c:ptCount val="1"/>
                <c:pt idx="0">
                  <c:v>CITA Y VOZ</c:v>
                </c:pt>
              </c:strCache>
            </c:strRef>
          </c:tx>
          <c:spPr>
            <a:solidFill>
              <a:schemeClr val="accent4">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ACTORES!$X$22:$X$37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ACTORES!$Y$22:$Y$37</c:f>
              <c:numCache>
                <c:formatCode>General</c:formatCode>
                <c:ptCount val="15"/>
                <c:pt idx="0">
                  <c:v>82</c:v>
                </c:pt>
                <c:pt idx="1">
                  <c:v>31</c:v>
                </c:pt>
                <c:pt idx="2">
                  <c:v>28</c:v>
                </c:pt>
                <c:pt idx="3">
                  <c:v>34</c:v>
                </c:pt>
                <c:pt idx="4">
                  <c:v>2</c:v>
                </c:pt>
                <c:pt idx="5">
                  <c:v>10</c:v>
                </c:pt>
                <c:pt idx="6">
                  <c:v>2</c:v>
                </c:pt>
                <c:pt idx="7">
                  <c:v>2</c:v>
                </c:pt>
                <c:pt idx="8">
                  <c:v>11</c:v>
                </c:pt>
                <c:pt idx="9">
                  <c:v>1</c:v>
                </c:pt>
                <c:pt idx="10">
                  <c:v>1</c:v>
                </c:pt>
                <c:pt idx="11">
                  <c:v>12</c:v>
                </c:pt>
                <c:pt idx="12">
                  <c:v>1</c:v>
                </c:pt>
                <c:pt idx="13">
                  <c:v>0</c:v>
                </c:pt>
                <c:pt idx="14">
                  <c:v>0</c:v>
                </c:pt>
              </c:numCache>
              <c:extLst/>
            </c:numRef>
          </c:val>
          <c:extLst>
            <c:ext xmlns:c16="http://schemas.microsoft.com/office/drawing/2014/chart" uri="{C3380CC4-5D6E-409C-BE32-E72D297353CC}">
              <c16:uniqueId val="{00000000-A543-43F1-9478-57C4CCAC5EB4}"/>
            </c:ext>
          </c:extLst>
        </c:ser>
        <c:ser>
          <c:idx val="1"/>
          <c:order val="1"/>
          <c:tx>
            <c:strRef>
              <c:f>ACTORES!$Z$21</c:f>
              <c:strCache>
                <c:ptCount val="1"/>
                <c:pt idx="0">
                  <c:v>CITA Y AUDIO</c:v>
                </c:pt>
              </c:strCache>
            </c:strRef>
          </c:tx>
          <c:spPr>
            <a:solidFill>
              <a:schemeClr val="accent4">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ACTORES!$X$22:$X$37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ACTORES!$Z$22:$Z$37</c:f>
              <c:numCache>
                <c:formatCode>General</c:formatCode>
                <c:ptCount val="15"/>
                <c:pt idx="0">
                  <c:v>143</c:v>
                </c:pt>
                <c:pt idx="1">
                  <c:v>70</c:v>
                </c:pt>
                <c:pt idx="2">
                  <c:v>21</c:v>
                </c:pt>
                <c:pt idx="3">
                  <c:v>40</c:v>
                </c:pt>
                <c:pt idx="4">
                  <c:v>14</c:v>
                </c:pt>
                <c:pt idx="5">
                  <c:v>1</c:v>
                </c:pt>
                <c:pt idx="6">
                  <c:v>7</c:v>
                </c:pt>
                <c:pt idx="7">
                  <c:v>5</c:v>
                </c:pt>
                <c:pt idx="8">
                  <c:v>11</c:v>
                </c:pt>
                <c:pt idx="9">
                  <c:v>1</c:v>
                </c:pt>
                <c:pt idx="10">
                  <c:v>2</c:v>
                </c:pt>
                <c:pt idx="11">
                  <c:v>2</c:v>
                </c:pt>
                <c:pt idx="12">
                  <c:v>6</c:v>
                </c:pt>
                <c:pt idx="13">
                  <c:v>3</c:v>
                </c:pt>
                <c:pt idx="14">
                  <c:v>1</c:v>
                </c:pt>
              </c:numCache>
              <c:extLst/>
            </c:numRef>
          </c:val>
          <c:extLst>
            <c:ext xmlns:c16="http://schemas.microsoft.com/office/drawing/2014/chart" uri="{C3380CC4-5D6E-409C-BE32-E72D297353CC}">
              <c16:uniqueId val="{00000001-A543-43F1-9478-57C4CCAC5EB4}"/>
            </c:ext>
          </c:extLst>
        </c:ser>
        <c:ser>
          <c:idx val="2"/>
          <c:order val="2"/>
          <c:tx>
            <c:strRef>
              <c:f>ACTORES!$AA$21</c:f>
              <c:strCache>
                <c:ptCount val="1"/>
                <c:pt idx="0">
                  <c:v>SOLO VOZ</c:v>
                </c:pt>
              </c:strCache>
            </c:strRef>
          </c:tx>
          <c:spPr>
            <a:solidFill>
              <a:schemeClr val="accent4">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ACTORES!$X$22:$X$37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ACTORES!$AA$22:$AA$37</c:f>
              <c:numCache>
                <c:formatCode>General</c:formatCode>
                <c:ptCount val="15"/>
                <c:pt idx="0">
                  <c:v>65</c:v>
                </c:pt>
                <c:pt idx="1">
                  <c:v>46</c:v>
                </c:pt>
                <c:pt idx="2">
                  <c:v>61</c:v>
                </c:pt>
                <c:pt idx="3">
                  <c:v>37</c:v>
                </c:pt>
                <c:pt idx="4">
                  <c:v>24</c:v>
                </c:pt>
                <c:pt idx="5">
                  <c:v>8</c:v>
                </c:pt>
                <c:pt idx="6">
                  <c:v>16</c:v>
                </c:pt>
                <c:pt idx="7">
                  <c:v>6</c:v>
                </c:pt>
                <c:pt idx="8">
                  <c:v>6</c:v>
                </c:pt>
                <c:pt idx="9">
                  <c:v>16</c:v>
                </c:pt>
                <c:pt idx="10">
                  <c:v>14</c:v>
                </c:pt>
                <c:pt idx="11">
                  <c:v>6</c:v>
                </c:pt>
                <c:pt idx="12">
                  <c:v>1</c:v>
                </c:pt>
                <c:pt idx="13">
                  <c:v>13</c:v>
                </c:pt>
                <c:pt idx="14">
                  <c:v>6</c:v>
                </c:pt>
              </c:numCache>
              <c:extLst/>
            </c:numRef>
          </c:val>
          <c:extLst>
            <c:ext xmlns:c16="http://schemas.microsoft.com/office/drawing/2014/chart" uri="{C3380CC4-5D6E-409C-BE32-E72D297353CC}">
              <c16:uniqueId val="{00000002-A543-43F1-9478-57C4CCAC5EB4}"/>
            </c:ext>
          </c:extLst>
        </c:ser>
        <c:ser>
          <c:idx val="3"/>
          <c:order val="3"/>
          <c:tx>
            <c:strRef>
              <c:f>ACTORES!$AB$21</c:f>
              <c:strCache>
                <c:ptCount val="1"/>
                <c:pt idx="0">
                  <c:v>SOLO CITA</c:v>
                </c:pt>
              </c:strCache>
            </c:strRef>
          </c:tx>
          <c:spPr>
            <a:solidFill>
              <a:schemeClr val="accent4">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ACTORES!$X$22:$X$37</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ACTORES!$AB$22:$AB$37</c:f>
              <c:numCache>
                <c:formatCode>General</c:formatCode>
                <c:ptCount val="15"/>
                <c:pt idx="0">
                  <c:v>65</c:v>
                </c:pt>
                <c:pt idx="1">
                  <c:v>46</c:v>
                </c:pt>
                <c:pt idx="2">
                  <c:v>61</c:v>
                </c:pt>
                <c:pt idx="3">
                  <c:v>37</c:v>
                </c:pt>
                <c:pt idx="4">
                  <c:v>24</c:v>
                </c:pt>
                <c:pt idx="5">
                  <c:v>8</c:v>
                </c:pt>
                <c:pt idx="6">
                  <c:v>16</c:v>
                </c:pt>
                <c:pt idx="7">
                  <c:v>6</c:v>
                </c:pt>
                <c:pt idx="8">
                  <c:v>6</c:v>
                </c:pt>
                <c:pt idx="9">
                  <c:v>16</c:v>
                </c:pt>
                <c:pt idx="10">
                  <c:v>14</c:v>
                </c:pt>
                <c:pt idx="11">
                  <c:v>6</c:v>
                </c:pt>
                <c:pt idx="12">
                  <c:v>1</c:v>
                </c:pt>
                <c:pt idx="13">
                  <c:v>13</c:v>
                </c:pt>
                <c:pt idx="14">
                  <c:v>6</c:v>
                </c:pt>
              </c:numCache>
              <c:extLst/>
            </c:numRef>
          </c:val>
          <c:extLst>
            <c:ext xmlns:c16="http://schemas.microsoft.com/office/drawing/2014/chart" uri="{C3380CC4-5D6E-409C-BE32-E72D297353CC}">
              <c16:uniqueId val="{00000003-A543-43F1-9478-57C4CCAC5EB4}"/>
            </c:ext>
          </c:extLst>
        </c:ser>
        <c:dLbls>
          <c:dLblPos val="outEnd"/>
          <c:showLegendKey val="0"/>
          <c:showVal val="1"/>
          <c:showCatName val="0"/>
          <c:showSerName val="0"/>
          <c:showPercent val="0"/>
          <c:showBubbleSize val="0"/>
        </c:dLbls>
        <c:gapWidth val="219"/>
        <c:overlap val="-27"/>
        <c:axId val="1386039359"/>
        <c:axId val="1386037695"/>
      </c:barChart>
      <c:catAx>
        <c:axId val="13860393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6037695"/>
        <c:crosses val="autoZero"/>
        <c:auto val="1"/>
        <c:lblAlgn val="ctr"/>
        <c:lblOffset val="100"/>
        <c:noMultiLvlLbl val="0"/>
      </c:catAx>
      <c:valAx>
        <c:axId val="138603769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860393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PRESENTACIÓN DE ACTORES POLÍTICOS EN TV</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ACTORES!$AL$15</c:f>
              <c:strCache>
                <c:ptCount val="1"/>
                <c:pt idx="0">
                  <c:v>VOZ E IMAGEN</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ACTORES!$AK$16:$AK$25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ACTORES!$AL$16:$AL$25</c:f>
              <c:numCache>
                <c:formatCode>General</c:formatCode>
                <c:ptCount val="9"/>
                <c:pt idx="0">
                  <c:v>2</c:v>
                </c:pt>
                <c:pt idx="1">
                  <c:v>9</c:v>
                </c:pt>
                <c:pt idx="2">
                  <c:v>8</c:v>
                </c:pt>
                <c:pt idx="3">
                  <c:v>1</c:v>
                </c:pt>
                <c:pt idx="4">
                  <c:v>1</c:v>
                </c:pt>
                <c:pt idx="5">
                  <c:v>2</c:v>
                </c:pt>
                <c:pt idx="6">
                  <c:v>0</c:v>
                </c:pt>
                <c:pt idx="7">
                  <c:v>1</c:v>
                </c:pt>
                <c:pt idx="8">
                  <c:v>19</c:v>
                </c:pt>
              </c:numCache>
              <c:extLst/>
            </c:numRef>
          </c:val>
          <c:extLst>
            <c:ext xmlns:c16="http://schemas.microsoft.com/office/drawing/2014/chart" uri="{C3380CC4-5D6E-409C-BE32-E72D297353CC}">
              <c16:uniqueId val="{00000000-255D-4C37-8E4A-813653B19901}"/>
            </c:ext>
          </c:extLst>
        </c:ser>
        <c:ser>
          <c:idx val="1"/>
          <c:order val="1"/>
          <c:tx>
            <c:strRef>
              <c:f>ACTORES!$AM$15</c:f>
              <c:strCache>
                <c:ptCount val="1"/>
                <c:pt idx="0">
                  <c:v>CITA E IMAGEN</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ACTORES!$AK$16:$AK$25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ACTORES!$AM$16:$AM$25</c:f>
              <c:numCache>
                <c:formatCode>General</c:formatCode>
                <c:ptCount val="9"/>
                <c:pt idx="0">
                  <c:v>0</c:v>
                </c:pt>
                <c:pt idx="1">
                  <c:v>4</c:v>
                </c:pt>
                <c:pt idx="2">
                  <c:v>5</c:v>
                </c:pt>
                <c:pt idx="3">
                  <c:v>0</c:v>
                </c:pt>
                <c:pt idx="4">
                  <c:v>0</c:v>
                </c:pt>
                <c:pt idx="5">
                  <c:v>4</c:v>
                </c:pt>
                <c:pt idx="6">
                  <c:v>0</c:v>
                </c:pt>
                <c:pt idx="7">
                  <c:v>0</c:v>
                </c:pt>
                <c:pt idx="8">
                  <c:v>3</c:v>
                </c:pt>
              </c:numCache>
              <c:extLst/>
            </c:numRef>
          </c:val>
          <c:extLst>
            <c:ext xmlns:c16="http://schemas.microsoft.com/office/drawing/2014/chart" uri="{C3380CC4-5D6E-409C-BE32-E72D297353CC}">
              <c16:uniqueId val="{00000001-255D-4C37-8E4A-813653B19901}"/>
            </c:ext>
          </c:extLst>
        </c:ser>
        <c:ser>
          <c:idx val="2"/>
          <c:order val="2"/>
          <c:tx>
            <c:strRef>
              <c:f>ACTORES!$AN$15</c:f>
              <c:strCache>
                <c:ptCount val="1"/>
                <c:pt idx="0">
                  <c:v>SOLO VOZ</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ACTORES!$AK$16:$AK$25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ACTORES!$AN$16:$AN$25</c:f>
              <c:numCache>
                <c:formatCode>General</c:formatCode>
                <c:ptCount val="9"/>
                <c:pt idx="0">
                  <c:v>0</c:v>
                </c:pt>
                <c:pt idx="1">
                  <c:v>0</c:v>
                </c:pt>
                <c:pt idx="2">
                  <c:v>0</c:v>
                </c:pt>
                <c:pt idx="3">
                  <c:v>0</c:v>
                </c:pt>
                <c:pt idx="4">
                  <c:v>0</c:v>
                </c:pt>
                <c:pt idx="5">
                  <c:v>0</c:v>
                </c:pt>
                <c:pt idx="6">
                  <c:v>0</c:v>
                </c:pt>
                <c:pt idx="7">
                  <c:v>0</c:v>
                </c:pt>
                <c:pt idx="8">
                  <c:v>0</c:v>
                </c:pt>
              </c:numCache>
              <c:extLst/>
            </c:numRef>
          </c:val>
          <c:extLst>
            <c:ext xmlns:c16="http://schemas.microsoft.com/office/drawing/2014/chart" uri="{C3380CC4-5D6E-409C-BE32-E72D297353CC}">
              <c16:uniqueId val="{00000002-255D-4C37-8E4A-813653B19901}"/>
            </c:ext>
          </c:extLst>
        </c:ser>
        <c:ser>
          <c:idx val="3"/>
          <c:order val="3"/>
          <c:tx>
            <c:strRef>
              <c:f>ACTORES!$AO$15</c:f>
              <c:strCache>
                <c:ptCount val="1"/>
                <c:pt idx="0">
                  <c:v>SOLO IMAGEN</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ACTORES!$AK$16:$AK$25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ACTORES!$AO$16:$AO$25</c:f>
              <c:numCache>
                <c:formatCode>General</c:formatCode>
                <c:ptCount val="9"/>
                <c:pt idx="0">
                  <c:v>0</c:v>
                </c:pt>
                <c:pt idx="1">
                  <c:v>0</c:v>
                </c:pt>
                <c:pt idx="2">
                  <c:v>2</c:v>
                </c:pt>
                <c:pt idx="3">
                  <c:v>0</c:v>
                </c:pt>
                <c:pt idx="4">
                  <c:v>0</c:v>
                </c:pt>
                <c:pt idx="5">
                  <c:v>0</c:v>
                </c:pt>
                <c:pt idx="6">
                  <c:v>0</c:v>
                </c:pt>
                <c:pt idx="7">
                  <c:v>0</c:v>
                </c:pt>
                <c:pt idx="8">
                  <c:v>5</c:v>
                </c:pt>
              </c:numCache>
              <c:extLst/>
            </c:numRef>
          </c:val>
          <c:extLst>
            <c:ext xmlns:c16="http://schemas.microsoft.com/office/drawing/2014/chart" uri="{C3380CC4-5D6E-409C-BE32-E72D297353CC}">
              <c16:uniqueId val="{00000003-255D-4C37-8E4A-813653B19901}"/>
            </c:ext>
          </c:extLst>
        </c:ser>
        <c:ser>
          <c:idx val="4"/>
          <c:order val="4"/>
          <c:tx>
            <c:strRef>
              <c:f>ACTORES!$AP$15</c:f>
              <c:strCache>
                <c:ptCount val="1"/>
                <c:pt idx="0">
                  <c:v>SOLO CITA</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ACTORES!$AK$16:$AK$25</c:f>
              <c:strCache>
                <c:ptCount val="9"/>
                <c:pt idx="0">
                  <c:v>Evelyn Cecia Salgado Pineda</c:v>
                </c:pt>
                <c:pt idx="1">
                  <c:v>Abelina López Rodríguez</c:v>
                </c:pt>
                <c:pt idx="2">
                  <c:v>Otro</c:v>
                </c:pt>
                <c:pt idx="3">
                  <c:v>Simón Quiñones Orozco</c:v>
                </c:pt>
                <c:pt idx="4">
                  <c:v>Félix Salgado Macedonio</c:v>
                </c:pt>
                <c:pt idx="5">
                  <c:v>Juan Andrés Vega Carranza</c:v>
                </c:pt>
                <c:pt idx="6">
                  <c:v>Javier Saldaña Almazán</c:v>
                </c:pt>
                <c:pt idx="7">
                  <c:v>Roberto Arroyo Matus</c:v>
                </c:pt>
                <c:pt idx="8">
                  <c:v>No específica</c:v>
                </c:pt>
              </c:strCache>
              <c:extLst/>
            </c:strRef>
          </c:cat>
          <c:val>
            <c:numRef>
              <c:f>ACTORES!$AP$16:$AP$25</c:f>
              <c:numCache>
                <c:formatCode>General</c:formatCode>
                <c:ptCount val="9"/>
                <c:pt idx="0">
                  <c:v>4</c:v>
                </c:pt>
                <c:pt idx="1">
                  <c:v>3</c:v>
                </c:pt>
                <c:pt idx="2">
                  <c:v>0</c:v>
                </c:pt>
                <c:pt idx="3">
                  <c:v>2</c:v>
                </c:pt>
                <c:pt idx="4">
                  <c:v>0</c:v>
                </c:pt>
                <c:pt idx="5">
                  <c:v>0</c:v>
                </c:pt>
                <c:pt idx="6">
                  <c:v>0</c:v>
                </c:pt>
                <c:pt idx="7">
                  <c:v>0</c:v>
                </c:pt>
                <c:pt idx="8">
                  <c:v>0</c:v>
                </c:pt>
              </c:numCache>
              <c:extLst/>
            </c:numRef>
          </c:val>
          <c:extLst>
            <c:ext xmlns:c16="http://schemas.microsoft.com/office/drawing/2014/chart" uri="{C3380CC4-5D6E-409C-BE32-E72D297353CC}">
              <c16:uniqueId val="{00000004-255D-4C37-8E4A-813653B19901}"/>
            </c:ext>
          </c:extLst>
        </c:ser>
        <c:dLbls>
          <c:dLblPos val="outEnd"/>
          <c:showLegendKey val="0"/>
          <c:showVal val="1"/>
          <c:showCatName val="0"/>
          <c:showSerName val="0"/>
          <c:showPercent val="0"/>
          <c:showBubbleSize val="0"/>
        </c:dLbls>
        <c:gapWidth val="219"/>
        <c:overlap val="-27"/>
        <c:axId val="1373545007"/>
        <c:axId val="1373547919"/>
      </c:barChart>
      <c:catAx>
        <c:axId val="1373545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73547919"/>
        <c:crosses val="autoZero"/>
        <c:auto val="1"/>
        <c:lblAlgn val="ctr"/>
        <c:lblOffset val="100"/>
        <c:noMultiLvlLbl val="0"/>
      </c:catAx>
      <c:valAx>
        <c:axId val="137354791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73545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s-MX"/>
              <a:t>SEGMENTO DE TIEMPO POR ACTORES POLÍTICOS</a:t>
            </a:r>
          </a:p>
          <a:p>
            <a:pPr>
              <a:defRPr/>
            </a:pPr>
            <a:endParaRPr lang="es-MX"/>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'Nuevas Tablas'!$K$2</c:f>
              <c:strCache>
                <c:ptCount val="1"/>
                <c:pt idx="0">
                  <c:v>PRIMEROS 5 MINUTOS</c:v>
                </c:pt>
              </c:strCache>
            </c:strRef>
          </c:tx>
          <c:spPr>
            <a:solidFill>
              <a:schemeClr val="accent4">
                <a:shade val="4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Tablas'!$K$3:$K$18</c:f>
              <c:numCache>
                <c:formatCode>General</c:formatCode>
                <c:ptCount val="15"/>
                <c:pt idx="0">
                  <c:v>34</c:v>
                </c:pt>
                <c:pt idx="1">
                  <c:v>13</c:v>
                </c:pt>
                <c:pt idx="2">
                  <c:v>12</c:v>
                </c:pt>
                <c:pt idx="3">
                  <c:v>12</c:v>
                </c:pt>
                <c:pt idx="4">
                  <c:v>6</c:v>
                </c:pt>
                <c:pt idx="5">
                  <c:v>3</c:v>
                </c:pt>
                <c:pt idx="6">
                  <c:v>12</c:v>
                </c:pt>
                <c:pt idx="7">
                  <c:v>7</c:v>
                </c:pt>
                <c:pt idx="8">
                  <c:v>2</c:v>
                </c:pt>
                <c:pt idx="9">
                  <c:v>1</c:v>
                </c:pt>
                <c:pt idx="10">
                  <c:v>2</c:v>
                </c:pt>
                <c:pt idx="11">
                  <c:v>3</c:v>
                </c:pt>
                <c:pt idx="12">
                  <c:v>1</c:v>
                </c:pt>
                <c:pt idx="13">
                  <c:v>8</c:v>
                </c:pt>
                <c:pt idx="14">
                  <c:v>1</c:v>
                </c:pt>
              </c:numCache>
              <c:extLst/>
            </c:numRef>
          </c:val>
          <c:extLst>
            <c:ext xmlns:c16="http://schemas.microsoft.com/office/drawing/2014/chart" uri="{C3380CC4-5D6E-409C-BE32-E72D297353CC}">
              <c16:uniqueId val="{00000000-8807-495E-867F-031BFB2D93D3}"/>
            </c:ext>
          </c:extLst>
        </c:ser>
        <c:ser>
          <c:idx val="1"/>
          <c:order val="1"/>
          <c:tx>
            <c:strRef>
              <c:f>'Nuevas Tablas'!$L$2</c:f>
              <c:strCache>
                <c:ptCount val="1"/>
                <c:pt idx="0">
                  <c:v>DEL MINUTO 5 AL 15</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Tablas'!$L$3:$L$18</c:f>
              <c:numCache>
                <c:formatCode>General</c:formatCode>
                <c:ptCount val="15"/>
                <c:pt idx="0">
                  <c:v>108</c:v>
                </c:pt>
                <c:pt idx="1">
                  <c:v>77</c:v>
                </c:pt>
                <c:pt idx="2">
                  <c:v>57</c:v>
                </c:pt>
                <c:pt idx="3">
                  <c:v>34</c:v>
                </c:pt>
                <c:pt idx="4">
                  <c:v>21</c:v>
                </c:pt>
                <c:pt idx="5">
                  <c:v>14</c:v>
                </c:pt>
                <c:pt idx="6">
                  <c:v>11</c:v>
                </c:pt>
                <c:pt idx="7">
                  <c:v>12</c:v>
                </c:pt>
                <c:pt idx="8">
                  <c:v>9</c:v>
                </c:pt>
                <c:pt idx="9">
                  <c:v>12</c:v>
                </c:pt>
                <c:pt idx="10">
                  <c:v>5</c:v>
                </c:pt>
                <c:pt idx="11">
                  <c:v>7</c:v>
                </c:pt>
                <c:pt idx="12">
                  <c:v>3</c:v>
                </c:pt>
                <c:pt idx="13">
                  <c:v>9</c:v>
                </c:pt>
                <c:pt idx="14">
                  <c:v>2</c:v>
                </c:pt>
              </c:numCache>
              <c:extLst/>
            </c:numRef>
          </c:val>
          <c:extLst>
            <c:ext xmlns:c16="http://schemas.microsoft.com/office/drawing/2014/chart" uri="{C3380CC4-5D6E-409C-BE32-E72D297353CC}">
              <c16:uniqueId val="{00000001-8807-495E-867F-031BFB2D93D3}"/>
            </c:ext>
          </c:extLst>
        </c:ser>
        <c:ser>
          <c:idx val="2"/>
          <c:order val="2"/>
          <c:tx>
            <c:strRef>
              <c:f>'Nuevas Tablas'!$M$2</c:f>
              <c:strCache>
                <c:ptCount val="1"/>
                <c:pt idx="0">
                  <c:v>DEL MINUTO 15 AL 30</c:v>
                </c:pt>
              </c:strCache>
            </c:strRef>
          </c:tx>
          <c:spPr>
            <a:solidFill>
              <a:schemeClr val="accent4">
                <a:shade val="82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Tablas'!$M$3:$M$18</c:f>
              <c:numCache>
                <c:formatCode>General</c:formatCode>
                <c:ptCount val="15"/>
                <c:pt idx="0">
                  <c:v>108</c:v>
                </c:pt>
                <c:pt idx="1">
                  <c:v>77</c:v>
                </c:pt>
                <c:pt idx="2">
                  <c:v>57</c:v>
                </c:pt>
                <c:pt idx="3">
                  <c:v>34</c:v>
                </c:pt>
                <c:pt idx="4">
                  <c:v>21</c:v>
                </c:pt>
                <c:pt idx="5">
                  <c:v>14</c:v>
                </c:pt>
                <c:pt idx="6">
                  <c:v>11</c:v>
                </c:pt>
                <c:pt idx="7">
                  <c:v>12</c:v>
                </c:pt>
                <c:pt idx="8">
                  <c:v>9</c:v>
                </c:pt>
                <c:pt idx="9">
                  <c:v>12</c:v>
                </c:pt>
                <c:pt idx="10">
                  <c:v>5</c:v>
                </c:pt>
                <c:pt idx="11">
                  <c:v>7</c:v>
                </c:pt>
                <c:pt idx="12">
                  <c:v>3</c:v>
                </c:pt>
                <c:pt idx="13">
                  <c:v>9</c:v>
                </c:pt>
                <c:pt idx="14">
                  <c:v>2</c:v>
                </c:pt>
              </c:numCache>
              <c:extLst/>
            </c:numRef>
          </c:val>
          <c:extLst>
            <c:ext xmlns:c16="http://schemas.microsoft.com/office/drawing/2014/chart" uri="{C3380CC4-5D6E-409C-BE32-E72D297353CC}">
              <c16:uniqueId val="{00000002-8807-495E-867F-031BFB2D93D3}"/>
            </c:ext>
          </c:extLst>
        </c:ser>
        <c:ser>
          <c:idx val="3"/>
          <c:order val="3"/>
          <c:tx>
            <c:strRef>
              <c:f>'Nuevas Tablas'!$N$2</c:f>
              <c:strCache>
                <c:ptCount val="1"/>
                <c:pt idx="0">
                  <c:v>DEL MINUTO 30 AL 60</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Tablas'!$N$3:$N$18</c:f>
              <c:numCache>
                <c:formatCode>General</c:formatCode>
                <c:ptCount val="15"/>
                <c:pt idx="0">
                  <c:v>299</c:v>
                </c:pt>
                <c:pt idx="1">
                  <c:v>120</c:v>
                </c:pt>
                <c:pt idx="2">
                  <c:v>86</c:v>
                </c:pt>
                <c:pt idx="3">
                  <c:v>82</c:v>
                </c:pt>
                <c:pt idx="4">
                  <c:v>45</c:v>
                </c:pt>
                <c:pt idx="5">
                  <c:v>26</c:v>
                </c:pt>
                <c:pt idx="6">
                  <c:v>18</c:v>
                </c:pt>
                <c:pt idx="7">
                  <c:v>17</c:v>
                </c:pt>
                <c:pt idx="8">
                  <c:v>21</c:v>
                </c:pt>
                <c:pt idx="9">
                  <c:v>26</c:v>
                </c:pt>
                <c:pt idx="10">
                  <c:v>27</c:v>
                </c:pt>
                <c:pt idx="11">
                  <c:v>23</c:v>
                </c:pt>
                <c:pt idx="12">
                  <c:v>22</c:v>
                </c:pt>
                <c:pt idx="13">
                  <c:v>6</c:v>
                </c:pt>
                <c:pt idx="14">
                  <c:v>21</c:v>
                </c:pt>
              </c:numCache>
              <c:extLst/>
            </c:numRef>
          </c:val>
          <c:extLst>
            <c:ext xmlns:c16="http://schemas.microsoft.com/office/drawing/2014/chart" uri="{C3380CC4-5D6E-409C-BE32-E72D297353CC}">
              <c16:uniqueId val="{00000003-8807-495E-867F-031BFB2D93D3}"/>
            </c:ext>
          </c:extLst>
        </c:ser>
        <c:ser>
          <c:idx val="4"/>
          <c:order val="4"/>
          <c:tx>
            <c:strRef>
              <c:f>'Nuevas Tablas'!$O$2</c:f>
              <c:strCache>
                <c:ptCount val="1"/>
                <c:pt idx="0">
                  <c:v>DEL MINUTO 60 AL 90</c:v>
                </c:pt>
              </c:strCache>
            </c:strRef>
          </c:tx>
          <c:spPr>
            <a:solidFill>
              <a:schemeClr val="accent4">
                <a:tint val="8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Tablas'!$O$3:$O$18</c:f>
              <c:numCache>
                <c:formatCode>General</c:formatCode>
                <c:ptCount val="15"/>
                <c:pt idx="0">
                  <c:v>72</c:v>
                </c:pt>
                <c:pt idx="1">
                  <c:v>21</c:v>
                </c:pt>
                <c:pt idx="2">
                  <c:v>15</c:v>
                </c:pt>
                <c:pt idx="3">
                  <c:v>26</c:v>
                </c:pt>
                <c:pt idx="4">
                  <c:v>9</c:v>
                </c:pt>
                <c:pt idx="5">
                  <c:v>6</c:v>
                </c:pt>
                <c:pt idx="6">
                  <c:v>3</c:v>
                </c:pt>
                <c:pt idx="7">
                  <c:v>1</c:v>
                </c:pt>
                <c:pt idx="8">
                  <c:v>1</c:v>
                </c:pt>
                <c:pt idx="9">
                  <c:v>1</c:v>
                </c:pt>
                <c:pt idx="10">
                  <c:v>7</c:v>
                </c:pt>
                <c:pt idx="11">
                  <c:v>1</c:v>
                </c:pt>
                <c:pt idx="12">
                  <c:v>6</c:v>
                </c:pt>
                <c:pt idx="13">
                  <c:v>0</c:v>
                </c:pt>
                <c:pt idx="14">
                  <c:v>7</c:v>
                </c:pt>
              </c:numCache>
              <c:extLst/>
            </c:numRef>
          </c:val>
          <c:extLst>
            <c:ext xmlns:c16="http://schemas.microsoft.com/office/drawing/2014/chart" uri="{C3380CC4-5D6E-409C-BE32-E72D297353CC}">
              <c16:uniqueId val="{00000004-8807-495E-867F-031BFB2D93D3}"/>
            </c:ext>
          </c:extLst>
        </c:ser>
        <c:ser>
          <c:idx val="5"/>
          <c:order val="5"/>
          <c:tx>
            <c:strRef>
              <c:f>'Nuevas Tablas'!$P$2</c:f>
              <c:strCache>
                <c:ptCount val="1"/>
                <c:pt idx="0">
                  <c:v>DEL MINUTO 90 AL 120</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Tablas'!$P$3:$P$18</c:f>
              <c:numCache>
                <c:formatCode>General</c:formatCode>
                <c:ptCount val="15"/>
                <c:pt idx="0">
                  <c:v>23</c:v>
                </c:pt>
                <c:pt idx="1">
                  <c:v>3</c:v>
                </c:pt>
                <c:pt idx="2">
                  <c:v>9</c:v>
                </c:pt>
                <c:pt idx="3">
                  <c:v>6</c:v>
                </c:pt>
                <c:pt idx="4">
                  <c:v>2</c:v>
                </c:pt>
                <c:pt idx="5">
                  <c:v>3</c:v>
                </c:pt>
                <c:pt idx="6">
                  <c:v>0</c:v>
                </c:pt>
                <c:pt idx="7">
                  <c:v>1</c:v>
                </c:pt>
                <c:pt idx="8">
                  <c:v>0</c:v>
                </c:pt>
                <c:pt idx="9">
                  <c:v>2</c:v>
                </c:pt>
                <c:pt idx="10">
                  <c:v>2</c:v>
                </c:pt>
                <c:pt idx="11">
                  <c:v>0</c:v>
                </c:pt>
                <c:pt idx="12">
                  <c:v>5</c:v>
                </c:pt>
                <c:pt idx="13">
                  <c:v>0</c:v>
                </c:pt>
                <c:pt idx="14">
                  <c:v>4</c:v>
                </c:pt>
              </c:numCache>
              <c:extLst/>
            </c:numRef>
          </c:val>
          <c:extLst>
            <c:ext xmlns:c16="http://schemas.microsoft.com/office/drawing/2014/chart" uri="{C3380CC4-5D6E-409C-BE32-E72D297353CC}">
              <c16:uniqueId val="{00000005-8807-495E-867F-031BFB2D93D3}"/>
            </c:ext>
          </c:extLst>
        </c:ser>
        <c:ser>
          <c:idx val="6"/>
          <c:order val="6"/>
          <c:tx>
            <c:strRef>
              <c:f>'Nuevas Tablas'!$Q$2</c:f>
              <c:strCache>
                <c:ptCount val="1"/>
                <c:pt idx="0">
                  <c:v>POSTERIOR</c:v>
                </c:pt>
              </c:strCache>
            </c:strRef>
          </c:tx>
          <c:spPr>
            <a:solidFill>
              <a:schemeClr val="accent4">
                <a:tint val="4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Tablas'!$J$3:$J$18</c:f>
              <c:strCache>
                <c:ptCount val="15"/>
                <c:pt idx="0">
                  <c:v>Evelyn Cecia Salgado Pineda</c:v>
                </c:pt>
                <c:pt idx="1">
                  <c:v>Abelina López Rodríguez</c:v>
                </c:pt>
                <c:pt idx="2">
                  <c:v>Otro</c:v>
                </c:pt>
                <c:pt idx="3">
                  <c:v>Simón Quiñones Orozco</c:v>
                </c:pt>
                <c:pt idx="4">
                  <c:v>Félix Salgado Macedonio</c:v>
                </c:pt>
                <c:pt idx="5">
                  <c:v>Beatriz Mojica Morga</c:v>
                </c:pt>
                <c:pt idx="6">
                  <c:v>Juan Andrés Vega Carranza</c:v>
                </c:pt>
                <c:pt idx="7">
                  <c:v>Javier Saldaña Almazán</c:v>
                </c:pt>
                <c:pt idx="8">
                  <c:v>Lizette Tapia Castro</c:v>
                </c:pt>
                <c:pt idx="9">
                  <c:v>Alejandro Bravo Abarca</c:v>
                </c:pt>
                <c:pt idx="10">
                  <c:v>Irene Jiménez Montiel</c:v>
                </c:pt>
                <c:pt idx="11">
                  <c:v>Roberto Arroyo Matus</c:v>
                </c:pt>
                <c:pt idx="12">
                  <c:v>Liz Salgado Pineda</c:v>
                </c:pt>
                <c:pt idx="13">
                  <c:v>No específica</c:v>
                </c:pt>
                <c:pt idx="14">
                  <c:v>Leticia Mosso Hernández</c:v>
                </c:pt>
              </c:strCache>
              <c:extLst/>
            </c:strRef>
          </c:cat>
          <c:val>
            <c:numRef>
              <c:f>'Nuevas Tablas'!$Q$3:$Q$18</c:f>
              <c:numCache>
                <c:formatCode>General</c:formatCode>
                <c:ptCount val="15"/>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numCache>
              <c:extLst/>
            </c:numRef>
          </c:val>
          <c:extLst>
            <c:ext xmlns:c16="http://schemas.microsoft.com/office/drawing/2014/chart" uri="{C3380CC4-5D6E-409C-BE32-E72D297353CC}">
              <c16:uniqueId val="{00000006-8807-495E-867F-031BFB2D93D3}"/>
            </c:ext>
          </c:extLst>
        </c:ser>
        <c:dLbls>
          <c:dLblPos val="outEnd"/>
          <c:showLegendKey val="0"/>
          <c:showVal val="1"/>
          <c:showCatName val="0"/>
          <c:showSerName val="0"/>
          <c:showPercent val="0"/>
          <c:showBubbleSize val="0"/>
        </c:dLbls>
        <c:gapWidth val="219"/>
        <c:overlap val="-27"/>
        <c:axId val="1056963151"/>
        <c:axId val="1056961903"/>
      </c:barChart>
      <c:catAx>
        <c:axId val="1056963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056961903"/>
        <c:crosses val="autoZero"/>
        <c:auto val="1"/>
        <c:lblAlgn val="ctr"/>
        <c:lblOffset val="100"/>
        <c:noMultiLvlLbl val="0"/>
      </c:catAx>
      <c:valAx>
        <c:axId val="10569619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crossAx val="10569631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LENGUAJE NO INCLUYENTE O SEXISTA</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'Nuevas Tablas'!$T$2</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Tablas'!$S$3:$S$5</c:f>
              <c:strCache>
                <c:ptCount val="2"/>
                <c:pt idx="0">
                  <c:v>MUJERES</c:v>
                </c:pt>
                <c:pt idx="1">
                  <c:v>PERSONAS CON DISCAPACIDAD</c:v>
                </c:pt>
              </c:strCache>
              <c:extLst/>
            </c:strRef>
          </c:cat>
          <c:val>
            <c:numRef>
              <c:f>'Nuevas Tablas'!$T$3:$T$5</c:f>
              <c:numCache>
                <c:formatCode>General</c:formatCode>
                <c:ptCount val="2"/>
                <c:pt idx="0">
                  <c:v>2</c:v>
                </c:pt>
                <c:pt idx="1">
                  <c:v>1</c:v>
                </c:pt>
              </c:numCache>
              <c:extLst/>
            </c:numRef>
          </c:val>
          <c:extLst>
            <c:ext xmlns:c16="http://schemas.microsoft.com/office/drawing/2014/chart" uri="{C3380CC4-5D6E-409C-BE32-E72D297353CC}">
              <c16:uniqueId val="{00000000-16D1-4923-BDCF-DC3761043482}"/>
            </c:ext>
          </c:extLst>
        </c:ser>
        <c:dLbls>
          <c:dLblPos val="outEnd"/>
          <c:showLegendKey val="0"/>
          <c:showVal val="1"/>
          <c:showCatName val="0"/>
          <c:showSerName val="0"/>
          <c:showPercent val="0"/>
          <c:showBubbleSize val="0"/>
        </c:dLbls>
        <c:gapWidth val="219"/>
        <c:overlap val="-27"/>
        <c:axId val="1261635263"/>
        <c:axId val="1261633599"/>
      </c:barChart>
      <c:catAx>
        <c:axId val="12616352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61633599"/>
        <c:crosses val="autoZero"/>
        <c:auto val="1"/>
        <c:lblAlgn val="ctr"/>
        <c:lblOffset val="100"/>
        <c:noMultiLvlLbl val="0"/>
      </c:catAx>
      <c:valAx>
        <c:axId val="126163359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6163526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n-US" sz="1200" b="1" i="0" baseline="0">
                <a:effectLst/>
              </a:rPr>
              <a:t>ENFOQUE DE LA COBERTURA</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'Nuevas Tablas'!$T$11</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Tablas'!$S$12:$S$16</c:f>
              <c:strCache>
                <c:ptCount val="4"/>
                <c:pt idx="0">
                  <c:v>Capacidades físicas o mentales</c:v>
                </c:pt>
                <c:pt idx="1">
                  <c:v>Comunidad LGBTTTIQ+</c:v>
                </c:pt>
                <c:pt idx="2">
                  <c:v>Relaciones familiares, profesionales o de amistad</c:v>
                </c:pt>
                <c:pt idx="3">
                  <c:v>Reputación</c:v>
                </c:pt>
              </c:strCache>
              <c:extLst/>
            </c:strRef>
          </c:cat>
          <c:val>
            <c:numRef>
              <c:f>'Nuevas Tablas'!$T$12:$T$16</c:f>
              <c:numCache>
                <c:formatCode>General</c:formatCode>
                <c:ptCount val="4"/>
                <c:pt idx="0">
                  <c:v>1</c:v>
                </c:pt>
                <c:pt idx="1">
                  <c:v>0</c:v>
                </c:pt>
                <c:pt idx="2">
                  <c:v>5</c:v>
                </c:pt>
                <c:pt idx="3">
                  <c:v>2</c:v>
                </c:pt>
              </c:numCache>
              <c:extLst/>
            </c:numRef>
          </c:val>
          <c:extLst>
            <c:ext xmlns:c16="http://schemas.microsoft.com/office/drawing/2014/chart" uri="{C3380CC4-5D6E-409C-BE32-E72D297353CC}">
              <c16:uniqueId val="{00000000-16AB-4D6B-9EA8-3A3F170809B1}"/>
            </c:ext>
          </c:extLst>
        </c:ser>
        <c:dLbls>
          <c:dLblPos val="outEnd"/>
          <c:showLegendKey val="0"/>
          <c:showVal val="1"/>
          <c:showCatName val="0"/>
          <c:showSerName val="0"/>
          <c:showPercent val="0"/>
          <c:showBubbleSize val="0"/>
        </c:dLbls>
        <c:gapWidth val="219"/>
        <c:overlap val="-27"/>
        <c:axId val="1257873663"/>
        <c:axId val="1257873247"/>
      </c:barChart>
      <c:catAx>
        <c:axId val="1257873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57873247"/>
        <c:crosses val="autoZero"/>
        <c:auto val="1"/>
        <c:lblAlgn val="ctr"/>
        <c:lblOffset val="100"/>
        <c:noMultiLvlLbl val="0"/>
      </c:catAx>
      <c:valAx>
        <c:axId val="125787324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5787366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800" b="1" i="0" baseline="0">
                <a:effectLst/>
              </a:rPr>
              <a:t>NÚMERO DE NOTAS</a:t>
            </a:r>
            <a:endParaRPr lang="es-MX">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'Gráficas ID'!$I$12:$K$19</c:f>
              <c:multiLvlStrCache>
                <c:ptCount val="8"/>
                <c:lvl>
                  <c:pt idx="0">
                    <c:v>EN CONTACTO</c:v>
                  </c:pt>
                  <c:pt idx="1">
                    <c:v>GRC NOTICIAS</c:v>
                  </c:pt>
                  <c:pt idx="2">
                    <c:v>COSTA GRANDE EN LA NOTICIA</c:v>
                  </c:pt>
                  <c:pt idx="3">
                    <c:v>ECOS INDÍGENAS</c:v>
                  </c:pt>
                  <c:pt idx="4">
                    <c:v>HECHOS MERIDIANO GUERRERO</c:v>
                  </c:pt>
                  <c:pt idx="5">
                    <c:v>IGN NOTICIAS</c:v>
                  </c:pt>
                  <c:pt idx="6">
                    <c:v>HECHOS NOCHE</c:v>
                  </c:pt>
                  <c:pt idx="7">
                    <c:v>ADN 40 EN GUERRERO</c:v>
                  </c:pt>
                </c:lvl>
                <c:lvl>
                  <c:pt idx="0">
                    <c:v>RADIO VARIEDADES</c:v>
                  </c:pt>
                  <c:pt idx="1">
                    <c:v>RADIO GUERRERO</c:v>
                  </c:pt>
                  <c:pt idx="2">
                    <c:v>GLOBO</c:v>
                  </c:pt>
                  <c:pt idx="3">
                    <c:v>LA VOZ DE LA MONTAÑA (ECOS EN LA MONTAÑA NOMBRE ANTERIOR)</c:v>
                  </c:pt>
                  <c:pt idx="4">
                    <c:v>AZTECA UNO</c:v>
                  </c:pt>
                  <c:pt idx="5">
                    <c:v>LA GRANDE</c:v>
                  </c:pt>
                  <c:pt idx="6">
                    <c:v>AZTECA UNO</c:v>
                  </c:pt>
                  <c:pt idx="7">
                    <c:v>ADN40</c:v>
                  </c:pt>
                </c:lvl>
                <c:lvl>
                  <c:pt idx="0">
                    <c:v>Zihuatanejo</c:v>
                  </c:pt>
                  <c:pt idx="1">
                    <c:v>Acapulco</c:v>
                  </c:pt>
                  <c:pt idx="2">
                    <c:v>Zihuatanejo</c:v>
                  </c:pt>
                  <c:pt idx="3">
                    <c:v>Tlapa</c:v>
                  </c:pt>
                  <c:pt idx="4">
                    <c:v>Acapulco</c:v>
                  </c:pt>
                  <c:pt idx="5">
                    <c:v>Iguala</c:v>
                  </c:pt>
                  <c:pt idx="6">
                    <c:v>Acapulco</c:v>
                  </c:pt>
                  <c:pt idx="7">
                    <c:v>Acapulco</c:v>
                  </c:pt>
                </c:lvl>
              </c:multiLvlStrCache>
            </c:multiLvlStrRef>
          </c:cat>
          <c:val>
            <c:numRef>
              <c:f>'Gráficas ID'!$L$12:$L$19</c:f>
              <c:numCache>
                <c:formatCode>General</c:formatCode>
                <c:ptCount val="8"/>
                <c:pt idx="0">
                  <c:v>112</c:v>
                </c:pt>
                <c:pt idx="1">
                  <c:v>106</c:v>
                </c:pt>
                <c:pt idx="2">
                  <c:v>101</c:v>
                </c:pt>
                <c:pt idx="3">
                  <c:v>83</c:v>
                </c:pt>
                <c:pt idx="4">
                  <c:v>68</c:v>
                </c:pt>
                <c:pt idx="5">
                  <c:v>52</c:v>
                </c:pt>
                <c:pt idx="6">
                  <c:v>16</c:v>
                </c:pt>
                <c:pt idx="7">
                  <c:v>10</c:v>
                </c:pt>
              </c:numCache>
            </c:numRef>
          </c:val>
          <c:extLst>
            <c:ext xmlns:c16="http://schemas.microsoft.com/office/drawing/2014/chart" uri="{C3380CC4-5D6E-409C-BE32-E72D297353CC}">
              <c16:uniqueId val="{00000000-FB4B-4D35-BAED-B44246A9CAC1}"/>
            </c:ext>
          </c:extLst>
        </c:ser>
        <c:dLbls>
          <c:dLblPos val="outEnd"/>
          <c:showLegendKey val="0"/>
          <c:showVal val="1"/>
          <c:showCatName val="0"/>
          <c:showSerName val="0"/>
          <c:showPercent val="0"/>
          <c:showBubbleSize val="0"/>
        </c:dLbls>
        <c:gapWidth val="219"/>
        <c:overlap val="-27"/>
        <c:axId val="1335000895"/>
        <c:axId val="1334993823"/>
      </c:barChart>
      <c:catAx>
        <c:axId val="13350008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34993823"/>
        <c:crosses val="autoZero"/>
        <c:auto val="1"/>
        <c:lblAlgn val="ctr"/>
        <c:lblOffset val="100"/>
        <c:noMultiLvlLbl val="0"/>
      </c:catAx>
      <c:valAx>
        <c:axId val="13349938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350008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a:effectLst/>
              </a:rPr>
              <a:t>ESTEREOTIPO / DISCRIMINACIÓN</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sz="1200"/>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'Nuevas Tablas'!$T$18</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Tablas'!$S$19:$S$22</c:f>
              <c:strCache>
                <c:ptCount val="3"/>
                <c:pt idx="0">
                  <c:v>PERSONAS INDÍGENAS</c:v>
                </c:pt>
                <c:pt idx="1">
                  <c:v>PERSONAS DE LA DIVERSIDAD SEXUAL O DE GÉNERO</c:v>
                </c:pt>
                <c:pt idx="2">
                  <c:v>PERSONAS CON DISCAPACIDAD</c:v>
                </c:pt>
              </c:strCache>
              <c:extLst/>
            </c:strRef>
          </c:cat>
          <c:val>
            <c:numRef>
              <c:f>'Nuevas Tablas'!$T$19:$T$22</c:f>
              <c:numCache>
                <c:formatCode>General</c:formatCode>
                <c:ptCount val="3"/>
                <c:pt idx="0">
                  <c:v>2</c:v>
                </c:pt>
                <c:pt idx="1">
                  <c:v>2</c:v>
                </c:pt>
                <c:pt idx="2">
                  <c:v>1</c:v>
                </c:pt>
              </c:numCache>
              <c:extLst/>
            </c:numRef>
          </c:val>
          <c:extLst>
            <c:ext xmlns:c16="http://schemas.microsoft.com/office/drawing/2014/chart" uri="{C3380CC4-5D6E-409C-BE32-E72D297353CC}">
              <c16:uniqueId val="{00000000-882A-4038-8930-3E840AFD2FA1}"/>
            </c:ext>
          </c:extLst>
        </c:ser>
        <c:dLbls>
          <c:dLblPos val="outEnd"/>
          <c:showLegendKey val="0"/>
          <c:showVal val="1"/>
          <c:showCatName val="0"/>
          <c:showSerName val="0"/>
          <c:showPercent val="0"/>
          <c:showBubbleSize val="0"/>
        </c:dLbls>
        <c:gapWidth val="219"/>
        <c:overlap val="-27"/>
        <c:axId val="801431679"/>
        <c:axId val="801435007"/>
      </c:barChart>
      <c:catAx>
        <c:axId val="801431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1435007"/>
        <c:crosses val="autoZero"/>
        <c:auto val="1"/>
        <c:lblAlgn val="ctr"/>
        <c:lblOffset val="100"/>
        <c:noMultiLvlLbl val="0"/>
      </c:catAx>
      <c:valAx>
        <c:axId val="80143500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014316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200" b="1" i="0" baseline="0">
                <a:effectLst/>
              </a:rPr>
              <a:t>ACTOS DE VIOLENCIA</a:t>
            </a:r>
            <a:endParaRPr lang="es-MX" sz="12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'Nuevas Tablas'!$T$24</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Tablas'!$S$25:$S$29</c:f>
              <c:strCache>
                <c:ptCount val="4"/>
                <c:pt idx="0">
                  <c:v>DE GÉNERO</c:v>
                </c:pt>
                <c:pt idx="1">
                  <c:v>ASESINATO/HOMICIDIO</c:v>
                </c:pt>
                <c:pt idx="2">
                  <c:v>SECUESTRO</c:v>
                </c:pt>
                <c:pt idx="3">
                  <c:v>OTRO</c:v>
                </c:pt>
              </c:strCache>
              <c:extLst/>
            </c:strRef>
          </c:cat>
          <c:val>
            <c:numRef>
              <c:f>'Nuevas Tablas'!$T$25:$T$29</c:f>
              <c:numCache>
                <c:formatCode>General</c:formatCode>
                <c:ptCount val="4"/>
                <c:pt idx="0">
                  <c:v>3</c:v>
                </c:pt>
                <c:pt idx="1">
                  <c:v>8</c:v>
                </c:pt>
                <c:pt idx="2">
                  <c:v>3</c:v>
                </c:pt>
                <c:pt idx="3">
                  <c:v>25</c:v>
                </c:pt>
              </c:numCache>
              <c:extLst/>
            </c:numRef>
          </c:val>
          <c:extLst>
            <c:ext xmlns:c16="http://schemas.microsoft.com/office/drawing/2014/chart" uri="{C3380CC4-5D6E-409C-BE32-E72D297353CC}">
              <c16:uniqueId val="{00000000-1AE7-4CFE-AA43-F4A3B97D0498}"/>
            </c:ext>
          </c:extLst>
        </c:ser>
        <c:dLbls>
          <c:dLblPos val="outEnd"/>
          <c:showLegendKey val="0"/>
          <c:showVal val="1"/>
          <c:showCatName val="0"/>
          <c:showSerName val="0"/>
          <c:showPercent val="0"/>
          <c:showBubbleSize val="0"/>
        </c:dLbls>
        <c:gapWidth val="219"/>
        <c:overlap val="-27"/>
        <c:axId val="1420375903"/>
        <c:axId val="1420374655"/>
      </c:barChart>
      <c:catAx>
        <c:axId val="14203759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0374655"/>
        <c:crosses val="autoZero"/>
        <c:auto val="1"/>
        <c:lblAlgn val="ctr"/>
        <c:lblOffset val="100"/>
        <c:noMultiLvlLbl val="0"/>
      </c:catAx>
      <c:valAx>
        <c:axId val="1420374655"/>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2037590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u="none" strike="noStrike" baseline="0">
                <a:effectLst/>
              </a:rPr>
              <a:t>METODOLOGÍA / ENCUESTA</a:t>
            </a:r>
            <a:r>
              <a:rPr lang="es-MX" sz="1200" b="0" i="0" u="none" strike="noStrike" baseline="0"/>
              <a:t> </a:t>
            </a:r>
            <a:r>
              <a:rPr lang="es-MX" sz="1200" b="1" i="0" u="none" strike="noStrike" baseline="0">
                <a:effectLst/>
              </a:rPr>
              <a:t>MENCIÓN</a:t>
            </a:r>
            <a:r>
              <a:rPr lang="es-MX" sz="1200" b="0" i="0" u="none" strike="noStrike" baseline="0"/>
              <a:t> </a:t>
            </a:r>
            <a:r>
              <a:rPr lang="es-MX" sz="1400" b="0" i="0" u="none" strike="noStrike" baseline="0"/>
              <a:t> </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'Nuevas Tablas'!$T$31</c:f>
              <c:strCache>
                <c:ptCount val="1"/>
                <c:pt idx="0">
                  <c:v>MENCIÓN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'Nuevas Tablas'!$S$32:$S$33</c:f>
              <c:strCache>
                <c:ptCount val="1"/>
                <c:pt idx="0">
                  <c:v>Sí</c:v>
                </c:pt>
              </c:strCache>
              <c:extLst/>
            </c:strRef>
          </c:cat>
          <c:val>
            <c:numRef>
              <c:f>'Nuevas Tablas'!$T$32:$T$33</c:f>
              <c:numCache>
                <c:formatCode>General</c:formatCode>
                <c:ptCount val="1"/>
                <c:pt idx="0">
                  <c:v>31</c:v>
                </c:pt>
              </c:numCache>
              <c:extLst/>
            </c:numRef>
          </c:val>
          <c:extLst>
            <c:ext xmlns:c16="http://schemas.microsoft.com/office/drawing/2014/chart" uri="{C3380CC4-5D6E-409C-BE32-E72D297353CC}">
              <c16:uniqueId val="{00000000-8847-4483-87B3-CC94263B5407}"/>
            </c:ext>
          </c:extLst>
        </c:ser>
        <c:dLbls>
          <c:dLblPos val="outEnd"/>
          <c:showLegendKey val="0"/>
          <c:showVal val="1"/>
          <c:showCatName val="0"/>
          <c:showSerName val="0"/>
          <c:showPercent val="0"/>
          <c:showBubbleSize val="0"/>
        </c:dLbls>
        <c:gapWidth val="219"/>
        <c:overlap val="-27"/>
        <c:axId val="1257874079"/>
        <c:axId val="1257874911"/>
      </c:barChart>
      <c:catAx>
        <c:axId val="1257874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57874911"/>
        <c:crosses val="autoZero"/>
        <c:auto val="1"/>
        <c:lblAlgn val="ctr"/>
        <c:lblOffset val="100"/>
        <c:noMultiLvlLbl val="0"/>
      </c:catAx>
      <c:valAx>
        <c:axId val="125787491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5787407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a:t>TIEMPO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tx>
            <c:strRef>
              <c:f>'Tiempo Totales'!$I$3</c:f>
              <c:strCache>
                <c:ptCount val="1"/>
                <c:pt idx="0">
                  <c:v>%</c:v>
                </c:pt>
              </c:strCache>
            </c:strRef>
          </c:tx>
          <c:dPt>
            <c:idx val="0"/>
            <c:bubble3D val="0"/>
            <c:spPr>
              <a:solidFill>
                <a:schemeClr val="accent4">
                  <a:shade val="65000"/>
                </a:schemeClr>
              </a:solidFill>
              <a:ln w="19050">
                <a:solidFill>
                  <a:schemeClr val="lt1"/>
                </a:solidFill>
              </a:ln>
              <a:effectLst/>
            </c:spPr>
            <c:extLst>
              <c:ext xmlns:c16="http://schemas.microsoft.com/office/drawing/2014/chart" uri="{C3380CC4-5D6E-409C-BE32-E72D297353CC}">
                <c16:uniqueId val="{00000001-006C-445C-A0BD-2A8B4A61EE05}"/>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006C-445C-A0BD-2A8B4A61EE05}"/>
              </c:ext>
            </c:extLst>
          </c:dPt>
          <c:dPt>
            <c:idx val="2"/>
            <c:bubble3D val="0"/>
            <c:spPr>
              <a:solidFill>
                <a:schemeClr val="accent4">
                  <a:tint val="65000"/>
                </a:schemeClr>
              </a:solidFill>
              <a:ln w="19050">
                <a:solidFill>
                  <a:schemeClr val="lt1"/>
                </a:solidFill>
              </a:ln>
              <a:effectLst/>
            </c:spPr>
            <c:extLst>
              <c:ext xmlns:c16="http://schemas.microsoft.com/office/drawing/2014/chart" uri="{C3380CC4-5D6E-409C-BE32-E72D297353CC}">
                <c16:uniqueId val="{00000005-006C-445C-A0BD-2A8B4A61EE05}"/>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multiLvlStrRef>
              <c:f>'Tiempo Totales'!$G$4:$H$6</c:f>
              <c:multiLvlStrCache>
                <c:ptCount val="3"/>
                <c:lvl>
                  <c:pt idx="0">
                    <c:v>4139:30:05</c:v>
                  </c:pt>
                  <c:pt idx="1">
                    <c:v>95:49:39</c:v>
                  </c:pt>
                  <c:pt idx="2">
                    <c:v>4235:19:44</c:v>
                  </c:pt>
                </c:lvl>
                <c:lvl>
                  <c:pt idx="0">
                    <c:v>RADIO</c:v>
                  </c:pt>
                  <c:pt idx="1">
                    <c:v>TELEVISIÓN</c:v>
                  </c:pt>
                  <c:pt idx="2">
                    <c:v>TOTAL</c:v>
                  </c:pt>
                </c:lvl>
              </c:multiLvlStrCache>
            </c:multiLvlStrRef>
          </c:cat>
          <c:val>
            <c:numRef>
              <c:f>'Tiempo Totales'!$I$4:$I$6</c:f>
              <c:numCache>
                <c:formatCode>0.00%</c:formatCode>
                <c:ptCount val="3"/>
                <c:pt idx="0">
                  <c:v>0.97681339200748207</c:v>
                </c:pt>
                <c:pt idx="1">
                  <c:v>2.318660799251783E-2</c:v>
                </c:pt>
                <c:pt idx="2">
                  <c:v>0.99999999999999989</c:v>
                </c:pt>
              </c:numCache>
            </c:numRef>
          </c:val>
          <c:extLst>
            <c:ext xmlns:c16="http://schemas.microsoft.com/office/drawing/2014/chart" uri="{C3380CC4-5D6E-409C-BE32-E72D297353CC}">
              <c16:uniqueId val="{00000006-006C-445C-A0BD-2A8B4A61EE05}"/>
            </c:ext>
          </c:extLst>
        </c:ser>
        <c:dLbls>
          <c:dLblPos val="bestFit"/>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800" b="1" i="0" baseline="0">
                <a:effectLst/>
              </a:rPr>
              <a:t>GÉNERO INFORMATIVO</a:t>
            </a:r>
            <a:endParaRPr lang="es-MX">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PARTIDOS!$C$1</c:f>
              <c:strCache>
                <c:ptCount val="1"/>
                <c:pt idx="0">
                  <c:v>FRECUENCIA</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PARTIDOS!$B$2:$B$7</c:f>
              <c:strCache>
                <c:ptCount val="5"/>
                <c:pt idx="0">
                  <c:v>Nota Informativa</c:v>
                </c:pt>
                <c:pt idx="1">
                  <c:v>Entrevista</c:v>
                </c:pt>
                <c:pt idx="2">
                  <c:v>Reportaje</c:v>
                </c:pt>
                <c:pt idx="3">
                  <c:v>Opinión y análisis</c:v>
                </c:pt>
                <c:pt idx="4">
                  <c:v>Crónica</c:v>
                </c:pt>
              </c:strCache>
              <c:extLst/>
            </c:strRef>
          </c:cat>
          <c:val>
            <c:numRef>
              <c:f>PARTIDOS!$C$2:$C$7</c:f>
              <c:numCache>
                <c:formatCode>General</c:formatCode>
                <c:ptCount val="5"/>
                <c:pt idx="0">
                  <c:v>1713</c:v>
                </c:pt>
                <c:pt idx="1">
                  <c:v>138</c:v>
                </c:pt>
                <c:pt idx="2">
                  <c:v>294</c:v>
                </c:pt>
                <c:pt idx="3">
                  <c:v>9</c:v>
                </c:pt>
                <c:pt idx="4">
                  <c:v>3</c:v>
                </c:pt>
              </c:numCache>
              <c:extLst/>
            </c:numRef>
          </c:val>
          <c:extLst>
            <c:ext xmlns:c16="http://schemas.microsoft.com/office/drawing/2014/chart" uri="{C3380CC4-5D6E-409C-BE32-E72D297353CC}">
              <c16:uniqueId val="{00000000-7BC6-4F90-A81F-E6087D9DBA4B}"/>
            </c:ext>
          </c:extLst>
        </c:ser>
        <c:ser>
          <c:idx val="1"/>
          <c:order val="1"/>
          <c:tx>
            <c:strRef>
              <c:f>PARTIDOS!$D$1</c:f>
              <c:strCache>
                <c:ptCount val="1"/>
                <c:pt idx="0">
                  <c:v>TIEMPO DE TRANSMISIÓN </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PARTIDOS!$B$2:$B$7</c:f>
              <c:strCache>
                <c:ptCount val="5"/>
                <c:pt idx="0">
                  <c:v>Nota Informativa</c:v>
                </c:pt>
                <c:pt idx="1">
                  <c:v>Entrevista</c:v>
                </c:pt>
                <c:pt idx="2">
                  <c:v>Reportaje</c:v>
                </c:pt>
                <c:pt idx="3">
                  <c:v>Opinión y análisis</c:v>
                </c:pt>
                <c:pt idx="4">
                  <c:v>Crónica</c:v>
                </c:pt>
              </c:strCache>
              <c:extLst/>
            </c:strRef>
          </c:cat>
          <c:val>
            <c:numRef>
              <c:f>PARTIDOS!$D$2:$D$7</c:f>
              <c:numCache>
                <c:formatCode>[h]:mm:ss</c:formatCode>
                <c:ptCount val="5"/>
                <c:pt idx="0">
                  <c:v>4.988981481481475</c:v>
                </c:pt>
                <c:pt idx="1">
                  <c:v>0.96271990740740743</c:v>
                </c:pt>
                <c:pt idx="2">
                  <c:v>0.52940972222222193</c:v>
                </c:pt>
                <c:pt idx="3">
                  <c:v>5.0208333333333334E-2</c:v>
                </c:pt>
                <c:pt idx="4">
                  <c:v>1.1412037037037037E-2</c:v>
                </c:pt>
              </c:numCache>
              <c:extLst/>
            </c:numRef>
          </c:val>
          <c:extLst>
            <c:ext xmlns:c16="http://schemas.microsoft.com/office/drawing/2014/chart" uri="{C3380CC4-5D6E-409C-BE32-E72D297353CC}">
              <c16:uniqueId val="{00000001-7BC6-4F90-A81F-E6087D9DBA4B}"/>
            </c:ext>
          </c:extLst>
        </c:ser>
        <c:dLbls>
          <c:dLblPos val="outEnd"/>
          <c:showLegendKey val="0"/>
          <c:showVal val="1"/>
          <c:showCatName val="0"/>
          <c:showSerName val="0"/>
          <c:showPercent val="0"/>
          <c:showBubbleSize val="0"/>
        </c:dLbls>
        <c:gapWidth val="219"/>
        <c:overlap val="-27"/>
        <c:axId val="1218058399"/>
        <c:axId val="1218060479"/>
      </c:barChart>
      <c:catAx>
        <c:axId val="12180583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18060479"/>
        <c:crosses val="autoZero"/>
        <c:auto val="1"/>
        <c:lblAlgn val="ctr"/>
        <c:lblOffset val="100"/>
        <c:noMultiLvlLbl val="0"/>
      </c:catAx>
      <c:valAx>
        <c:axId val="121806047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1805839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b="1"/>
              <a:t>MENCIÓN</a:t>
            </a:r>
            <a:r>
              <a:rPr lang="en-US" b="1" baseline="0"/>
              <a:t> POR PARTIDO POLÍTICO</a:t>
            </a:r>
            <a:endParaRPr lang="en-US" b="1"/>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PARTIDOS!$H$2</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PARTIDOS!$G$3:$G$11</c:f>
              <c:strCache>
                <c:ptCount val="8"/>
                <c:pt idx="0">
                  <c:v>MORENA</c:v>
                </c:pt>
                <c:pt idx="1">
                  <c:v>PRI</c:v>
                </c:pt>
                <c:pt idx="2">
                  <c:v>PT</c:v>
                </c:pt>
                <c:pt idx="3">
                  <c:v>PVEM</c:v>
                </c:pt>
                <c:pt idx="4">
                  <c:v>MC</c:v>
                </c:pt>
                <c:pt idx="5">
                  <c:v>PRD GUERRERO</c:v>
                </c:pt>
                <c:pt idx="6">
                  <c:v>PAN</c:v>
                </c:pt>
                <c:pt idx="7">
                  <c:v>Otro</c:v>
                </c:pt>
              </c:strCache>
              <c:extLst/>
            </c:strRef>
          </c:cat>
          <c:val>
            <c:numRef>
              <c:f>PARTIDOS!$H$3:$H$11</c:f>
              <c:numCache>
                <c:formatCode>General</c:formatCode>
                <c:ptCount val="8"/>
                <c:pt idx="0">
                  <c:v>171</c:v>
                </c:pt>
                <c:pt idx="1">
                  <c:v>54</c:v>
                </c:pt>
                <c:pt idx="2">
                  <c:v>32</c:v>
                </c:pt>
                <c:pt idx="3">
                  <c:v>25</c:v>
                </c:pt>
                <c:pt idx="4">
                  <c:v>24</c:v>
                </c:pt>
                <c:pt idx="5">
                  <c:v>22</c:v>
                </c:pt>
                <c:pt idx="6">
                  <c:v>17</c:v>
                </c:pt>
                <c:pt idx="7">
                  <c:v>1</c:v>
                </c:pt>
              </c:numCache>
              <c:extLst/>
            </c:numRef>
          </c:val>
          <c:extLst>
            <c:ext xmlns:c16="http://schemas.microsoft.com/office/drawing/2014/chart" uri="{C3380CC4-5D6E-409C-BE32-E72D297353CC}">
              <c16:uniqueId val="{00000000-4CBA-44C6-94F9-B6C18EC48A95}"/>
            </c:ext>
          </c:extLst>
        </c:ser>
        <c:dLbls>
          <c:dLblPos val="outEnd"/>
          <c:showLegendKey val="0"/>
          <c:showVal val="1"/>
          <c:showCatName val="0"/>
          <c:showSerName val="0"/>
          <c:showPercent val="0"/>
          <c:showBubbleSize val="0"/>
        </c:dLbls>
        <c:gapWidth val="219"/>
        <c:overlap val="-27"/>
        <c:axId val="1270098495"/>
        <c:axId val="1270095999"/>
      </c:barChart>
      <c:catAx>
        <c:axId val="12700984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095999"/>
        <c:crosses val="autoZero"/>
        <c:auto val="1"/>
        <c:lblAlgn val="ctr"/>
        <c:lblOffset val="100"/>
        <c:noMultiLvlLbl val="0"/>
      </c:catAx>
      <c:valAx>
        <c:axId val="1270095999"/>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09849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MENCIÓN POR PARTIDO POLÍTICO EN RADIO</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n-US"/>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tx>
            <c:strRef>
              <c:f>PARTIDOS!$R$2</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PARTIDOS!$Q$3:$Q$11</c:f>
              <c:strCache>
                <c:ptCount val="9"/>
                <c:pt idx="0">
                  <c:v>MORENA</c:v>
                </c:pt>
                <c:pt idx="1">
                  <c:v>PRI</c:v>
                </c:pt>
                <c:pt idx="2">
                  <c:v>PT</c:v>
                </c:pt>
                <c:pt idx="3">
                  <c:v>PVEM</c:v>
                </c:pt>
                <c:pt idx="4">
                  <c:v>MC</c:v>
                </c:pt>
                <c:pt idx="5">
                  <c:v>PRD GUERRERO</c:v>
                </c:pt>
                <c:pt idx="6">
                  <c:v>PAN</c:v>
                </c:pt>
                <c:pt idx="7">
                  <c:v>Otro</c:v>
                </c:pt>
                <c:pt idx="8">
                  <c:v>TOTAL</c:v>
                </c:pt>
              </c:strCache>
            </c:strRef>
          </c:cat>
          <c:val>
            <c:numRef>
              <c:f>PARTIDOS!$R$3:$R$11</c:f>
              <c:numCache>
                <c:formatCode>General</c:formatCode>
                <c:ptCount val="9"/>
                <c:pt idx="0">
                  <c:v>169</c:v>
                </c:pt>
                <c:pt idx="1">
                  <c:v>53</c:v>
                </c:pt>
                <c:pt idx="2">
                  <c:v>32</c:v>
                </c:pt>
                <c:pt idx="3">
                  <c:v>25</c:v>
                </c:pt>
                <c:pt idx="4">
                  <c:v>24</c:v>
                </c:pt>
                <c:pt idx="5">
                  <c:v>21</c:v>
                </c:pt>
                <c:pt idx="6">
                  <c:v>17</c:v>
                </c:pt>
                <c:pt idx="7">
                  <c:v>1</c:v>
                </c:pt>
                <c:pt idx="8">
                  <c:v>342</c:v>
                </c:pt>
              </c:numCache>
            </c:numRef>
          </c:val>
          <c:extLst>
            <c:ext xmlns:c16="http://schemas.microsoft.com/office/drawing/2014/chart" uri="{C3380CC4-5D6E-409C-BE32-E72D297353CC}">
              <c16:uniqueId val="{00000000-D1DA-4DA5-A507-35908EA47DCD}"/>
            </c:ext>
          </c:extLst>
        </c:ser>
        <c:dLbls>
          <c:dLblPos val="outEnd"/>
          <c:showLegendKey val="0"/>
          <c:showVal val="1"/>
          <c:showCatName val="0"/>
          <c:showSerName val="0"/>
          <c:showPercent val="0"/>
          <c:showBubbleSize val="0"/>
        </c:dLbls>
        <c:gapWidth val="219"/>
        <c:overlap val="-27"/>
        <c:axId val="1067152415"/>
        <c:axId val="1067145343"/>
      </c:barChart>
      <c:catAx>
        <c:axId val="1067152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45343"/>
        <c:crosses val="autoZero"/>
        <c:auto val="1"/>
        <c:lblAlgn val="ctr"/>
        <c:lblOffset val="100"/>
        <c:noMultiLvlLbl val="0"/>
      </c:catAx>
      <c:valAx>
        <c:axId val="1067145343"/>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67152415"/>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r>
              <a:rPr lang="es-MX" sz="1000" b="1" i="0" baseline="0">
                <a:effectLst/>
              </a:rPr>
              <a:t>MENCIÓN POR PARTIDO POLÍTICO EN TV</a:t>
            </a:r>
            <a:endParaRPr lang="es-MX" sz="1000">
              <a:effectLst/>
            </a:endParaRPr>
          </a:p>
          <a:p>
            <a:pPr marL="0" marR="0" indent="0" algn="ctr" defTabSz="914400" rtl="0" eaLnBrk="1" fontAlgn="auto" latinLnBrk="0" hangingPunct="1">
              <a:lnSpc>
                <a:spcPct val="100000"/>
              </a:lnSpc>
              <a:spcBef>
                <a:spcPts val="0"/>
              </a:spcBef>
              <a:spcAft>
                <a:spcPts val="0"/>
              </a:spcAft>
              <a:buClrTx/>
              <a:buSzTx/>
              <a:buFontTx/>
              <a:buNone/>
              <a:tabLst/>
              <a:defRPr>
                <a:solidFill>
                  <a:sysClr val="windowText" lastClr="000000">
                    <a:lumMod val="65000"/>
                    <a:lumOff val="35000"/>
                  </a:sysClr>
                </a:solidFill>
              </a:defRPr>
            </a:pPr>
            <a:endParaRPr lang="es-MX"/>
          </a:p>
        </c:rich>
      </c:tx>
      <c:overlay val="0"/>
      <c:spPr>
        <a:noFill/>
        <a:ln>
          <a:noFill/>
        </a:ln>
        <a:effectLst/>
      </c:spPr>
      <c:txPr>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400" b="0" i="0" u="none" strike="noStrike" kern="1200" spc="0" baseline="0">
              <a:solidFill>
                <a:sysClr val="windowText" lastClr="000000">
                  <a:lumMod val="65000"/>
                  <a:lumOff val="35000"/>
                </a:sys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PARTIDOS!$AE$3:$AE$6</c:f>
              <c:strCache>
                <c:ptCount val="3"/>
                <c:pt idx="0">
                  <c:v>MORENA</c:v>
                </c:pt>
                <c:pt idx="1">
                  <c:v>PRI</c:v>
                </c:pt>
                <c:pt idx="2">
                  <c:v>PRD GUERRERO</c:v>
                </c:pt>
              </c:strCache>
              <c:extLst/>
            </c:strRef>
          </c:cat>
          <c:val>
            <c:numRef>
              <c:f>PARTIDOS!$AF$3:$AF$6</c:f>
              <c:numCache>
                <c:formatCode>General</c:formatCode>
                <c:ptCount val="3"/>
                <c:pt idx="0">
                  <c:v>2</c:v>
                </c:pt>
                <c:pt idx="1">
                  <c:v>1</c:v>
                </c:pt>
                <c:pt idx="2">
                  <c:v>1</c:v>
                </c:pt>
              </c:numCache>
              <c:extLst/>
            </c:numRef>
          </c:val>
          <c:extLst>
            <c:ext xmlns:c16="http://schemas.microsoft.com/office/drawing/2014/chart" uri="{C3380CC4-5D6E-409C-BE32-E72D297353CC}">
              <c16:uniqueId val="{00000000-3190-42F1-93DA-6BB0651A05C4}"/>
            </c:ext>
          </c:extLst>
        </c:ser>
        <c:dLbls>
          <c:dLblPos val="outEnd"/>
          <c:showLegendKey val="0"/>
          <c:showVal val="1"/>
          <c:showCatName val="0"/>
          <c:showSerName val="0"/>
          <c:showPercent val="0"/>
          <c:showBubbleSize val="0"/>
        </c:dLbls>
        <c:gapWidth val="219"/>
        <c:overlap val="-27"/>
        <c:axId val="1270120127"/>
        <c:axId val="1270122623"/>
      </c:barChart>
      <c:catAx>
        <c:axId val="1270120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22623"/>
        <c:crosses val="autoZero"/>
        <c:auto val="1"/>
        <c:lblAlgn val="ctr"/>
        <c:lblOffset val="100"/>
        <c:noMultiLvlLbl val="0"/>
      </c:catAx>
      <c:valAx>
        <c:axId val="12701226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012012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Reversed" id="24">
  <a:schemeClr val="accent4"/>
</cs:colorStyle>
</file>

<file path=ppt/charts/colors11.xml><?xml version="1.0" encoding="utf-8"?>
<cs:colorStyle xmlns:cs="http://schemas.microsoft.com/office/drawing/2012/chartStyle" xmlns:a="http://schemas.openxmlformats.org/drawingml/2006/main" meth="withinLinearReversed" id="24">
  <a:schemeClr val="accent4"/>
</cs:colorStyle>
</file>

<file path=ppt/charts/colors12.xml><?xml version="1.0" encoding="utf-8"?>
<cs:colorStyle xmlns:cs="http://schemas.microsoft.com/office/drawing/2012/chartStyle" xmlns:a="http://schemas.openxmlformats.org/drawingml/2006/main" meth="withinLinear" id="17">
  <a:schemeClr val="accent4"/>
</cs:colorStyle>
</file>

<file path=ppt/charts/colors13.xml><?xml version="1.0" encoding="utf-8"?>
<cs:colorStyle xmlns:cs="http://schemas.microsoft.com/office/drawing/2012/chartStyle" xmlns:a="http://schemas.openxmlformats.org/drawingml/2006/main" meth="withinLinearReversed" id="24">
  <a:schemeClr val="accent4"/>
</cs:colorStyle>
</file>

<file path=ppt/charts/colors14.xml><?xml version="1.0" encoding="utf-8"?>
<cs:colorStyle xmlns:cs="http://schemas.microsoft.com/office/drawing/2012/chartStyle" xmlns:a="http://schemas.openxmlformats.org/drawingml/2006/main" meth="withinLinearReversed" id="24">
  <a:schemeClr val="accent4"/>
</cs:colorStyle>
</file>

<file path=ppt/charts/colors15.xml><?xml version="1.0" encoding="utf-8"?>
<cs:colorStyle xmlns:cs="http://schemas.microsoft.com/office/drawing/2012/chartStyle" xmlns:a="http://schemas.openxmlformats.org/drawingml/2006/main" meth="withinLinear" id="17">
  <a:schemeClr val="accent4"/>
</cs:colorStyle>
</file>

<file path=ppt/charts/colors16.xml><?xml version="1.0" encoding="utf-8"?>
<cs:colorStyle xmlns:cs="http://schemas.microsoft.com/office/drawing/2012/chartStyle" xmlns:a="http://schemas.openxmlformats.org/drawingml/2006/main" meth="withinLinearReversed" id="24">
  <a:schemeClr val="accent4"/>
</cs:colorStyle>
</file>

<file path=ppt/charts/colors17.xml><?xml version="1.0" encoding="utf-8"?>
<cs:colorStyle xmlns:cs="http://schemas.microsoft.com/office/drawing/2012/chartStyle" xmlns:a="http://schemas.openxmlformats.org/drawingml/2006/main" meth="withinLinearReversed" id="24">
  <a:schemeClr val="accent4"/>
</cs:colorStyle>
</file>

<file path=ppt/charts/colors18.xml><?xml version="1.0" encoding="utf-8"?>
<cs:colorStyle xmlns:cs="http://schemas.microsoft.com/office/drawing/2012/chartStyle" xmlns:a="http://schemas.openxmlformats.org/drawingml/2006/main" meth="withinLinearReversed" id="24">
  <a:schemeClr val="accent4"/>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withinLinearReversed" id="24">
  <a:schemeClr val="accent4"/>
</cs:colorStyle>
</file>

<file path=ppt/charts/colors21.xml><?xml version="1.0" encoding="utf-8"?>
<cs:colorStyle xmlns:cs="http://schemas.microsoft.com/office/drawing/2012/chartStyle" xmlns:a="http://schemas.openxmlformats.org/drawingml/2006/main" meth="withinLinearReversed" id="24">
  <a:schemeClr val="accent4"/>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withinLinear" id="17">
  <a:schemeClr val="accent4"/>
</cs:colorStyle>
</file>

<file path=ppt/charts/colors24.xml><?xml version="1.0" encoding="utf-8"?>
<cs:colorStyle xmlns:cs="http://schemas.microsoft.com/office/drawing/2012/chartStyle" xmlns:a="http://schemas.openxmlformats.org/drawingml/2006/main" meth="withinLinear" id="17">
  <a:schemeClr val="accent4"/>
</cs:colorStyle>
</file>

<file path=ppt/charts/colors25.xml><?xml version="1.0" encoding="utf-8"?>
<cs:colorStyle xmlns:cs="http://schemas.microsoft.com/office/drawing/2012/chartStyle" xmlns:a="http://schemas.openxmlformats.org/drawingml/2006/main" meth="withinLinear" id="17">
  <a:schemeClr val="accent4"/>
</cs:colorStyle>
</file>

<file path=ppt/charts/colors26.xml><?xml version="1.0" encoding="utf-8"?>
<cs:colorStyle xmlns:cs="http://schemas.microsoft.com/office/drawing/2012/chartStyle" xmlns:a="http://schemas.openxmlformats.org/drawingml/2006/main" meth="withinLinear" id="17">
  <a:schemeClr val="accent4"/>
</cs:colorStyle>
</file>

<file path=ppt/charts/colors27.xml><?xml version="1.0" encoding="utf-8"?>
<cs:colorStyle xmlns:cs="http://schemas.microsoft.com/office/drawing/2012/chartStyle" xmlns:a="http://schemas.openxmlformats.org/drawingml/2006/main" meth="withinLinear" id="17">
  <a:schemeClr val="accent4"/>
</cs:colorStyle>
</file>

<file path=ppt/charts/colors28.xml><?xml version="1.0" encoding="utf-8"?>
<cs:colorStyle xmlns:cs="http://schemas.microsoft.com/office/drawing/2012/chartStyle" xmlns:a="http://schemas.openxmlformats.org/drawingml/2006/main" meth="withinLinearReversed" id="24">
  <a:schemeClr val="accent4"/>
</cs:colorStyle>
</file>

<file path=ppt/charts/colors29.xml><?xml version="1.0" encoding="utf-8"?>
<cs:colorStyle xmlns:cs="http://schemas.microsoft.com/office/drawing/2012/chartStyle" xmlns:a="http://schemas.openxmlformats.org/drawingml/2006/main" meth="withinLinearReversed" id="24">
  <a:schemeClr val="accent4"/>
</cs:colorStyle>
</file>

<file path=ppt/charts/colors3.xml><?xml version="1.0" encoding="utf-8"?>
<cs:colorStyle xmlns:cs="http://schemas.microsoft.com/office/drawing/2012/chartStyle" xmlns:a="http://schemas.openxmlformats.org/drawingml/2006/main" meth="withinLinear" id="17">
  <a:schemeClr val="accent4"/>
</cs:colorStyle>
</file>

<file path=ppt/charts/colors30.xml><?xml version="1.0" encoding="utf-8"?>
<cs:colorStyle xmlns:cs="http://schemas.microsoft.com/office/drawing/2012/chartStyle" xmlns:a="http://schemas.openxmlformats.org/drawingml/2006/main" meth="withinLinearReversed" id="24">
  <a:schemeClr val="accent4"/>
</cs:colorStyle>
</file>

<file path=ppt/charts/colors31.xml><?xml version="1.0" encoding="utf-8"?>
<cs:colorStyle xmlns:cs="http://schemas.microsoft.com/office/drawing/2012/chartStyle" xmlns:a="http://schemas.openxmlformats.org/drawingml/2006/main" meth="withinLinear" id="17">
  <a:schemeClr val="accent4"/>
</cs:colorStyle>
</file>

<file path=ppt/charts/colors32.xml><?xml version="1.0" encoding="utf-8"?>
<cs:colorStyle xmlns:cs="http://schemas.microsoft.com/office/drawing/2012/chartStyle" xmlns:a="http://schemas.openxmlformats.org/drawingml/2006/main" meth="withinLinear" id="17">
  <a:schemeClr val="accent4"/>
</cs:colorStyle>
</file>

<file path=ppt/charts/colors33.xml><?xml version="1.0" encoding="utf-8"?>
<cs:colorStyle xmlns:cs="http://schemas.microsoft.com/office/drawing/2012/chartStyle" xmlns:a="http://schemas.openxmlformats.org/drawingml/2006/main" meth="withinLinearReversed" id="24">
  <a:schemeClr val="accent4"/>
</cs:colorStyle>
</file>

<file path=ppt/charts/colors34.xml><?xml version="1.0" encoding="utf-8"?>
<cs:colorStyle xmlns:cs="http://schemas.microsoft.com/office/drawing/2012/chartStyle" xmlns:a="http://schemas.openxmlformats.org/drawingml/2006/main" meth="withinLinearReversed" id="24">
  <a:schemeClr val="accent4"/>
</cs:colorStyle>
</file>

<file path=ppt/charts/colors35.xml><?xml version="1.0" encoding="utf-8"?>
<cs:colorStyle xmlns:cs="http://schemas.microsoft.com/office/drawing/2012/chartStyle" xmlns:a="http://schemas.openxmlformats.org/drawingml/2006/main" meth="withinLinear" id="17">
  <a:schemeClr val="accent4"/>
</cs:colorStyle>
</file>

<file path=ppt/charts/colors36.xml><?xml version="1.0" encoding="utf-8"?>
<cs:colorStyle xmlns:cs="http://schemas.microsoft.com/office/drawing/2012/chartStyle" xmlns:a="http://schemas.openxmlformats.org/drawingml/2006/main" meth="withinLinear" id="17">
  <a:schemeClr val="accent4"/>
</cs:colorStyle>
</file>

<file path=ppt/charts/colors37.xml><?xml version="1.0" encoding="utf-8"?>
<cs:colorStyle xmlns:cs="http://schemas.microsoft.com/office/drawing/2012/chartStyle" xmlns:a="http://schemas.openxmlformats.org/drawingml/2006/main" meth="withinLinear" id="17">
  <a:schemeClr val="accent4"/>
</cs:colorStyle>
</file>

<file path=ppt/charts/colors38.xml><?xml version="1.0" encoding="utf-8"?>
<cs:colorStyle xmlns:cs="http://schemas.microsoft.com/office/drawing/2012/chartStyle" xmlns:a="http://schemas.openxmlformats.org/drawingml/2006/main" meth="withinLinear" id="17">
  <a:schemeClr val="accent4"/>
</cs:colorStyle>
</file>

<file path=ppt/charts/colors39.xml><?xml version="1.0" encoding="utf-8"?>
<cs:colorStyle xmlns:cs="http://schemas.microsoft.com/office/drawing/2012/chartStyle" xmlns:a="http://schemas.openxmlformats.org/drawingml/2006/main" meth="withinLinear" id="17">
  <a:schemeClr val="accent4"/>
</cs:colorStyle>
</file>

<file path=ppt/charts/colors4.xml><?xml version="1.0" encoding="utf-8"?>
<cs:colorStyle xmlns:cs="http://schemas.microsoft.com/office/drawing/2012/chartStyle" xmlns:a="http://schemas.openxmlformats.org/drawingml/2006/main" meth="withinLinear" id="17">
  <a:schemeClr val="accent4"/>
</cs:colorStyle>
</file>

<file path=ppt/charts/colors40.xml><?xml version="1.0" encoding="utf-8"?>
<cs:colorStyle xmlns:cs="http://schemas.microsoft.com/office/drawing/2012/chartStyle" xmlns:a="http://schemas.openxmlformats.org/drawingml/2006/main" meth="withinLinear" id="17">
  <a:schemeClr val="accent4"/>
</cs:colorStyle>
</file>

<file path=ppt/charts/colors41.xml><?xml version="1.0" encoding="utf-8"?>
<cs:colorStyle xmlns:cs="http://schemas.microsoft.com/office/drawing/2012/chartStyle" xmlns:a="http://schemas.openxmlformats.org/drawingml/2006/main" meth="withinLinear" id="17">
  <a:schemeClr val="accent4"/>
</cs:colorStyle>
</file>

<file path=ppt/charts/colors42.xml><?xml version="1.0" encoding="utf-8"?>
<cs:colorStyle xmlns:cs="http://schemas.microsoft.com/office/drawing/2012/chartStyle" xmlns:a="http://schemas.openxmlformats.org/drawingml/2006/main" meth="withinLinear" id="17">
  <a:schemeClr val="accent4"/>
</cs:colorStyle>
</file>

<file path=ppt/charts/colors5.xml><?xml version="1.0" encoding="utf-8"?>
<cs:colorStyle xmlns:cs="http://schemas.microsoft.com/office/drawing/2012/chartStyle" xmlns:a="http://schemas.openxmlformats.org/drawingml/2006/main" meth="withinLinear" id="17">
  <a:schemeClr val="accent4"/>
</cs:colorStyle>
</file>

<file path=ppt/charts/colors6.xml><?xml version="1.0" encoding="utf-8"?>
<cs:colorStyle xmlns:cs="http://schemas.microsoft.com/office/drawing/2012/chartStyle" xmlns:a="http://schemas.openxmlformats.org/drawingml/2006/main" meth="withinLinear" id="17">
  <a:schemeClr val="accent4"/>
</cs:colorStyle>
</file>

<file path=ppt/charts/colors7.xml><?xml version="1.0" encoding="utf-8"?>
<cs:colorStyle xmlns:cs="http://schemas.microsoft.com/office/drawing/2012/chartStyle" xmlns:a="http://schemas.openxmlformats.org/drawingml/2006/main" meth="withinLinear" id="17">
  <a:schemeClr val="accent4"/>
</cs:colorStyle>
</file>

<file path=ppt/charts/colors8.xml><?xml version="1.0" encoding="utf-8"?>
<cs:colorStyle xmlns:cs="http://schemas.microsoft.com/office/drawing/2012/chartStyle" xmlns:a="http://schemas.openxmlformats.org/drawingml/2006/main" meth="withinLinear" id="17">
  <a:schemeClr val="accent4"/>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5283200" cy="3444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6905625" y="0"/>
            <a:ext cx="5283200" cy="344488"/>
          </a:xfrm>
          <a:prstGeom prst="rect">
            <a:avLst/>
          </a:prstGeom>
        </p:spPr>
        <p:txBody>
          <a:bodyPr vert="horz" lIns="91440" tIns="45720" rIns="91440" bIns="45720" rtlCol="0"/>
          <a:lstStyle>
            <a:lvl1pPr algn="r">
              <a:defRPr sz="1200"/>
            </a:lvl1pPr>
          </a:lstStyle>
          <a:p>
            <a:fld id="{BC9D4AD3-3D31-4873-9E5C-4F88BA94D962}" type="datetimeFigureOut">
              <a:rPr lang="es-MX" smtClean="0"/>
              <a:t>18/05/2026</a:t>
            </a:fld>
            <a:endParaRPr lang="es-MX"/>
          </a:p>
        </p:txBody>
      </p:sp>
      <p:sp>
        <p:nvSpPr>
          <p:cNvPr id="4" name="Marcador de imagen de diapositiva 3"/>
          <p:cNvSpPr>
            <a:spLocks noGrp="1" noRot="1" noChangeAspect="1"/>
          </p:cNvSpPr>
          <p:nvPr>
            <p:ph type="sldImg" idx="2"/>
          </p:nvPr>
        </p:nvSpPr>
        <p:spPr>
          <a:xfrm>
            <a:off x="4038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1219200" y="3300413"/>
            <a:ext cx="9753600" cy="2700337"/>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6513513"/>
            <a:ext cx="5283200" cy="3444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6905625" y="6513513"/>
            <a:ext cx="5283200" cy="344487"/>
          </a:xfrm>
          <a:prstGeom prst="rect">
            <a:avLst/>
          </a:prstGeom>
        </p:spPr>
        <p:txBody>
          <a:bodyPr vert="horz" lIns="91440" tIns="45720" rIns="91440" bIns="45720" rtlCol="0" anchor="b"/>
          <a:lstStyle>
            <a:lvl1pPr algn="r">
              <a:defRPr sz="1200"/>
            </a:lvl1pPr>
          </a:lstStyle>
          <a:p>
            <a:fld id="{4FA5BAF3-D061-41D9-BD8E-A3DB8D4ADCD8}" type="slidenum">
              <a:rPr lang="es-MX" smtClean="0"/>
              <a:t>‹Nº›</a:t>
            </a:fld>
            <a:endParaRPr lang="es-MX"/>
          </a:p>
        </p:txBody>
      </p:sp>
    </p:spTree>
    <p:extLst>
      <p:ext uri="{BB962C8B-B14F-4D97-AF65-F5344CB8AC3E}">
        <p14:creationId xmlns:p14="http://schemas.microsoft.com/office/powerpoint/2010/main" val="2936669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4FA5BAF3-D061-41D9-BD8E-A3DB8D4ADCD8}" type="slidenum">
              <a:rPr lang="es-MX" smtClean="0"/>
              <a:t>9</a:t>
            </a:fld>
            <a:endParaRPr lang="es-MX"/>
          </a:p>
        </p:txBody>
      </p:sp>
    </p:spTree>
    <p:extLst>
      <p:ext uri="{BB962C8B-B14F-4D97-AF65-F5344CB8AC3E}">
        <p14:creationId xmlns:p14="http://schemas.microsoft.com/office/powerpoint/2010/main" val="1200708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4FA5BAF3-D061-41D9-BD8E-A3DB8D4ADCD8}" type="slidenum">
              <a:rPr lang="es-MX" smtClean="0"/>
              <a:t>49</a:t>
            </a:fld>
            <a:endParaRPr lang="es-MX"/>
          </a:p>
        </p:txBody>
      </p:sp>
    </p:spTree>
    <p:extLst>
      <p:ext uri="{BB962C8B-B14F-4D97-AF65-F5344CB8AC3E}">
        <p14:creationId xmlns:p14="http://schemas.microsoft.com/office/powerpoint/2010/main" val="371810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4FA5BAF3-D061-41D9-BD8E-A3DB8D4ADCD8}" type="slidenum">
              <a:rPr lang="es-MX" smtClean="0"/>
              <a:t>61</a:t>
            </a:fld>
            <a:endParaRPr lang="es-MX"/>
          </a:p>
        </p:txBody>
      </p:sp>
    </p:spTree>
    <p:extLst>
      <p:ext uri="{BB962C8B-B14F-4D97-AF65-F5344CB8AC3E}">
        <p14:creationId xmlns:p14="http://schemas.microsoft.com/office/powerpoint/2010/main" val="2621186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sz="4000" b="1" i="0">
                <a:solidFill>
                  <a:srgbClr val="422A5E"/>
                </a:solidFill>
                <a:latin typeface="Arial"/>
                <a:cs typeface="Aria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2192000" cy="6857999"/>
          </a:xfrm>
          <a:prstGeom prst="rect">
            <a:avLst/>
          </a:prstGeom>
        </p:spPr>
      </p:pic>
      <p:sp>
        <p:nvSpPr>
          <p:cNvPr id="2" name="Holder 2"/>
          <p:cNvSpPr>
            <a:spLocks noGrp="1"/>
          </p:cNvSpPr>
          <p:nvPr>
            <p:ph type="title"/>
          </p:nvPr>
        </p:nvSpPr>
        <p:spPr/>
        <p:txBody>
          <a:bodyPr lIns="0" tIns="0" rIns="0" bIns="0"/>
          <a:lstStyle>
            <a:lvl1pPr>
              <a:defRPr sz="4000" b="1" i="0">
                <a:solidFill>
                  <a:srgbClr val="422A5E"/>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12192000" cy="6857998"/>
          </a:xfrm>
          <a:prstGeom prst="rect">
            <a:avLst/>
          </a:prstGeom>
        </p:spPr>
      </p:pic>
      <p:sp>
        <p:nvSpPr>
          <p:cNvPr id="2" name="Holder 2"/>
          <p:cNvSpPr>
            <a:spLocks noGrp="1"/>
          </p:cNvSpPr>
          <p:nvPr>
            <p:ph type="title"/>
          </p:nvPr>
        </p:nvSpPr>
        <p:spPr>
          <a:xfrm>
            <a:off x="921207" y="371093"/>
            <a:ext cx="9161449" cy="1073277"/>
          </a:xfrm>
          <a:prstGeom prst="rect">
            <a:avLst/>
          </a:prstGeom>
        </p:spPr>
        <p:txBody>
          <a:bodyPr wrap="square" lIns="0" tIns="0" rIns="0" bIns="0">
            <a:spAutoFit/>
          </a:bodyPr>
          <a:lstStyle>
            <a:lvl1pPr>
              <a:defRPr sz="4000" b="1" i="0">
                <a:solidFill>
                  <a:srgbClr val="422A5E"/>
                </a:solidFill>
                <a:latin typeface="Arial"/>
                <a:cs typeface="Arial"/>
              </a:defRPr>
            </a:lvl1pPr>
          </a:lstStyle>
          <a:p>
            <a:endParaRPr/>
          </a:p>
        </p:txBody>
      </p:sp>
      <p:sp>
        <p:nvSpPr>
          <p:cNvPr id="3" name="Holder 3"/>
          <p:cNvSpPr>
            <a:spLocks noGrp="1"/>
          </p:cNvSpPr>
          <p:nvPr>
            <p:ph type="body" idx="1"/>
          </p:nvPr>
        </p:nvSpPr>
        <p:spPr>
          <a:xfrm>
            <a:off x="389636" y="1600580"/>
            <a:ext cx="6045835" cy="3592195"/>
          </a:xfrm>
          <a:prstGeom prst="rect">
            <a:avLst/>
          </a:prstGeom>
        </p:spPr>
        <p:txBody>
          <a:bodyPr wrap="square" lIns="0" tIns="0" rIns="0" bIns="0">
            <a:spAutoFit/>
          </a:bodyPr>
          <a:lstStyle>
            <a:lvl1pPr>
              <a:defRPr sz="1800" b="0" i="0">
                <a:solidFill>
                  <a:schemeClr val="tx1"/>
                </a:solidFill>
                <a:latin typeface="Calibri"/>
                <a:cs typeface="Calibri"/>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5/18/2026</a:t>
            </a:fld>
            <a:endParaRPr lang="en-US"/>
          </a:p>
        </p:txBody>
      </p:sp>
      <p:sp>
        <p:nvSpPr>
          <p:cNvPr id="6" name="Holder 6"/>
          <p:cNvSpPr>
            <a:spLocks noGrp="1"/>
          </p:cNvSpPr>
          <p:nvPr>
            <p:ph type="sldNum" sz="quarter" idx="7"/>
          </p:nvPr>
        </p:nvSpPr>
        <p:spPr>
          <a:xfrm>
            <a:off x="11094211" y="6464680"/>
            <a:ext cx="219075" cy="178434"/>
          </a:xfrm>
          <a:prstGeom prst="rect">
            <a:avLst/>
          </a:prstGeom>
        </p:spPr>
        <p:txBody>
          <a:bodyPr wrap="square" lIns="0" tIns="0" rIns="0" bIns="0">
            <a:spAutoFit/>
          </a:bodyPr>
          <a:lstStyle>
            <a:lvl1pPr>
              <a:defRPr sz="1200" b="0" i="0">
                <a:solidFill>
                  <a:srgbClr val="888888"/>
                </a:solidFill>
                <a:latin typeface="Calibri"/>
                <a:cs typeface="Calibri"/>
              </a:defRPr>
            </a:lvl1pPr>
          </a:lstStyle>
          <a:p>
            <a:pPr marL="12700">
              <a:lnSpc>
                <a:spcPts val="1240"/>
              </a:lnSpc>
            </a:pPr>
            <a:fld id="{81D60167-4931-47E6-BA6A-407CBD079E47}" type="slidenum">
              <a:rPr spc="-25" dirty="0"/>
              <a:t>‹Nº›</a:t>
            </a:fld>
            <a:endParaRPr spc="-25"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svg"/><Relationship Id="rId1" Type="http://schemas.openxmlformats.org/officeDocument/2006/relationships/slideLayout" Target="../slideLayouts/slideLayout4.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chart" Target="../charts/chart32.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chart" Target="../charts/chart38.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chart" Target="../charts/chart39.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chart" Target="../charts/chart40.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chart" Target="../charts/chart41.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ángulo 23">
            <a:extLst>
              <a:ext uri="{FF2B5EF4-FFF2-40B4-BE49-F238E27FC236}">
                <a16:creationId xmlns:a16="http://schemas.microsoft.com/office/drawing/2014/main" id="{0974D3F6-8C73-8015-EA5D-00EBC6041436}"/>
              </a:ext>
            </a:extLst>
          </p:cNvPr>
          <p:cNvSpPr/>
          <p:nvPr/>
        </p:nvSpPr>
        <p:spPr>
          <a:xfrm>
            <a:off x="2590800" y="3262886"/>
            <a:ext cx="9067800" cy="36000"/>
          </a:xfrm>
          <a:prstGeom prst="rect">
            <a:avLst/>
          </a:prstGeom>
          <a:solidFill>
            <a:srgbClr val="DED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6" name="Rectángulo: esquinas redondeadas 25">
            <a:extLst>
              <a:ext uri="{FF2B5EF4-FFF2-40B4-BE49-F238E27FC236}">
                <a16:creationId xmlns:a16="http://schemas.microsoft.com/office/drawing/2014/main" id="{718BC448-7949-2D68-E3C2-4C7606F87FE2}"/>
              </a:ext>
            </a:extLst>
          </p:cNvPr>
          <p:cNvSpPr/>
          <p:nvPr/>
        </p:nvSpPr>
        <p:spPr>
          <a:xfrm>
            <a:off x="2362200" y="4133910"/>
            <a:ext cx="6858000" cy="990600"/>
          </a:xfrm>
          <a:prstGeom prst="roundRect">
            <a:avLst>
              <a:gd name="adj" fmla="val 34445"/>
            </a:avLst>
          </a:prstGeom>
          <a:solidFill>
            <a:srgbClr val="DED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object 2"/>
          <p:cNvSpPr txBox="1">
            <a:spLocks noGrp="1"/>
          </p:cNvSpPr>
          <p:nvPr>
            <p:ph type="title"/>
          </p:nvPr>
        </p:nvSpPr>
        <p:spPr>
          <a:xfrm>
            <a:off x="2514600" y="4114800"/>
            <a:ext cx="6400800" cy="629018"/>
          </a:xfrm>
          <a:prstGeom prst="rect">
            <a:avLst/>
          </a:prstGeom>
        </p:spPr>
        <p:txBody>
          <a:bodyPr vert="horz" wrap="square" lIns="0" tIns="13335" rIns="0" bIns="0" rtlCol="0">
            <a:spAutoFit/>
          </a:bodyPr>
          <a:lstStyle/>
          <a:p>
            <a:pPr marL="12700" marR="5080" indent="-635" algn="r">
              <a:lnSpc>
                <a:spcPct val="100000"/>
              </a:lnSpc>
              <a:spcBef>
                <a:spcPts val="105"/>
              </a:spcBef>
            </a:pPr>
            <a:r>
              <a:rPr lang="es-MX" dirty="0">
                <a:solidFill>
                  <a:schemeClr val="accent4"/>
                </a:solidFill>
                <a:latin typeface="Segoe UI Variable Display" pitchFamily="2" charset="0"/>
              </a:rPr>
              <a:t>REPORTE DE RESULTADOS</a:t>
            </a:r>
            <a:endParaRPr dirty="0">
              <a:solidFill>
                <a:schemeClr val="accent4"/>
              </a:solidFill>
              <a:latin typeface="Segoe UI Variable Display" pitchFamily="2" charset="0"/>
            </a:endParaRPr>
          </a:p>
        </p:txBody>
      </p:sp>
      <p:sp>
        <p:nvSpPr>
          <p:cNvPr id="7" name="CuadroTexto 6">
            <a:extLst>
              <a:ext uri="{FF2B5EF4-FFF2-40B4-BE49-F238E27FC236}">
                <a16:creationId xmlns:a16="http://schemas.microsoft.com/office/drawing/2014/main" id="{91832C82-716B-BB7E-F8F2-0D955CD1AF76}"/>
              </a:ext>
            </a:extLst>
          </p:cNvPr>
          <p:cNvSpPr txBox="1"/>
          <p:nvPr/>
        </p:nvSpPr>
        <p:spPr>
          <a:xfrm>
            <a:off x="3048000" y="1905000"/>
            <a:ext cx="8458200" cy="1200329"/>
          </a:xfrm>
          <a:prstGeom prst="rect">
            <a:avLst/>
          </a:prstGeom>
          <a:noFill/>
        </p:spPr>
        <p:txBody>
          <a:bodyPr wrap="square">
            <a:spAutoFit/>
          </a:bodyPr>
          <a:lstStyle/>
          <a:p>
            <a:pPr algn="l"/>
            <a:r>
              <a:rPr lang="es-MX" sz="3200" dirty="0">
                <a:solidFill>
                  <a:schemeClr val="bg1"/>
                </a:solidFill>
                <a:latin typeface="Segoe UI Emoji" panose="020B0502040204020203" pitchFamily="34" charset="0"/>
                <a:ea typeface="Segoe UI Emoji" panose="020B0502040204020203" pitchFamily="34" charset="0"/>
                <a:cs typeface="Arial" panose="020B0604020202020204" pitchFamily="34" charset="0"/>
              </a:rPr>
              <a:t>MONITOREO CUANTITATIVO Y CUALITATIVO</a:t>
            </a:r>
          </a:p>
          <a:p>
            <a:pPr algn="l"/>
            <a:r>
              <a:rPr lang="es-MX" sz="4000" b="1" dirty="0">
                <a:solidFill>
                  <a:schemeClr val="bg1"/>
                </a:solidFill>
                <a:effectLst>
                  <a:outerShdw blurRad="38100" dist="38100" dir="2700000" algn="tl">
                    <a:srgbClr val="000000">
                      <a:alpha val="43137"/>
                    </a:srgbClr>
                  </a:outerShdw>
                </a:effectLst>
                <a:latin typeface="Segoe UI Emoji" panose="020B0502040204020203" pitchFamily="34" charset="0"/>
                <a:ea typeface="Segoe UI Emoji" panose="020B0502040204020203" pitchFamily="34" charset="0"/>
                <a:cs typeface="Arial" panose="020B0604020202020204" pitchFamily="34" charset="0"/>
              </a:rPr>
              <a:t>DE RADIO Y TELEVISIÓN</a:t>
            </a:r>
          </a:p>
        </p:txBody>
      </p:sp>
      <p:sp>
        <p:nvSpPr>
          <p:cNvPr id="11" name="CuadroTexto 10">
            <a:extLst>
              <a:ext uri="{FF2B5EF4-FFF2-40B4-BE49-F238E27FC236}">
                <a16:creationId xmlns:a16="http://schemas.microsoft.com/office/drawing/2014/main" id="{A7ABDA0F-F088-0990-A1E1-31DC006A1C97}"/>
              </a:ext>
            </a:extLst>
          </p:cNvPr>
          <p:cNvSpPr txBox="1"/>
          <p:nvPr/>
        </p:nvSpPr>
        <p:spPr>
          <a:xfrm>
            <a:off x="2057400" y="4678978"/>
            <a:ext cx="6858000" cy="369332"/>
          </a:xfrm>
          <a:prstGeom prst="rect">
            <a:avLst/>
          </a:prstGeom>
          <a:noFill/>
        </p:spPr>
        <p:txBody>
          <a:bodyPr wrap="square">
            <a:spAutoFit/>
          </a:bodyPr>
          <a:lstStyle/>
          <a:p>
            <a:pPr algn="r"/>
            <a:r>
              <a:rPr lang="es-MX" dirty="0">
                <a:solidFill>
                  <a:schemeClr val="accent4">
                    <a:lumMod val="75000"/>
                  </a:schemeClr>
                </a:solidFill>
                <a:latin typeface="Arial" panose="020B0604020202020204" pitchFamily="34" charset="0"/>
                <a:cs typeface="Arial" panose="020B0604020202020204" pitchFamily="34" charset="0"/>
              </a:rPr>
              <a:t>PERIODO DEL 01 DE MARZO AL 30 DE ABRIL DE 2026</a:t>
            </a:r>
            <a:endParaRPr lang="es-MX" dirty="0">
              <a:solidFill>
                <a:schemeClr val="accent4">
                  <a:lumMod val="75000"/>
                </a:schemeClr>
              </a:solidFill>
            </a:endParaRPr>
          </a:p>
        </p:txBody>
      </p:sp>
      <p:pic>
        <p:nvPicPr>
          <p:cNvPr id="14" name="Gráfico 13" descr="Presentación con lista de comprobación RTL">
            <a:extLst>
              <a:ext uri="{FF2B5EF4-FFF2-40B4-BE49-F238E27FC236}">
                <a16:creationId xmlns:a16="http://schemas.microsoft.com/office/drawing/2014/main" id="{294E4030-E28A-8FD4-C806-499A6FBCCAF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96400" y="4038600"/>
            <a:ext cx="1219200" cy="1219200"/>
          </a:xfrm>
          <a:prstGeom prst="rect">
            <a:avLst/>
          </a:prstGeom>
        </p:spPr>
      </p:pic>
      <p:pic>
        <p:nvPicPr>
          <p:cNvPr id="15" name="Imagen 14" descr="tv_radio_icon - GeoPoll">
            <a:extLst>
              <a:ext uri="{FF2B5EF4-FFF2-40B4-BE49-F238E27FC236}">
                <a16:creationId xmlns:a16="http://schemas.microsoft.com/office/drawing/2014/main" id="{696CED0B-E2B6-895B-A7EE-DDE1F15A822E}"/>
              </a:ext>
            </a:extLst>
          </p:cNvPr>
          <p:cNvPicPr>
            <a:picLocks noChangeAspect="1"/>
          </p:cNvPicPr>
          <p:nvPr/>
        </p:nvPicPr>
        <p:blipFill>
          <a:blip r:embed="rId3">
            <a:duotone>
              <a:schemeClr val="accent4">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Lst>
          </a:blip>
          <a:stretch>
            <a:fillRect/>
          </a:stretch>
        </p:blipFill>
        <p:spPr>
          <a:xfrm>
            <a:off x="1143000" y="1788477"/>
            <a:ext cx="1752600" cy="17526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10</a:t>
            </a:fld>
            <a:endParaRPr spc="-25" dirty="0"/>
          </a:p>
        </p:txBody>
      </p:sp>
      <p:sp>
        <p:nvSpPr>
          <p:cNvPr id="8" name="Rectángulo 7"/>
          <p:cNvSpPr/>
          <p:nvPr/>
        </p:nvSpPr>
        <p:spPr>
          <a:xfrm>
            <a:off x="1066800" y="4724400"/>
            <a:ext cx="9589861" cy="1345048"/>
          </a:xfrm>
          <a:prstGeom prst="rect">
            <a:avLst/>
          </a:prstGeom>
        </p:spPr>
        <p:txBody>
          <a:bodyPr wrap="square">
            <a:spAutoFit/>
          </a:bodyPr>
          <a:lstStyle/>
          <a:p>
            <a:pPr marL="91440" marR="0" lvl="0" indent="0" algn="just" defTabSz="914400" eaLnBrk="1" fontAlgn="auto" latinLnBrk="0" hangingPunct="1">
              <a:lnSpc>
                <a:spcPct val="150000"/>
              </a:lnSpc>
              <a:spcBef>
                <a:spcPts val="275"/>
              </a:spcBef>
              <a:spcAft>
                <a:spcPts val="0"/>
              </a:spcAft>
              <a:buClrTx/>
              <a:buSzTx/>
              <a:buFontTx/>
              <a:buNone/>
              <a:tabLst/>
              <a:defRPr/>
            </a:pPr>
            <a:r>
              <a:rPr kumimoji="0" lang="es-MX" sz="14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rPr>
              <a:t>Los espacios noticiosos con menor número de notas en las que se mencionó a algún partido político o persona actora política fueron “Trasfondo Informativo”, de Heraldo Chilpancingo, plaza Chilpancingo, con 0 notas; “ADN 40 en Guerrero”, de ADN 40, plaza Acapulco, con 10 notas; y “Hechos Noche”, de Azteca Uno, plaza Acapulco, con 16 notas codificadas.</a:t>
            </a:r>
          </a:p>
        </p:txBody>
      </p:sp>
      <p:graphicFrame>
        <p:nvGraphicFramePr>
          <p:cNvPr id="6" name="Gráfico 5"/>
          <p:cNvGraphicFramePr>
            <a:graphicFrameLocks/>
          </p:cNvGraphicFramePr>
          <p:nvPr>
            <p:extLst>
              <p:ext uri="{D42A27DB-BD31-4B8C-83A1-F6EECF244321}">
                <p14:modId xmlns:p14="http://schemas.microsoft.com/office/powerpoint/2010/main" val="1907599867"/>
              </p:ext>
            </p:extLst>
          </p:nvPr>
        </p:nvGraphicFramePr>
        <p:xfrm>
          <a:off x="914400" y="685800"/>
          <a:ext cx="10058400" cy="37338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8901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11</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3551384776"/>
              </p:ext>
            </p:extLst>
          </p:nvPr>
        </p:nvGraphicFramePr>
        <p:xfrm>
          <a:off x="457200" y="1143000"/>
          <a:ext cx="11430001" cy="4440950"/>
        </p:xfrm>
        <a:graphic>
          <a:graphicData uri="http://schemas.openxmlformats.org/drawingml/2006/table">
            <a:tbl>
              <a:tblPr/>
              <a:tblGrid>
                <a:gridCol w="988541">
                  <a:extLst>
                    <a:ext uri="{9D8B030D-6E8A-4147-A177-3AD203B41FA5}">
                      <a16:colId xmlns:a16="http://schemas.microsoft.com/office/drawing/2014/main" val="1709511181"/>
                    </a:ext>
                  </a:extLst>
                </a:gridCol>
                <a:gridCol w="1338259">
                  <a:extLst>
                    <a:ext uri="{9D8B030D-6E8A-4147-A177-3AD203B41FA5}">
                      <a16:colId xmlns:a16="http://schemas.microsoft.com/office/drawing/2014/main" val="748923532"/>
                    </a:ext>
                  </a:extLst>
                </a:gridCol>
                <a:gridCol w="3540600">
                  <a:extLst>
                    <a:ext uri="{9D8B030D-6E8A-4147-A177-3AD203B41FA5}">
                      <a16:colId xmlns:a16="http://schemas.microsoft.com/office/drawing/2014/main" val="557673049"/>
                    </a:ext>
                  </a:extLst>
                </a:gridCol>
                <a:gridCol w="3733800">
                  <a:extLst>
                    <a:ext uri="{9D8B030D-6E8A-4147-A177-3AD203B41FA5}">
                      <a16:colId xmlns:a16="http://schemas.microsoft.com/office/drawing/2014/main" val="687595990"/>
                    </a:ext>
                  </a:extLst>
                </a:gridCol>
                <a:gridCol w="1828801">
                  <a:extLst>
                    <a:ext uri="{9D8B030D-6E8A-4147-A177-3AD203B41FA5}">
                      <a16:colId xmlns:a16="http://schemas.microsoft.com/office/drawing/2014/main" val="1270129292"/>
                    </a:ext>
                  </a:extLst>
                </a:gridCol>
              </a:tblGrid>
              <a:tr h="269912">
                <a:tc>
                  <a:txBody>
                    <a:bodyPr/>
                    <a:lstStyle/>
                    <a:p>
                      <a:pPr algn="ctr" fontAlgn="b"/>
                      <a:r>
                        <a:rPr lang="es-MX" sz="1200" b="1" i="0" u="none" strike="noStrike">
                          <a:solidFill>
                            <a:srgbClr val="FFFFFF"/>
                          </a:solidFill>
                          <a:effectLst/>
                          <a:latin typeface="Arial" panose="020B0604020202020204" pitchFamily="34" charset="0"/>
                        </a:rPr>
                        <a:t>ID</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PLAZA (CEVEM)</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NOMBRE COMERCIAL</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NOMBRE DEL NOTICIERO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Suma de NO. DE NOTAS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solidFill>
                      <a:srgbClr val="8064A2"/>
                    </a:solidFill>
                  </a:tcPr>
                </a:tc>
                <a:extLst>
                  <a:ext uri="{0D108BD9-81ED-4DB2-BD59-A6C34878D82A}">
                    <a16:rowId xmlns:a16="http://schemas.microsoft.com/office/drawing/2014/main" val="3441783718"/>
                  </a:ext>
                </a:extLst>
              </a:tr>
              <a:tr h="269912">
                <a:tc>
                  <a:txBody>
                    <a:bodyPr/>
                    <a:lstStyle/>
                    <a:p>
                      <a:pPr algn="ctr" fontAlgn="b"/>
                      <a:r>
                        <a:rPr lang="es-MX" sz="1200" b="1" i="0" u="none" strike="noStrike" dirty="0">
                          <a:solidFill>
                            <a:srgbClr val="000000"/>
                          </a:solidFill>
                          <a:effectLst/>
                          <a:latin typeface="Arial" panose="020B0604020202020204" pitchFamily="34" charset="0"/>
                        </a:rPr>
                        <a:t>18</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GRUPO FORMULA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INFORMESE CON MARCO ANTONIO AGUILETA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229</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44B3E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98240464"/>
                  </a:ext>
                </a:extLst>
              </a:tr>
              <a:tr h="269912">
                <a:tc>
                  <a:txBody>
                    <a:bodyPr/>
                    <a:lstStyle/>
                    <a:p>
                      <a:pPr algn="ctr" fontAlgn="b"/>
                      <a:r>
                        <a:rPr lang="es-MX" sz="1200" b="1" i="0" u="none" strike="noStrike">
                          <a:solidFill>
                            <a:srgbClr val="000000"/>
                          </a:solidFill>
                          <a:effectLst/>
                          <a:latin typeface="Arial" panose="020B0604020202020204" pitchFamily="34" charset="0"/>
                        </a:rPr>
                        <a:t>1</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GRUPO FORMULA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INFORMESE CON MARCO ANTONIO AGUILETA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186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73084048"/>
                  </a:ext>
                </a:extLst>
              </a:tr>
              <a:tr h="169061">
                <a:tc>
                  <a:txBody>
                    <a:bodyPr/>
                    <a:lstStyle/>
                    <a:p>
                      <a:pPr algn="ctr" fontAlgn="b"/>
                      <a:r>
                        <a:rPr lang="es-MX" sz="1200" b="1" i="0" u="none" strike="noStrike">
                          <a:solidFill>
                            <a:srgbClr val="000000"/>
                          </a:solidFill>
                          <a:effectLst/>
                          <a:latin typeface="Arial" panose="020B0604020202020204" pitchFamily="34" charset="0"/>
                        </a:rPr>
                        <a:t>8</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W RADIO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INFORMATIVO NTR (NTR NOTICIAS)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179</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1869271"/>
                  </a:ext>
                </a:extLst>
              </a:tr>
              <a:tr h="169061">
                <a:tc>
                  <a:txBody>
                    <a:bodyPr/>
                    <a:lstStyle/>
                    <a:p>
                      <a:pPr algn="ctr" fontAlgn="b"/>
                      <a:r>
                        <a:rPr lang="es-MX" sz="1200" b="1" i="0" u="none" strike="noStrike">
                          <a:solidFill>
                            <a:srgbClr val="000000"/>
                          </a:solidFill>
                          <a:effectLst/>
                          <a:latin typeface="Arial" panose="020B0604020202020204" pitchFamily="34" charset="0"/>
                        </a:rPr>
                        <a:t>10</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Iguala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LA KE BUENA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INFORMATIVO NTR</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171</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17214593"/>
                  </a:ext>
                </a:extLst>
              </a:tr>
              <a:tr h="169061">
                <a:tc>
                  <a:txBody>
                    <a:bodyPr/>
                    <a:lstStyle/>
                    <a:p>
                      <a:pPr algn="ctr" fontAlgn="b"/>
                      <a:r>
                        <a:rPr lang="es-MX" sz="1200" b="1" i="0" u="none" strike="noStrike">
                          <a:solidFill>
                            <a:srgbClr val="000000"/>
                          </a:solidFill>
                          <a:effectLst/>
                          <a:latin typeface="Arial" panose="020B0604020202020204" pitchFamily="34" charset="0"/>
                        </a:rPr>
                        <a:t>4</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AUDIORAMA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INFORME 24 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165</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04320148"/>
                  </a:ext>
                </a:extLst>
              </a:tr>
              <a:tr h="169061">
                <a:tc>
                  <a:txBody>
                    <a:bodyPr/>
                    <a:lstStyle/>
                    <a:p>
                      <a:pPr algn="ctr" fontAlgn="b"/>
                      <a:r>
                        <a:rPr lang="es-MX" sz="1200" b="1" i="0" u="none" strike="noStrike">
                          <a:solidFill>
                            <a:srgbClr val="000000"/>
                          </a:solidFill>
                          <a:effectLst/>
                          <a:latin typeface="Arial" panose="020B0604020202020204" pitchFamily="34" charset="0"/>
                        </a:rPr>
                        <a:t>3</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AUDIORAMA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INFORME 24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159</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0197146"/>
                  </a:ext>
                </a:extLst>
              </a:tr>
              <a:tr h="169061">
                <a:tc>
                  <a:txBody>
                    <a:bodyPr/>
                    <a:lstStyle/>
                    <a:p>
                      <a:pPr algn="ctr" fontAlgn="b"/>
                      <a:r>
                        <a:rPr lang="es-MX" sz="1200" b="1" i="0" u="none" strike="noStrike">
                          <a:solidFill>
                            <a:srgbClr val="000000"/>
                          </a:solidFill>
                          <a:effectLst/>
                          <a:latin typeface="Arial" panose="020B0604020202020204" pitchFamily="34" charset="0"/>
                        </a:rPr>
                        <a:t>12</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GLOBO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COSTA GRANDE EN LA NOTICIA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145</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94732138"/>
                  </a:ext>
                </a:extLst>
              </a:tr>
              <a:tr h="169061">
                <a:tc>
                  <a:txBody>
                    <a:bodyPr/>
                    <a:lstStyle/>
                    <a:p>
                      <a:pPr algn="ctr" fontAlgn="b"/>
                      <a:r>
                        <a:rPr lang="es-MX" sz="1200" b="1" i="0" u="none" strike="noStrike">
                          <a:solidFill>
                            <a:srgbClr val="000000"/>
                          </a:solidFill>
                          <a:effectLst/>
                          <a:latin typeface="Arial" panose="020B0604020202020204" pitchFamily="34" charset="0"/>
                        </a:rPr>
                        <a:t>9</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Chilpancingo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SÚPER</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INFORME 24</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135</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76146842"/>
                  </a:ext>
                </a:extLst>
              </a:tr>
              <a:tr h="169061">
                <a:tc>
                  <a:txBody>
                    <a:bodyPr/>
                    <a:lstStyle/>
                    <a:p>
                      <a:pPr algn="ctr" fontAlgn="b"/>
                      <a:r>
                        <a:rPr lang="es-MX" sz="1200" b="1" i="0" u="none" strike="noStrike">
                          <a:solidFill>
                            <a:srgbClr val="000000"/>
                          </a:solidFill>
                          <a:effectLst/>
                          <a:latin typeface="Arial" panose="020B0604020202020204" pitchFamily="34" charset="0"/>
                        </a:rPr>
                        <a:t>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CAPITAL MÁXIMA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CAPITAL NOTICIAS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126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12447848"/>
                  </a:ext>
                </a:extLst>
              </a:tr>
              <a:tr h="269912">
                <a:tc>
                  <a:txBody>
                    <a:bodyPr/>
                    <a:lstStyle/>
                    <a:p>
                      <a:pPr algn="ctr" fontAlgn="b"/>
                      <a:r>
                        <a:rPr lang="es-MX" sz="1200" b="1" i="0" u="none" strike="noStrike">
                          <a:solidFill>
                            <a:srgbClr val="000000"/>
                          </a:solidFill>
                          <a:effectLst/>
                          <a:latin typeface="Arial" panose="020B0604020202020204" pitchFamily="34" charset="0"/>
                        </a:rPr>
                        <a:t>15</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GRUPO RADIO COMUNICACIÓN</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GRC NOTICIAS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114</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38957142"/>
                  </a:ext>
                </a:extLst>
              </a:tr>
              <a:tr h="169061">
                <a:tc>
                  <a:txBody>
                    <a:bodyPr/>
                    <a:lstStyle/>
                    <a:p>
                      <a:pPr algn="ctr" fontAlgn="b"/>
                      <a:r>
                        <a:rPr lang="es-MX" sz="1200" b="1" i="0" u="none" strike="noStrike">
                          <a:solidFill>
                            <a:srgbClr val="000000"/>
                          </a:solidFill>
                          <a:effectLst/>
                          <a:latin typeface="Arial" panose="020B0604020202020204" pitchFamily="34" charset="0"/>
                        </a:rPr>
                        <a:t>14</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RADIO VARIEDADES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EN CONTACTO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112</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19739148"/>
                  </a:ext>
                </a:extLst>
              </a:tr>
              <a:tr h="169061">
                <a:tc>
                  <a:txBody>
                    <a:bodyPr/>
                    <a:lstStyle/>
                    <a:p>
                      <a:pPr algn="ctr" fontAlgn="b"/>
                      <a:r>
                        <a:rPr lang="es-MX" sz="1200" b="1" i="0" u="none" strike="noStrike">
                          <a:solidFill>
                            <a:srgbClr val="000000"/>
                          </a:solidFill>
                          <a:effectLst/>
                          <a:latin typeface="Arial" panose="020B0604020202020204" pitchFamily="34" charset="0"/>
                        </a:rPr>
                        <a:t>19</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RADIO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GRC NOTICIAS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106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64435457"/>
                  </a:ext>
                </a:extLst>
              </a:tr>
              <a:tr h="169061">
                <a:tc>
                  <a:txBody>
                    <a:bodyPr/>
                    <a:lstStyle/>
                    <a:p>
                      <a:pPr algn="ctr" fontAlgn="b"/>
                      <a:r>
                        <a:rPr lang="es-MX" sz="1200" b="1" i="0" u="none" strike="noStrike">
                          <a:solidFill>
                            <a:srgbClr val="000000"/>
                          </a:solidFill>
                          <a:effectLst/>
                          <a:latin typeface="Arial" panose="020B0604020202020204" pitchFamily="34" charset="0"/>
                        </a:rPr>
                        <a:t>13</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GLOBO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COSTA GRANDE EN LA NOTICIA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101</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66530671"/>
                  </a:ext>
                </a:extLst>
              </a:tr>
              <a:tr h="251092">
                <a:tc>
                  <a:txBody>
                    <a:bodyPr/>
                    <a:lstStyle/>
                    <a:p>
                      <a:pPr algn="ctr" fontAlgn="b"/>
                      <a:r>
                        <a:rPr lang="es-MX" sz="1200" b="1" i="0" u="none" strike="noStrike" dirty="0">
                          <a:solidFill>
                            <a:srgbClr val="000000"/>
                          </a:solidFill>
                          <a:effectLst/>
                          <a:latin typeface="Arial" panose="020B0604020202020204" pitchFamily="34" charset="0"/>
                        </a:rPr>
                        <a:t>7</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Tlapa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LA VOZ DE LA MONTAÑA (ECOS EN LA MONTAÑA NOMBRE ANTERIOR)</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ECOS INDÍGENAS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83</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04665539"/>
                  </a:ext>
                </a:extLst>
              </a:tr>
              <a:tr h="169061">
                <a:tc>
                  <a:txBody>
                    <a:bodyPr/>
                    <a:lstStyle/>
                    <a:p>
                      <a:pPr algn="ctr" fontAlgn="b"/>
                      <a:r>
                        <a:rPr lang="es-MX" sz="1200" b="1" i="0" u="none" strike="noStrike">
                          <a:solidFill>
                            <a:srgbClr val="000000"/>
                          </a:solidFill>
                          <a:effectLst/>
                          <a:latin typeface="Arial" panose="020B0604020202020204" pitchFamily="34" charset="0"/>
                        </a:rPr>
                        <a:t>16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AZTECA UNO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HECHOS MERIDIANO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68</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95432988"/>
                  </a:ext>
                </a:extLst>
              </a:tr>
              <a:tr h="169061">
                <a:tc>
                  <a:txBody>
                    <a:bodyPr/>
                    <a:lstStyle/>
                    <a:p>
                      <a:pPr algn="ctr" fontAlgn="b"/>
                      <a:r>
                        <a:rPr lang="es-MX" sz="1200" b="1" i="0" u="none" strike="noStrike">
                          <a:solidFill>
                            <a:srgbClr val="000000"/>
                          </a:solidFill>
                          <a:effectLst/>
                          <a:latin typeface="Arial" panose="020B0604020202020204" pitchFamily="34" charset="0"/>
                        </a:rPr>
                        <a:t>11</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Iguala</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LA GRANDE</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IGN NOTICIAS</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52</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37903026"/>
                  </a:ext>
                </a:extLst>
              </a:tr>
              <a:tr h="169061">
                <a:tc>
                  <a:txBody>
                    <a:bodyPr/>
                    <a:lstStyle/>
                    <a:p>
                      <a:pPr algn="ctr" fontAlgn="b"/>
                      <a:r>
                        <a:rPr lang="es-MX" sz="1200" b="1" i="0" u="none" strike="noStrike">
                          <a:solidFill>
                            <a:srgbClr val="000000"/>
                          </a:solidFill>
                          <a:effectLst/>
                          <a:latin typeface="Arial" panose="020B0604020202020204" pitchFamily="34" charset="0"/>
                        </a:rPr>
                        <a:t>17</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AZTECA UNO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HECHOS NOCHE</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16</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30578779"/>
                  </a:ext>
                </a:extLst>
              </a:tr>
              <a:tr h="169061">
                <a:tc>
                  <a:txBody>
                    <a:bodyPr/>
                    <a:lstStyle/>
                    <a:p>
                      <a:pPr algn="ctr" fontAlgn="b"/>
                      <a:r>
                        <a:rPr lang="es-MX" sz="1200" b="1" i="0" u="none" strike="noStrike">
                          <a:solidFill>
                            <a:srgbClr val="000000"/>
                          </a:solidFill>
                          <a:effectLst/>
                          <a:latin typeface="Arial" panose="020B0604020202020204" pitchFamily="34" charset="0"/>
                        </a:rPr>
                        <a:t>5</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ADN40</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ADN 40 EN GUERRERO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10</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32565072"/>
                  </a:ext>
                </a:extLst>
              </a:tr>
              <a:tr h="169061">
                <a:tc>
                  <a:txBody>
                    <a:bodyPr/>
                    <a:lstStyle/>
                    <a:p>
                      <a:pPr algn="ctr" fontAlgn="b"/>
                      <a:r>
                        <a:rPr lang="es-MX" sz="1200" b="1" i="0" u="none" strike="noStrike">
                          <a:solidFill>
                            <a:srgbClr val="000000"/>
                          </a:solidFill>
                          <a:effectLst/>
                          <a:latin typeface="Arial" panose="020B0604020202020204" pitchFamily="34" charset="0"/>
                        </a:rPr>
                        <a:t>2</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Heraldo Chilpancingo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TRASFONDO INFORMATIVO</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0</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44674835"/>
                  </a:ext>
                </a:extLst>
              </a:tr>
              <a:tr h="169061">
                <a:tc>
                  <a:txBody>
                    <a:bodyPr/>
                    <a:lstStyle/>
                    <a:p>
                      <a:pPr algn="ctr" fontAlgn="b"/>
                      <a:r>
                        <a:rPr lang="es-MX" sz="1200" b="1" i="0" u="none" strike="noStrike">
                          <a:solidFill>
                            <a:srgbClr val="000000"/>
                          </a:solidFill>
                          <a:effectLst/>
                          <a:latin typeface="Arial" panose="020B0604020202020204" pitchFamily="34" charset="0"/>
                        </a:rPr>
                        <a:t> </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TOTAL</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 </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 </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a:rPr>
                        <a:t>2,157</a:t>
                      </a:r>
                    </a:p>
                  </a:txBody>
                  <a:tcPr marL="4086" marR="4086" marT="4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44B3E1"/>
                      </a:solidFill>
                      <a:prstDash val="solid"/>
                      <a:round/>
                      <a:headEnd type="none" w="med" len="med"/>
                      <a:tailEnd type="none" w="med" len="med"/>
                    </a:lnB>
                  </a:tcPr>
                </a:tc>
                <a:extLst>
                  <a:ext uri="{0D108BD9-81ED-4DB2-BD59-A6C34878D82A}">
                    <a16:rowId xmlns:a16="http://schemas.microsoft.com/office/drawing/2014/main" val="241394690"/>
                  </a:ext>
                </a:extLst>
              </a:tr>
            </a:tbl>
          </a:graphicData>
        </a:graphic>
      </p:graphicFrame>
    </p:spTree>
    <p:extLst>
      <p:ext uri="{BB962C8B-B14F-4D97-AF65-F5344CB8AC3E}">
        <p14:creationId xmlns:p14="http://schemas.microsoft.com/office/powerpoint/2010/main" val="4044745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12</a:t>
            </a:fld>
            <a:endParaRPr spc="-25" dirty="0"/>
          </a:p>
        </p:txBody>
      </p:sp>
      <p:sp>
        <p:nvSpPr>
          <p:cNvPr id="20" name="Rectángulo 19"/>
          <p:cNvSpPr/>
          <p:nvPr/>
        </p:nvSpPr>
        <p:spPr>
          <a:xfrm>
            <a:off x="6781800" y="1828800"/>
            <a:ext cx="4812118" cy="2246769"/>
          </a:xfrm>
          <a:prstGeom prst="rect">
            <a:avLst/>
          </a:prstGeom>
          <a:ln>
            <a:solidFill>
              <a:schemeClr val="tx1"/>
            </a:solidFill>
          </a:ln>
        </p:spPr>
        <p:txBody>
          <a:bodyPr wrap="square">
            <a:spAutoFit/>
          </a:bodyPr>
          <a:lstStyle/>
          <a:p>
            <a:pPr algn="just"/>
            <a:r>
              <a:rPr lang="es-MX" sz="1400" dirty="0">
                <a:latin typeface="Arial" panose="020B0604020202020204" pitchFamily="34" charset="0"/>
                <a:cs typeface="Arial" panose="020B0604020202020204" pitchFamily="34" charset="0"/>
              </a:rPr>
              <a:t>Durante el periodo analizado se registró un tiempo total de 4235 horas, 19 minutos y 34 segundos. </a:t>
            </a:r>
          </a:p>
          <a:p>
            <a:pPr algn="just"/>
            <a:r>
              <a:rPr lang="es-MX" sz="1400" dirty="0">
                <a:latin typeface="Arial" panose="020B0604020202020204" pitchFamily="34" charset="0"/>
                <a:cs typeface="Arial" panose="020B0604020202020204" pitchFamily="34" charset="0"/>
              </a:rPr>
              <a:t>Del tiempo total, el 98% correspondió a programas de radio (4139 horas, 30 minutos y 5 segundos) y el 2% a programas de televisión (95 horas, 49 minutos y 29 segundos).</a:t>
            </a:r>
          </a:p>
          <a:p>
            <a:pPr algn="just"/>
            <a:r>
              <a:rPr lang="es-MX" sz="1400" dirty="0">
                <a:latin typeface="Arial" panose="020B0604020202020204" pitchFamily="34" charset="0"/>
                <a:cs typeface="Arial" panose="020B0604020202020204" pitchFamily="34" charset="0"/>
              </a:rPr>
              <a:t>Cabe destacar que se contabilizó el tiempo real de duración de cada programa, el cual, en muchos casos, no coincide con lo establecido en el Catálogo de Medios Electrónicos.</a:t>
            </a:r>
          </a:p>
        </p:txBody>
      </p:sp>
      <p:graphicFrame>
        <p:nvGraphicFramePr>
          <p:cNvPr id="10" name="Gráfico 9"/>
          <p:cNvGraphicFramePr>
            <a:graphicFrameLocks/>
          </p:cNvGraphicFramePr>
          <p:nvPr>
            <p:extLst>
              <p:ext uri="{D42A27DB-BD31-4B8C-83A1-F6EECF244321}">
                <p14:modId xmlns:p14="http://schemas.microsoft.com/office/powerpoint/2010/main" val="3403085064"/>
              </p:ext>
            </p:extLst>
          </p:nvPr>
        </p:nvGraphicFramePr>
        <p:xfrm>
          <a:off x="228600" y="457200"/>
          <a:ext cx="6172200" cy="4876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001109427"/>
              </p:ext>
            </p:extLst>
          </p:nvPr>
        </p:nvGraphicFramePr>
        <p:xfrm>
          <a:off x="2057400" y="5562600"/>
          <a:ext cx="2616200" cy="812800"/>
        </p:xfrm>
        <a:graphic>
          <a:graphicData uri="http://schemas.openxmlformats.org/drawingml/2006/table">
            <a:tbl>
              <a:tblPr/>
              <a:tblGrid>
                <a:gridCol w="812800">
                  <a:extLst>
                    <a:ext uri="{9D8B030D-6E8A-4147-A177-3AD203B41FA5}">
                      <a16:colId xmlns:a16="http://schemas.microsoft.com/office/drawing/2014/main" val="1165223846"/>
                    </a:ext>
                  </a:extLst>
                </a:gridCol>
                <a:gridCol w="990600">
                  <a:extLst>
                    <a:ext uri="{9D8B030D-6E8A-4147-A177-3AD203B41FA5}">
                      <a16:colId xmlns:a16="http://schemas.microsoft.com/office/drawing/2014/main" val="2222689362"/>
                    </a:ext>
                  </a:extLst>
                </a:gridCol>
                <a:gridCol w="812800">
                  <a:extLst>
                    <a:ext uri="{9D8B030D-6E8A-4147-A177-3AD203B41FA5}">
                      <a16:colId xmlns:a16="http://schemas.microsoft.com/office/drawing/2014/main" val="3866819331"/>
                    </a:ext>
                  </a:extLst>
                </a:gridCol>
              </a:tblGrid>
              <a:tr h="196850">
                <a:tc>
                  <a:txBody>
                    <a:bodyPr/>
                    <a:lstStyle/>
                    <a:p>
                      <a:pPr algn="l" fontAlgn="b"/>
                      <a:r>
                        <a:rPr lang="es-MX" sz="1200" b="1" i="0" u="none" strike="noStrike">
                          <a:solidFill>
                            <a:srgbClr val="FFFFFF"/>
                          </a:solidFill>
                          <a:effectLst/>
                          <a:latin typeface="Aptos Narrow"/>
                        </a:rPr>
                        <a:t>MEDIO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ptos Narrow"/>
                        </a:rPr>
                        <a:t>TIEMPO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ptos Narrow"/>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261608603"/>
                  </a:ext>
                </a:extLst>
              </a:tr>
              <a:tr h="222250">
                <a:tc>
                  <a:txBody>
                    <a:bodyPr/>
                    <a:lstStyle/>
                    <a:p>
                      <a:pPr algn="l" fontAlgn="b"/>
                      <a:r>
                        <a:rPr lang="es-MX" sz="1200" b="0" i="0" u="none" strike="noStrike">
                          <a:solidFill>
                            <a:srgbClr val="000000"/>
                          </a:solidFill>
                          <a:effectLst/>
                          <a:latin typeface="Aptos Narrow"/>
                        </a:rPr>
                        <a:t>RADIO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400" b="0" i="0" u="none" strike="noStrike">
                          <a:solidFill>
                            <a:srgbClr val="000000"/>
                          </a:solidFill>
                          <a:effectLst/>
                          <a:latin typeface="Arial" panose="020B0604020202020204" pitchFamily="34" charset="0"/>
                        </a:rPr>
                        <a:t>4139:30:05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0" i="0" u="none" strike="noStrike">
                          <a:solidFill>
                            <a:srgbClr val="000000"/>
                          </a:solidFill>
                          <a:effectLst/>
                          <a:latin typeface="Aptos Narrow"/>
                        </a:rPr>
                        <a:t>97.68%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36409807"/>
                  </a:ext>
                </a:extLst>
              </a:tr>
              <a:tr h="196850">
                <a:tc>
                  <a:txBody>
                    <a:bodyPr/>
                    <a:lstStyle/>
                    <a:p>
                      <a:pPr algn="l" fontAlgn="b"/>
                      <a:r>
                        <a:rPr lang="es-MX" sz="1200" b="0" i="0" u="none" strike="noStrike">
                          <a:solidFill>
                            <a:srgbClr val="000000"/>
                          </a:solidFill>
                          <a:effectLst/>
                          <a:latin typeface="Aptos Narrow"/>
                        </a:rPr>
                        <a:t>TELEVISIÓN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a:rPr>
                        <a:t>95:49:39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a:rPr>
                        <a:t>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47762922"/>
                  </a:ext>
                </a:extLst>
              </a:tr>
              <a:tr h="196850">
                <a:tc>
                  <a:txBody>
                    <a:bodyPr/>
                    <a:lstStyle/>
                    <a:p>
                      <a:pPr algn="l" fontAlgn="b"/>
                      <a:r>
                        <a:rPr lang="es-MX" sz="1200" b="1" i="0" u="none" strike="noStrike">
                          <a:solidFill>
                            <a:srgbClr val="000000"/>
                          </a:solidFill>
                          <a:effectLst/>
                          <a:latin typeface="Aptos Narrow"/>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a:rPr>
                        <a:t>4235:19:34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ptos Narrow"/>
                        </a:rPr>
                        <a:t>100.00%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246056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bject 16"/>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13</a:t>
            </a:fld>
            <a:endParaRPr spc="-25" dirty="0"/>
          </a:p>
        </p:txBody>
      </p:sp>
      <p:graphicFrame>
        <p:nvGraphicFramePr>
          <p:cNvPr id="6" name="Gráfico 5"/>
          <p:cNvGraphicFramePr>
            <a:graphicFrameLocks/>
          </p:cNvGraphicFramePr>
          <p:nvPr>
            <p:extLst>
              <p:ext uri="{D42A27DB-BD31-4B8C-83A1-F6EECF244321}">
                <p14:modId xmlns:p14="http://schemas.microsoft.com/office/powerpoint/2010/main" val="4170659457"/>
              </p:ext>
            </p:extLst>
          </p:nvPr>
        </p:nvGraphicFramePr>
        <p:xfrm>
          <a:off x="533400" y="228600"/>
          <a:ext cx="5715000" cy="304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a 6"/>
          <p:cNvGraphicFramePr>
            <a:graphicFrameLocks noGrp="1"/>
          </p:cNvGraphicFramePr>
          <p:nvPr>
            <p:extLst>
              <p:ext uri="{D42A27DB-BD31-4B8C-83A1-F6EECF244321}">
                <p14:modId xmlns:p14="http://schemas.microsoft.com/office/powerpoint/2010/main" val="2721484513"/>
              </p:ext>
            </p:extLst>
          </p:nvPr>
        </p:nvGraphicFramePr>
        <p:xfrm>
          <a:off x="685800" y="4038600"/>
          <a:ext cx="6629400" cy="1587881"/>
        </p:xfrm>
        <a:graphic>
          <a:graphicData uri="http://schemas.openxmlformats.org/drawingml/2006/table">
            <a:tbl>
              <a:tblPr/>
              <a:tblGrid>
                <a:gridCol w="2449140">
                  <a:extLst>
                    <a:ext uri="{9D8B030D-6E8A-4147-A177-3AD203B41FA5}">
                      <a16:colId xmlns:a16="http://schemas.microsoft.com/office/drawing/2014/main" val="2404052429"/>
                    </a:ext>
                  </a:extLst>
                </a:gridCol>
                <a:gridCol w="2852412">
                  <a:extLst>
                    <a:ext uri="{9D8B030D-6E8A-4147-A177-3AD203B41FA5}">
                      <a16:colId xmlns:a16="http://schemas.microsoft.com/office/drawing/2014/main" val="645955755"/>
                    </a:ext>
                  </a:extLst>
                </a:gridCol>
                <a:gridCol w="1327848">
                  <a:extLst>
                    <a:ext uri="{9D8B030D-6E8A-4147-A177-3AD203B41FA5}">
                      <a16:colId xmlns:a16="http://schemas.microsoft.com/office/drawing/2014/main" val="2560968565"/>
                    </a:ext>
                  </a:extLst>
                </a:gridCol>
              </a:tblGrid>
              <a:tr h="380417">
                <a:tc>
                  <a:txBody>
                    <a:bodyPr/>
                    <a:lstStyle/>
                    <a:p>
                      <a:pPr algn="l" fontAlgn="b"/>
                      <a:r>
                        <a:rPr lang="es-MX" sz="800" b="1" i="0" u="none" strike="noStrike">
                          <a:solidFill>
                            <a:srgbClr val="FFFFFF"/>
                          </a:solidFill>
                          <a:effectLst/>
                          <a:latin typeface="Aptos Narrow"/>
                        </a:rPr>
                        <a:t>GÉNERO INFORMATIVO</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800" b="1" i="0" u="none" strike="noStrike" dirty="0">
                          <a:solidFill>
                            <a:srgbClr val="FFFFFF"/>
                          </a:solidFill>
                          <a:effectLst/>
                          <a:latin typeface="Aptos Narrow"/>
                        </a:rPr>
                        <a:t>FRECUENCIA</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800" b="1" i="0" u="none" strike="noStrike" dirty="0">
                          <a:solidFill>
                            <a:srgbClr val="FFFFFF"/>
                          </a:solidFill>
                          <a:effectLst/>
                          <a:latin typeface="Aptos Narrow"/>
                        </a:rPr>
                        <a:t>TIEMPO DE TRANSMISIÓN </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288089989"/>
                  </a:ext>
                </a:extLst>
              </a:tr>
              <a:tr h="201244">
                <a:tc>
                  <a:txBody>
                    <a:bodyPr/>
                    <a:lstStyle/>
                    <a:p>
                      <a:pPr algn="l" fontAlgn="b"/>
                      <a:r>
                        <a:rPr lang="es-MX" sz="1100" b="0" i="0" u="none" strike="noStrike" dirty="0">
                          <a:solidFill>
                            <a:srgbClr val="000000"/>
                          </a:solidFill>
                          <a:effectLst/>
                          <a:latin typeface="Aptos Narrow"/>
                        </a:rPr>
                        <a:t>Nota Informativa</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Aptos Narrow"/>
                        </a:rPr>
                        <a:t>1713</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a:rPr>
                        <a:t>119:44:08</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34127128"/>
                  </a:ext>
                </a:extLst>
              </a:tr>
              <a:tr h="201244">
                <a:tc>
                  <a:txBody>
                    <a:bodyPr/>
                    <a:lstStyle/>
                    <a:p>
                      <a:pPr algn="l" fontAlgn="b"/>
                      <a:r>
                        <a:rPr lang="es-MX" sz="1100" b="0" i="0" u="none" strike="noStrike" dirty="0">
                          <a:solidFill>
                            <a:srgbClr val="000000"/>
                          </a:solidFill>
                          <a:effectLst/>
                          <a:latin typeface="Aptos Narrow"/>
                        </a:rPr>
                        <a:t>Entrevista</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Aptos Narrow"/>
                        </a:rPr>
                        <a:t>138</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a:rPr>
                        <a:t>23:06:19</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03253700"/>
                  </a:ext>
                </a:extLst>
              </a:tr>
              <a:tr h="201244">
                <a:tc>
                  <a:txBody>
                    <a:bodyPr/>
                    <a:lstStyle/>
                    <a:p>
                      <a:pPr algn="l" fontAlgn="b"/>
                      <a:r>
                        <a:rPr lang="es-MX" sz="1100" b="0" i="0" u="none" strike="noStrike" dirty="0">
                          <a:solidFill>
                            <a:srgbClr val="000000"/>
                          </a:solidFill>
                          <a:effectLst/>
                          <a:latin typeface="Aptos Narrow"/>
                        </a:rPr>
                        <a:t>Reportaje</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Aptos Narrow"/>
                        </a:rPr>
                        <a:t>294</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a:rPr>
                        <a:t>12:42:21</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60573712"/>
                  </a:ext>
                </a:extLst>
              </a:tr>
              <a:tr h="201244">
                <a:tc>
                  <a:txBody>
                    <a:bodyPr/>
                    <a:lstStyle/>
                    <a:p>
                      <a:pPr algn="l" fontAlgn="b"/>
                      <a:r>
                        <a:rPr lang="es-MX" sz="1100" b="0" i="0" u="none" strike="noStrike" dirty="0">
                          <a:solidFill>
                            <a:srgbClr val="000000"/>
                          </a:solidFill>
                          <a:effectLst/>
                          <a:latin typeface="Aptos Narrow"/>
                        </a:rPr>
                        <a:t>Opinión y análisis</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a:solidFill>
                            <a:srgbClr val="000000"/>
                          </a:solidFill>
                          <a:effectLst/>
                          <a:latin typeface="Aptos Narrow"/>
                        </a:rPr>
                        <a:t>9</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100" b="0" i="0" u="none" strike="noStrike">
                          <a:solidFill>
                            <a:srgbClr val="000000"/>
                          </a:solidFill>
                          <a:effectLst/>
                          <a:latin typeface="Aptos Narrow"/>
                        </a:rPr>
                        <a:t>1:12:18</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83242134"/>
                  </a:ext>
                </a:extLst>
              </a:tr>
              <a:tr h="201244">
                <a:tc>
                  <a:txBody>
                    <a:bodyPr/>
                    <a:lstStyle/>
                    <a:p>
                      <a:pPr algn="l" fontAlgn="b"/>
                      <a:r>
                        <a:rPr lang="es-MX" sz="1100" b="0" i="0" u="none" strike="noStrike">
                          <a:solidFill>
                            <a:srgbClr val="000000"/>
                          </a:solidFill>
                          <a:effectLst/>
                          <a:latin typeface="Aptos Narrow"/>
                        </a:rPr>
                        <a:t>Crónica</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Aptos Narrow"/>
                        </a:rPr>
                        <a:t>3</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100" b="0" i="0" u="none" strike="noStrike">
                          <a:solidFill>
                            <a:srgbClr val="000000"/>
                          </a:solidFill>
                          <a:effectLst/>
                          <a:latin typeface="Aptos Narrow"/>
                        </a:rPr>
                        <a:t>0:16:26</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67565766"/>
                  </a:ext>
                </a:extLst>
              </a:tr>
              <a:tr h="201244">
                <a:tc>
                  <a:txBody>
                    <a:bodyPr/>
                    <a:lstStyle/>
                    <a:p>
                      <a:pPr algn="l" fontAlgn="b"/>
                      <a:r>
                        <a:rPr lang="es-MX" sz="1100" b="1" i="0" u="none" strike="noStrike">
                          <a:solidFill>
                            <a:srgbClr val="000000"/>
                          </a:solidFill>
                          <a:effectLst/>
                          <a:latin typeface="Aptos Narrow"/>
                        </a:rPr>
                        <a:t>TOTAL</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s-MX" sz="1100" b="1" i="0" u="none" strike="noStrike" dirty="0">
                          <a:solidFill>
                            <a:srgbClr val="000000"/>
                          </a:solidFill>
                          <a:effectLst/>
                          <a:latin typeface="Aptos Narrow"/>
                        </a:rPr>
                        <a:t>2,157</a:t>
                      </a:r>
                    </a:p>
                  </a:txBody>
                  <a:tcPr marL="4486" marR="4486" marT="44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a:solidFill>
                            <a:srgbClr val="000000"/>
                          </a:solidFill>
                          <a:effectLst/>
                          <a:latin typeface="Aptos Narrow"/>
                        </a:rPr>
                        <a:t>157:01:32</a:t>
                      </a:r>
                    </a:p>
                  </a:txBody>
                  <a:tcPr marL="4486" marR="4486" marT="44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914814"/>
                  </a:ext>
                </a:extLst>
              </a:tr>
            </a:tbl>
          </a:graphicData>
        </a:graphic>
      </p:graphicFrame>
      <p:sp>
        <p:nvSpPr>
          <p:cNvPr id="8" name="Rectángulo 7"/>
          <p:cNvSpPr/>
          <p:nvPr/>
        </p:nvSpPr>
        <p:spPr>
          <a:xfrm>
            <a:off x="8153400" y="1600200"/>
            <a:ext cx="3785832" cy="2462213"/>
          </a:xfrm>
          <a:prstGeom prst="rect">
            <a:avLst/>
          </a:prstGeom>
          <a:ln>
            <a:solidFill>
              <a:schemeClr val="tx1"/>
            </a:solidFill>
          </a:ln>
        </p:spPr>
        <p:txBody>
          <a:bodyPr wrap="square">
            <a:spAutoFit/>
          </a:bodyPr>
          <a:lstStyle/>
          <a:p>
            <a:pPr algn="just"/>
            <a:r>
              <a:rPr lang="es-MX" sz="1400" dirty="0"/>
              <a:t>Entre el 01 de marzo al 30 de abril de 2026 se analizaron un total de </a:t>
            </a:r>
            <a:r>
              <a:rPr lang="es-MX" sz="1400" dirty="0">
                <a:solidFill>
                  <a:schemeClr val="tx1"/>
                </a:solidFill>
              </a:rPr>
              <a:t>727</a:t>
            </a:r>
            <a:r>
              <a:rPr lang="es-MX" sz="1400" dirty="0"/>
              <a:t> programas transmitidos de lunes a viernes, en los cuales se codificaron 2,157 notas de radio y televisión en las que se hizo alusión a coaliciones, partidos y actores políticos.</a:t>
            </a:r>
          </a:p>
          <a:p>
            <a:pPr algn="just"/>
            <a:r>
              <a:rPr lang="es-MX" sz="1400" dirty="0"/>
              <a:t>Entre las notas codificadas, el género periodístico predominante fue la nota informativa, con una frecuencia de 1,713 registros, equivalente a 119 horas, 44 minutos y 08 segundos de tiempo registrado.</a:t>
            </a:r>
          </a:p>
        </p:txBody>
      </p:sp>
    </p:spTree>
    <p:extLst>
      <p:ext uri="{BB962C8B-B14F-4D97-AF65-F5344CB8AC3E}">
        <p14:creationId xmlns:p14="http://schemas.microsoft.com/office/powerpoint/2010/main" val="3236930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bject 2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14</a:t>
            </a:fld>
            <a:endParaRPr spc="-25" dirty="0"/>
          </a:p>
        </p:txBody>
      </p:sp>
      <p:sp>
        <p:nvSpPr>
          <p:cNvPr id="26" name="Rectángulo 25"/>
          <p:cNvSpPr/>
          <p:nvPr/>
        </p:nvSpPr>
        <p:spPr>
          <a:xfrm>
            <a:off x="8153400" y="1600200"/>
            <a:ext cx="3785832" cy="3323987"/>
          </a:xfrm>
          <a:prstGeom prst="rect">
            <a:avLst/>
          </a:prstGeom>
          <a:ln>
            <a:solidFill>
              <a:schemeClr val="tx1"/>
            </a:solidFill>
          </a:ln>
        </p:spPr>
        <p:txBody>
          <a:bodyPr wrap="square">
            <a:spAutoFit/>
          </a:bodyPr>
          <a:lstStyle/>
          <a:p>
            <a:pPr algn="just"/>
            <a:r>
              <a:rPr lang="es-MX" sz="1400" dirty="0"/>
              <a:t>Entre el 01 de marzo y el 30 de abril de 2026 se analizaron 727 testigos de radio y televisión, en los cuales se codificaron 2,157 notas con alusiones a coaliciones, partidos políticos y personas actoras políticas. Respecto de las menciones por partido político, se registraron 346 codificaciones. Morena obtuvo el mayor número, con 171 menciones; seguido del Partido Revolucionario Institucional, con 54; el Partido del Trabajo, con 32; el Partido Verde Ecologista de México, con 25; Movimiento Ciudadano, con 24; PRD Guerrero, con 22; Partido Acción Nacional, con 17; y la categoría “Otro”, con 1 mención.</a:t>
            </a:r>
          </a:p>
        </p:txBody>
      </p:sp>
      <p:graphicFrame>
        <p:nvGraphicFramePr>
          <p:cNvPr id="6" name="Gráfico 5"/>
          <p:cNvGraphicFramePr>
            <a:graphicFrameLocks/>
          </p:cNvGraphicFramePr>
          <p:nvPr>
            <p:extLst>
              <p:ext uri="{D42A27DB-BD31-4B8C-83A1-F6EECF244321}">
                <p14:modId xmlns:p14="http://schemas.microsoft.com/office/powerpoint/2010/main" val="973728430"/>
              </p:ext>
            </p:extLst>
          </p:nvPr>
        </p:nvGraphicFramePr>
        <p:xfrm>
          <a:off x="609600" y="457200"/>
          <a:ext cx="7248218" cy="3962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a 6"/>
          <p:cNvGraphicFramePr>
            <a:graphicFrameLocks noGrp="1"/>
          </p:cNvGraphicFramePr>
          <p:nvPr>
            <p:extLst>
              <p:ext uri="{D42A27DB-BD31-4B8C-83A1-F6EECF244321}">
                <p14:modId xmlns:p14="http://schemas.microsoft.com/office/powerpoint/2010/main" val="3306260646"/>
              </p:ext>
            </p:extLst>
          </p:nvPr>
        </p:nvGraphicFramePr>
        <p:xfrm>
          <a:off x="1295400" y="4517516"/>
          <a:ext cx="2730500" cy="1968500"/>
        </p:xfrm>
        <a:graphic>
          <a:graphicData uri="http://schemas.openxmlformats.org/drawingml/2006/table">
            <a:tbl>
              <a:tblPr/>
              <a:tblGrid>
                <a:gridCol w="1790700">
                  <a:extLst>
                    <a:ext uri="{9D8B030D-6E8A-4147-A177-3AD203B41FA5}">
                      <a16:colId xmlns:a16="http://schemas.microsoft.com/office/drawing/2014/main" val="743301426"/>
                    </a:ext>
                  </a:extLst>
                </a:gridCol>
                <a:gridCol w="939800">
                  <a:extLst>
                    <a:ext uri="{9D8B030D-6E8A-4147-A177-3AD203B41FA5}">
                      <a16:colId xmlns:a16="http://schemas.microsoft.com/office/drawing/2014/main" val="141535788"/>
                    </a:ext>
                  </a:extLst>
                </a:gridCol>
              </a:tblGrid>
              <a:tr h="196850">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030A0"/>
                    </a:solidFill>
                  </a:tcPr>
                </a:tc>
                <a:tc>
                  <a:txBody>
                    <a:bodyPr/>
                    <a:lstStyle/>
                    <a:p>
                      <a:pPr algn="l" fontAlgn="b"/>
                      <a:r>
                        <a:rPr lang="es-MX" sz="1200" b="1" i="0" u="none" strike="noStrike">
                          <a:solidFill>
                            <a:srgbClr val="FFFFFF"/>
                          </a:solidFill>
                          <a:effectLst/>
                          <a:latin typeface="Aptos Narrow"/>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7030A0"/>
                    </a:solidFill>
                  </a:tcPr>
                </a:tc>
                <a:extLst>
                  <a:ext uri="{0D108BD9-81ED-4DB2-BD59-A6C34878D82A}">
                    <a16:rowId xmlns:a16="http://schemas.microsoft.com/office/drawing/2014/main" val="1010529352"/>
                  </a:ext>
                </a:extLst>
              </a:tr>
              <a:tr h="196850">
                <a:tc>
                  <a:txBody>
                    <a:bodyPr/>
                    <a:lstStyle/>
                    <a:p>
                      <a:pPr algn="l" fontAlgn="b"/>
                      <a:r>
                        <a:rPr lang="es-MX" sz="1200" b="0" i="0" u="none" strike="noStrike" dirty="0">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tc>
                  <a:txBody>
                    <a:bodyPr/>
                    <a:lstStyle/>
                    <a:p>
                      <a:pPr algn="r" fontAlgn="b"/>
                      <a:r>
                        <a:rPr lang="es-MX" sz="1200" b="0" i="0" u="none" strike="noStrike">
                          <a:solidFill>
                            <a:srgbClr val="000000"/>
                          </a:solidFill>
                          <a:effectLst/>
                          <a:latin typeface="Aptos Narrow"/>
                        </a:rPr>
                        <a:t>171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extLst>
                  <a:ext uri="{0D108BD9-81ED-4DB2-BD59-A6C34878D82A}">
                    <a16:rowId xmlns:a16="http://schemas.microsoft.com/office/drawing/2014/main" val="2086309826"/>
                  </a:ext>
                </a:extLst>
              </a:tr>
              <a:tr h="196850">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1200" b="0" i="0" u="none" strike="noStrike">
                          <a:solidFill>
                            <a:srgbClr val="000000"/>
                          </a:solidFill>
                          <a:effectLst/>
                          <a:latin typeface="Aptos Narrow"/>
                        </a:rPr>
                        <a:t>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46379677"/>
                  </a:ext>
                </a:extLst>
              </a:tr>
              <a:tr h="196850">
                <a:tc>
                  <a:txBody>
                    <a:bodyPr/>
                    <a:lstStyle/>
                    <a:p>
                      <a:pPr algn="l" fontAlgn="b"/>
                      <a:r>
                        <a:rPr lang="es-MX" sz="1200" b="0" i="0" u="none" strike="noStrike">
                          <a:solidFill>
                            <a:srgbClr val="000000"/>
                          </a:solidFill>
                          <a:effectLst/>
                          <a:latin typeface="Aptos Narrow"/>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tc>
                  <a:txBody>
                    <a:bodyPr/>
                    <a:lstStyle/>
                    <a:p>
                      <a:pPr algn="r" fontAlgn="b"/>
                      <a:r>
                        <a:rPr lang="es-MX" sz="1200" b="0" i="0" u="none" strike="noStrike">
                          <a:solidFill>
                            <a:srgbClr val="000000"/>
                          </a:solidFill>
                          <a:effectLst/>
                          <a:latin typeface="Aptos Narrow"/>
                        </a:rPr>
                        <a:t>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extLst>
                  <a:ext uri="{0D108BD9-81ED-4DB2-BD59-A6C34878D82A}">
                    <a16:rowId xmlns:a16="http://schemas.microsoft.com/office/drawing/2014/main" val="2119087669"/>
                  </a:ext>
                </a:extLst>
              </a:tr>
              <a:tr h="196850">
                <a:tc>
                  <a:txBody>
                    <a:bodyPr/>
                    <a:lstStyle/>
                    <a:p>
                      <a:pPr algn="l" fontAlgn="b"/>
                      <a:r>
                        <a:rPr lang="es-MX" sz="1200" b="0" i="0" u="none" strike="noStrike">
                          <a:solidFill>
                            <a:srgbClr val="000000"/>
                          </a:solidFill>
                          <a:effectLst/>
                          <a:latin typeface="Aptos Narrow"/>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1200" b="0" i="0" u="none" strike="noStrike">
                          <a:solidFill>
                            <a:srgbClr val="000000"/>
                          </a:solidFill>
                          <a:effectLst/>
                          <a:latin typeface="Aptos Narrow"/>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01592202"/>
                  </a:ext>
                </a:extLst>
              </a:tr>
              <a:tr h="196850">
                <a:tc>
                  <a:txBody>
                    <a:bodyPr/>
                    <a:lstStyle/>
                    <a:p>
                      <a:pPr algn="l" fontAlgn="b"/>
                      <a:r>
                        <a:rPr lang="es-MX" sz="1200" b="0" i="0" u="none" strike="noStrike">
                          <a:solidFill>
                            <a:srgbClr val="000000"/>
                          </a:solidFill>
                          <a:effectLst/>
                          <a:latin typeface="Aptos Narrow"/>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1200" b="0" i="0" u="none" strike="noStrike">
                          <a:solidFill>
                            <a:srgbClr val="000000"/>
                          </a:solidFill>
                          <a:effectLst/>
                          <a:latin typeface="Aptos Narrow"/>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67372157"/>
                  </a:ext>
                </a:extLst>
              </a:tr>
              <a:tr h="196850">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tc>
                  <a:txBody>
                    <a:bodyPr/>
                    <a:lstStyle/>
                    <a:p>
                      <a:pPr algn="r" fontAlgn="b"/>
                      <a:r>
                        <a:rPr lang="es-MX" sz="1200" b="0" i="0" u="none" strike="noStrike">
                          <a:solidFill>
                            <a:srgbClr val="000000"/>
                          </a:solidFill>
                          <a:effectLst/>
                          <a:latin typeface="Aptos Narrow"/>
                        </a:rPr>
                        <a:t>22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extLst>
                  <a:ext uri="{0D108BD9-81ED-4DB2-BD59-A6C34878D82A}">
                    <a16:rowId xmlns:a16="http://schemas.microsoft.com/office/drawing/2014/main" val="359687151"/>
                  </a:ext>
                </a:extLst>
              </a:tr>
              <a:tr h="196850">
                <a:tc>
                  <a:txBody>
                    <a:bodyPr/>
                    <a:lstStyle/>
                    <a:p>
                      <a:pPr algn="l" fontAlgn="b"/>
                      <a:r>
                        <a:rPr lang="es-MX" sz="1200" b="0" i="0" u="none" strike="noStrike">
                          <a:solidFill>
                            <a:srgbClr val="000000"/>
                          </a:solidFill>
                          <a:effectLst/>
                          <a:latin typeface="Aptos Narrow"/>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4491860"/>
                  </a:ext>
                </a:extLst>
              </a:tr>
              <a:tr h="196850">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CEEF"/>
                    </a:solidFill>
                  </a:tcPr>
                </a:tc>
                <a:extLst>
                  <a:ext uri="{0D108BD9-81ED-4DB2-BD59-A6C34878D82A}">
                    <a16:rowId xmlns:a16="http://schemas.microsoft.com/office/drawing/2014/main" val="2046444730"/>
                  </a:ext>
                </a:extLst>
              </a:tr>
              <a:tr h="196850">
                <a:tc>
                  <a:txBody>
                    <a:bodyPr/>
                    <a:lstStyle/>
                    <a:p>
                      <a:pPr algn="l" fontAlgn="b"/>
                      <a:r>
                        <a:rPr lang="es-MX" sz="1200" b="1" i="0" u="none" strike="noStrike">
                          <a:solidFill>
                            <a:srgbClr val="000000"/>
                          </a:solidFill>
                          <a:effectLst/>
                          <a:latin typeface="Aptos Narrow"/>
                        </a:rPr>
                        <a:t>TOTAL</a:t>
                      </a:r>
                    </a:p>
                  </a:txBody>
                  <a:tcPr marL="6350" marR="6350" marT="635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s-MX" sz="1200" b="1" i="0" u="none" strike="noStrike" dirty="0">
                          <a:solidFill>
                            <a:srgbClr val="000000"/>
                          </a:solidFill>
                          <a:effectLst/>
                          <a:latin typeface="Aptos Narrow"/>
                        </a:rPr>
                        <a:t>346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13162062"/>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600200" y="5410200"/>
            <a:ext cx="8763000" cy="897040"/>
          </a:xfrm>
          <a:prstGeom prst="rect">
            <a:avLst/>
          </a:prstGeom>
          <a:ln w="9525">
            <a:solidFill>
              <a:srgbClr val="000000"/>
            </a:solidFill>
          </a:ln>
        </p:spPr>
        <p:txBody>
          <a:bodyPr vert="horz" wrap="square" lIns="0" tIns="34925" rIns="0" bIns="0" rtlCol="0">
            <a:spAutoFit/>
          </a:bodyPr>
          <a:lstStyle/>
          <a:p>
            <a:pPr marL="91440" marR="84455" algn="just">
              <a:lnSpc>
                <a:spcPct val="100000"/>
              </a:lnSpc>
              <a:spcBef>
                <a:spcPts val="275"/>
              </a:spcBef>
            </a:pPr>
            <a:r>
              <a:rPr lang="es-MX" sz="1400" dirty="0"/>
              <a:t>En los programas de radio monitoreados se registró un total de 342 menciones a partidos políticos. De estas, la mayoría correspondió al partido Morena, con 169 menciones; seguido por el Partido Revolucionario Institucional con 53 , el Partido del Trabajo con 32 y el Partido Verde Ecologista de México, con 25 menciones.</a:t>
            </a:r>
            <a:endParaRPr sz="1400" dirty="0">
              <a:latin typeface="Calibri"/>
              <a:cs typeface="Calibri"/>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15</a:t>
            </a:fld>
            <a:endParaRPr spc="-25" dirty="0"/>
          </a:p>
        </p:txBody>
      </p:sp>
      <p:graphicFrame>
        <p:nvGraphicFramePr>
          <p:cNvPr id="8" name="Gráfico 7"/>
          <p:cNvGraphicFramePr>
            <a:graphicFrameLocks/>
          </p:cNvGraphicFramePr>
          <p:nvPr>
            <p:extLst>
              <p:ext uri="{D42A27DB-BD31-4B8C-83A1-F6EECF244321}">
                <p14:modId xmlns:p14="http://schemas.microsoft.com/office/powerpoint/2010/main" val="1874636836"/>
              </p:ext>
            </p:extLst>
          </p:nvPr>
        </p:nvGraphicFramePr>
        <p:xfrm>
          <a:off x="1066800" y="609600"/>
          <a:ext cx="7467600" cy="4191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a 8"/>
          <p:cNvGraphicFramePr>
            <a:graphicFrameLocks noGrp="1"/>
          </p:cNvGraphicFramePr>
          <p:nvPr>
            <p:extLst>
              <p:ext uri="{D42A27DB-BD31-4B8C-83A1-F6EECF244321}">
                <p14:modId xmlns:p14="http://schemas.microsoft.com/office/powerpoint/2010/main" val="2275797576"/>
              </p:ext>
            </p:extLst>
          </p:nvPr>
        </p:nvGraphicFramePr>
        <p:xfrm>
          <a:off x="9061450" y="1600200"/>
          <a:ext cx="2603500" cy="1968500"/>
        </p:xfrm>
        <a:graphic>
          <a:graphicData uri="http://schemas.openxmlformats.org/drawingml/2006/table">
            <a:tbl>
              <a:tblPr/>
              <a:tblGrid>
                <a:gridCol w="1790700">
                  <a:extLst>
                    <a:ext uri="{9D8B030D-6E8A-4147-A177-3AD203B41FA5}">
                      <a16:colId xmlns:a16="http://schemas.microsoft.com/office/drawing/2014/main" val="2969007171"/>
                    </a:ext>
                  </a:extLst>
                </a:gridCol>
                <a:gridCol w="812800">
                  <a:extLst>
                    <a:ext uri="{9D8B030D-6E8A-4147-A177-3AD203B41FA5}">
                      <a16:colId xmlns:a16="http://schemas.microsoft.com/office/drawing/2014/main" val="2899638128"/>
                    </a:ext>
                  </a:extLst>
                </a:gridCol>
              </a:tblGrid>
              <a:tr h="196850">
                <a:tc>
                  <a:txBody>
                    <a:bodyPr/>
                    <a:lstStyle/>
                    <a:p>
                      <a:pPr algn="l" fontAlgn="b"/>
                      <a:r>
                        <a:rPr lang="es-MX" sz="1200" b="1" i="0" u="none" strike="noStrike" dirty="0">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62159914"/>
                  </a:ext>
                </a:extLst>
              </a:tr>
              <a:tr h="196850">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68508199"/>
                  </a:ext>
                </a:extLst>
              </a:tr>
              <a:tr h="196850">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1337738"/>
                  </a:ext>
                </a:extLst>
              </a:tr>
              <a:tr h="196850">
                <a:tc>
                  <a:txBody>
                    <a:bodyPr/>
                    <a:lstStyle/>
                    <a:p>
                      <a:pPr algn="l" fontAlgn="b"/>
                      <a:r>
                        <a:rPr lang="es-MX" sz="1200" b="0" i="0" u="none" strike="noStrike">
                          <a:solidFill>
                            <a:srgbClr val="000000"/>
                          </a:solidFill>
                          <a:effectLst/>
                          <a:latin typeface="Aptos Narrow"/>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10948441"/>
                  </a:ext>
                </a:extLst>
              </a:tr>
              <a:tr h="196850">
                <a:tc>
                  <a:txBody>
                    <a:bodyPr/>
                    <a:lstStyle/>
                    <a:p>
                      <a:pPr algn="l" fontAlgn="b"/>
                      <a:r>
                        <a:rPr lang="es-MX" sz="1200" b="0" i="0" u="none" strike="noStrike">
                          <a:solidFill>
                            <a:srgbClr val="000000"/>
                          </a:solidFill>
                          <a:effectLst/>
                          <a:latin typeface="Aptos Narrow"/>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95400154"/>
                  </a:ext>
                </a:extLst>
              </a:tr>
              <a:tr h="196850">
                <a:tc>
                  <a:txBody>
                    <a:bodyPr/>
                    <a:lstStyle/>
                    <a:p>
                      <a:pPr algn="l" fontAlgn="b"/>
                      <a:r>
                        <a:rPr lang="es-MX" sz="1200" b="0" i="0" u="none" strike="noStrike">
                          <a:solidFill>
                            <a:srgbClr val="000000"/>
                          </a:solidFill>
                          <a:effectLst/>
                          <a:latin typeface="Aptos Narrow"/>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6892672"/>
                  </a:ext>
                </a:extLst>
              </a:tr>
              <a:tr h="196850">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85390654"/>
                  </a:ext>
                </a:extLst>
              </a:tr>
              <a:tr h="196850">
                <a:tc>
                  <a:txBody>
                    <a:bodyPr/>
                    <a:lstStyle/>
                    <a:p>
                      <a:pPr algn="l" fontAlgn="b"/>
                      <a:r>
                        <a:rPr lang="es-MX" sz="1200" b="0" i="0" u="none" strike="noStrike">
                          <a:solidFill>
                            <a:srgbClr val="000000"/>
                          </a:solidFill>
                          <a:effectLst/>
                          <a:latin typeface="Aptos Narrow"/>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76381717"/>
                  </a:ext>
                </a:extLst>
              </a:tr>
              <a:tr h="196850">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12579196"/>
                  </a:ext>
                </a:extLst>
              </a:tr>
              <a:tr h="196850">
                <a:tc>
                  <a:txBody>
                    <a:bodyPr/>
                    <a:lstStyle/>
                    <a:p>
                      <a:pPr algn="l" fontAlgn="b"/>
                      <a:r>
                        <a:rPr lang="es-MX" sz="1200" b="1" i="0" u="none" strike="noStrike">
                          <a:solidFill>
                            <a:srgbClr val="000000"/>
                          </a:solidFill>
                          <a:effectLst/>
                          <a:latin typeface="Aptos Narrow"/>
                        </a:rPr>
                        <a:t>TOTAL</a:t>
                      </a:r>
                    </a:p>
                  </a:txBody>
                  <a:tcPr marL="6350" marR="6350" marT="635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s-MX" sz="1200" b="1" i="0" u="none" strike="noStrike" dirty="0">
                          <a:solidFill>
                            <a:srgbClr val="000000"/>
                          </a:solidFill>
                          <a:effectLst/>
                          <a:latin typeface="Aptos Narrow"/>
                        </a:rPr>
                        <a:t>342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95410040"/>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7619998" y="3733800"/>
            <a:ext cx="3810001" cy="1512594"/>
          </a:xfrm>
          <a:prstGeom prst="rect">
            <a:avLst/>
          </a:prstGeom>
          <a:ln w="9525">
            <a:solidFill>
              <a:srgbClr val="000000"/>
            </a:solidFill>
          </a:ln>
        </p:spPr>
        <p:txBody>
          <a:bodyPr vert="horz" wrap="square" lIns="0" tIns="34925" rIns="0" bIns="0" rtlCol="0">
            <a:spAutoFit/>
          </a:bodyPr>
          <a:lstStyle/>
          <a:p>
            <a:pPr marL="92075" marR="83185" algn="just">
              <a:lnSpc>
                <a:spcPct val="100000"/>
              </a:lnSpc>
              <a:spcBef>
                <a:spcPts val="275"/>
              </a:spcBef>
            </a:pPr>
            <a:r>
              <a:rPr lang="es-MX" sz="1600" dirty="0">
                <a:latin typeface="Arial" panose="020B0604020202020204" pitchFamily="34" charset="0"/>
                <a:cs typeface="Arial" panose="020B0604020202020204" pitchFamily="34" charset="0"/>
              </a:rPr>
              <a:t>En los programas de televisión monitoreados se detectaron 4 menciones a partidos políticos, correspondiente a partido Morena con 2 menciones, PRI con una mención y PRD Guerrero 1 mención.</a:t>
            </a:r>
            <a:endParaRPr sz="1600" dirty="0">
              <a:latin typeface="Arial" panose="020B0604020202020204" pitchFamily="34" charset="0"/>
              <a:cs typeface="Arial" panose="020B0604020202020204" pitchFamily="34" charset="0"/>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16</a:t>
            </a:fld>
            <a:endParaRPr spc="-25" dirty="0"/>
          </a:p>
        </p:txBody>
      </p:sp>
      <p:graphicFrame>
        <p:nvGraphicFramePr>
          <p:cNvPr id="8" name="Gráfico 7"/>
          <p:cNvGraphicFramePr>
            <a:graphicFrameLocks/>
          </p:cNvGraphicFramePr>
          <p:nvPr>
            <p:extLst>
              <p:ext uri="{D42A27DB-BD31-4B8C-83A1-F6EECF244321}">
                <p14:modId xmlns:p14="http://schemas.microsoft.com/office/powerpoint/2010/main" val="2339373222"/>
              </p:ext>
            </p:extLst>
          </p:nvPr>
        </p:nvGraphicFramePr>
        <p:xfrm>
          <a:off x="457200" y="762000"/>
          <a:ext cx="6629400" cy="5257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Tabla 8"/>
          <p:cNvGraphicFramePr>
            <a:graphicFrameLocks noGrp="1"/>
          </p:cNvGraphicFramePr>
          <p:nvPr>
            <p:extLst>
              <p:ext uri="{D42A27DB-BD31-4B8C-83A1-F6EECF244321}">
                <p14:modId xmlns:p14="http://schemas.microsoft.com/office/powerpoint/2010/main" val="2092485246"/>
              </p:ext>
            </p:extLst>
          </p:nvPr>
        </p:nvGraphicFramePr>
        <p:xfrm>
          <a:off x="7958138" y="1066800"/>
          <a:ext cx="3355148" cy="1451776"/>
        </p:xfrm>
        <a:graphic>
          <a:graphicData uri="http://schemas.openxmlformats.org/drawingml/2006/table">
            <a:tbl>
              <a:tblPr/>
              <a:tblGrid>
                <a:gridCol w="1677574">
                  <a:extLst>
                    <a:ext uri="{9D8B030D-6E8A-4147-A177-3AD203B41FA5}">
                      <a16:colId xmlns:a16="http://schemas.microsoft.com/office/drawing/2014/main" val="1832726813"/>
                    </a:ext>
                  </a:extLst>
                </a:gridCol>
                <a:gridCol w="1677574">
                  <a:extLst>
                    <a:ext uri="{9D8B030D-6E8A-4147-A177-3AD203B41FA5}">
                      <a16:colId xmlns:a16="http://schemas.microsoft.com/office/drawing/2014/main" val="2929079424"/>
                    </a:ext>
                  </a:extLst>
                </a:gridCol>
              </a:tblGrid>
              <a:tr h="439642">
                <a:tc>
                  <a:txBody>
                    <a:bodyPr/>
                    <a:lstStyle/>
                    <a:p>
                      <a:pPr algn="ctr" fontAlgn="b"/>
                      <a:r>
                        <a:rPr lang="es-MX" sz="1200" b="1" i="0" u="none" strike="noStrike" dirty="0">
                          <a:solidFill>
                            <a:srgbClr val="FFFFFF"/>
                          </a:solidFill>
                          <a:effectLst/>
                          <a:latin typeface="Aptos Narrow"/>
                        </a:rPr>
                        <a:t>PARTIDO POLÍTICO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ptos Narrow"/>
                        </a:rPr>
                        <a:t>MENCIONES</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110583737"/>
                  </a:ext>
                </a:extLst>
              </a:tr>
              <a:tr h="232576">
                <a:tc>
                  <a:txBody>
                    <a:bodyPr/>
                    <a:lstStyle/>
                    <a:p>
                      <a:pPr algn="ctr" fontAlgn="b"/>
                      <a:r>
                        <a:rPr lang="es-MX" sz="1200" b="0" i="0" u="none" strike="noStrike" dirty="0">
                          <a:solidFill>
                            <a:srgbClr val="000000"/>
                          </a:solidFill>
                          <a:effectLst/>
                          <a:latin typeface="Aptos Narrow"/>
                        </a:rPr>
                        <a:t>MORENA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ptos Narrow"/>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36861086"/>
                  </a:ext>
                </a:extLst>
              </a:tr>
              <a:tr h="232576">
                <a:tc>
                  <a:txBody>
                    <a:bodyPr/>
                    <a:lstStyle/>
                    <a:p>
                      <a:pPr algn="ctr" fontAlgn="b"/>
                      <a:r>
                        <a:rPr lang="es-MX" sz="1200" b="0" i="0" u="none" strike="noStrike">
                          <a:solidFill>
                            <a:srgbClr val="000000"/>
                          </a:solidFill>
                          <a:effectLst/>
                          <a:latin typeface="Aptos Narrow"/>
                        </a:rPr>
                        <a:t>PRI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ptos Narrow"/>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69092639"/>
                  </a:ext>
                </a:extLst>
              </a:tr>
              <a:tr h="314406">
                <a:tc>
                  <a:txBody>
                    <a:bodyPr/>
                    <a:lstStyle/>
                    <a:p>
                      <a:pPr algn="ctr" fontAlgn="b"/>
                      <a:r>
                        <a:rPr lang="es-MX" sz="1200" b="0" i="0" u="none" strike="noStrike" dirty="0">
                          <a:solidFill>
                            <a:srgbClr val="000000"/>
                          </a:solidFill>
                          <a:effectLst/>
                          <a:latin typeface="Aptos Narrow"/>
                        </a:rPr>
                        <a:t>PRD GUERRERO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ptos Narrow"/>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47213198"/>
                  </a:ext>
                </a:extLst>
              </a:tr>
              <a:tr h="232576">
                <a:tc>
                  <a:txBody>
                    <a:bodyPr/>
                    <a:lstStyle/>
                    <a:p>
                      <a:pPr algn="ctr" fontAlgn="b"/>
                      <a:r>
                        <a:rPr lang="es-MX" sz="1100" b="1" i="0" u="none" strike="noStrike" dirty="0">
                          <a:solidFill>
                            <a:srgbClr val="000000"/>
                          </a:solidFill>
                          <a:effectLst/>
                          <a:latin typeface="Aptos Narrow"/>
                        </a:rPr>
                        <a:t>TOTAL</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r>
                        <a:rPr lang="es-MX" sz="1100" b="0" i="0" u="none" strike="noStrike" dirty="0">
                          <a:solidFill>
                            <a:srgbClr val="000000"/>
                          </a:solidFill>
                          <a:effectLst/>
                          <a:latin typeface="Aptos Narrow"/>
                        </a:rPr>
                        <a:t> 4</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5981199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16811" y="5129431"/>
            <a:ext cx="9677400" cy="1404872"/>
          </a:xfrm>
          <a:prstGeom prst="rect">
            <a:avLst/>
          </a:prstGeom>
          <a:ln w="9525">
            <a:solidFill>
              <a:srgbClr val="000000"/>
            </a:solidFill>
          </a:ln>
        </p:spPr>
        <p:txBody>
          <a:bodyPr vert="horz" wrap="square" lIns="0" tIns="34925" rIns="0" bIns="0" rtlCol="0">
            <a:spAutoFit/>
          </a:bodyPr>
          <a:lstStyle/>
          <a:p>
            <a:pPr marL="90805" marR="525145" algn="just">
              <a:lnSpc>
                <a:spcPct val="100000"/>
              </a:lnSpc>
              <a:spcBef>
                <a:spcPts val="275"/>
              </a:spcBef>
            </a:pPr>
            <a:r>
              <a:rPr sz="1400" spc="-10" dirty="0" err="1">
                <a:latin typeface="Arial" panose="020B0604020202020204" pitchFamily="34" charset="0"/>
                <a:cs typeface="Arial" panose="020B0604020202020204" pitchFamily="34" charset="0"/>
              </a:rPr>
              <a:t>Excluyendo</a:t>
            </a:r>
            <a:r>
              <a:rPr sz="1400" spc="-10" dirty="0">
                <a:latin typeface="Arial" panose="020B0604020202020204" pitchFamily="34" charset="0"/>
                <a:cs typeface="Arial" panose="020B0604020202020204" pitchFamily="34" charset="0"/>
              </a:rPr>
              <a:t> </a:t>
            </a:r>
            <a:r>
              <a:rPr lang="es-MX" sz="1400" spc="-10" dirty="0">
                <a:latin typeface="Arial" panose="020B0604020202020204" pitchFamily="34" charset="0"/>
                <a:cs typeface="Arial" panose="020B0604020202020204" pitchFamily="34" charset="0"/>
              </a:rPr>
              <a:t>la</a:t>
            </a:r>
            <a:r>
              <a:rPr sz="1400" dirty="0">
                <a:latin typeface="Arial" panose="020B0604020202020204" pitchFamily="34" charset="0"/>
                <a:cs typeface="Arial" panose="020B0604020202020204" pitchFamily="34" charset="0"/>
              </a:rPr>
              <a:t>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piezas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opinión</a:t>
            </a:r>
            <a:r>
              <a:rPr sz="1400" spc="-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análisis</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(con</a:t>
            </a:r>
            <a:r>
              <a:rPr sz="1400" spc="-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base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en</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2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lineamientos</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metodológicos</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que</a:t>
            </a:r>
            <a:r>
              <a:rPr sz="1400" spc="-2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respetan</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principios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la</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libertad</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de</a:t>
            </a:r>
            <a:r>
              <a:rPr sz="1400" spc="-3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expresión), </a:t>
            </a:r>
            <a:r>
              <a:rPr sz="1400" spc="-25" dirty="0">
                <a:latin typeface="Arial" panose="020B0604020202020204" pitchFamily="34" charset="0"/>
                <a:cs typeface="Arial" panose="020B0604020202020204" pitchFamily="34" charset="0"/>
              </a:rPr>
              <a:t>se </a:t>
            </a:r>
            <a:r>
              <a:rPr sz="1400" spc="-10" dirty="0">
                <a:latin typeface="Arial" panose="020B0604020202020204" pitchFamily="34" charset="0"/>
                <a:cs typeface="Arial" panose="020B0604020202020204" pitchFamily="34" charset="0"/>
              </a:rPr>
              <a:t>valoraron</a:t>
            </a:r>
            <a:r>
              <a:rPr sz="1400" spc="-4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las</a:t>
            </a:r>
            <a:r>
              <a:rPr sz="1400" spc="-1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menciones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a</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políticos</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según</a:t>
            </a:r>
            <a:r>
              <a:rPr sz="1400" spc="-1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su</a:t>
            </a:r>
            <a:r>
              <a:rPr sz="1400" spc="-3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tono:</a:t>
            </a:r>
            <a:r>
              <a:rPr sz="1400" spc="-3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Positiva,</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Negativa</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o</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No</a:t>
            </a:r>
            <a:r>
              <a:rPr sz="1400" spc="-45"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Adjetivada.</a:t>
            </a:r>
            <a:r>
              <a:rPr sz="1400" dirty="0">
                <a:latin typeface="Arial" panose="020B0604020202020204" pitchFamily="34" charset="0"/>
                <a:cs typeface="Arial" panose="020B0604020202020204" pitchFamily="34" charset="0"/>
              </a:rPr>
              <a:t> Con</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respecto </a:t>
            </a:r>
            <a:r>
              <a:rPr sz="1400" dirty="0">
                <a:latin typeface="Arial" panose="020B0604020202020204" pitchFamily="34" charset="0"/>
                <a:cs typeface="Arial" panose="020B0604020202020204" pitchFamily="34" charset="0"/>
              </a:rPr>
              <a:t>a</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los</a:t>
            </a:r>
            <a:r>
              <a:rPr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tres</a:t>
            </a:r>
            <a:r>
              <a:rPr sz="1400" spc="-2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partidos</a:t>
            </a:r>
            <a:r>
              <a:rPr sz="1400" spc="-1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más</a:t>
            </a:r>
            <a:r>
              <a:rPr sz="1400" spc="-20" dirty="0">
                <a:latin typeface="Arial" panose="020B0604020202020204" pitchFamily="34" charset="0"/>
                <a:cs typeface="Arial" panose="020B0604020202020204" pitchFamily="34" charset="0"/>
              </a:rPr>
              <a:t> </a:t>
            </a:r>
            <a:r>
              <a:rPr sz="1400" spc="-10" dirty="0">
                <a:latin typeface="Arial" panose="020B0604020202020204" pitchFamily="34" charset="0"/>
                <a:cs typeface="Arial" panose="020B0604020202020204" pitchFamily="34" charset="0"/>
              </a:rPr>
              <a:t>mencionados: </a:t>
            </a:r>
            <a:endParaRPr lang="es-MX" sz="1400" spc="-10" dirty="0">
              <a:latin typeface="Arial" panose="020B0604020202020204" pitchFamily="34" charset="0"/>
              <a:cs typeface="Arial" panose="020B0604020202020204" pitchFamily="34" charset="0"/>
            </a:endParaRPr>
          </a:p>
          <a:p>
            <a:pPr marL="90805" marR="525145" algn="just">
              <a:lnSpc>
                <a:spcPct val="100000"/>
              </a:lnSpc>
              <a:spcBef>
                <a:spcPts val="275"/>
              </a:spcBef>
            </a:pPr>
            <a:r>
              <a:rPr sz="1400" dirty="0">
                <a:latin typeface="Arial" panose="020B0604020202020204" pitchFamily="34" charset="0"/>
                <a:cs typeface="Arial" panose="020B0604020202020204" pitchFamily="34" charset="0"/>
              </a:rPr>
              <a:t>El</a:t>
            </a:r>
            <a:r>
              <a:rPr sz="1400" spc="-3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partido</a:t>
            </a:r>
            <a:r>
              <a:rPr sz="1400" spc="-15"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Morena</a:t>
            </a:r>
            <a:r>
              <a:rPr sz="1400" spc="-20" dirty="0">
                <a:latin typeface="Arial" panose="020B0604020202020204" pitchFamily="34" charset="0"/>
                <a:cs typeface="Arial" panose="020B0604020202020204" pitchFamily="34" charset="0"/>
              </a:rPr>
              <a:t> </a:t>
            </a:r>
            <a:r>
              <a:rPr sz="1400" dirty="0" err="1">
                <a:latin typeface="Arial" panose="020B0604020202020204" pitchFamily="34" charset="0"/>
                <a:cs typeface="Arial" panose="020B0604020202020204" pitchFamily="34" charset="0"/>
              </a:rPr>
              <a:t>obtuvo</a:t>
            </a:r>
            <a:r>
              <a:rPr sz="1400" spc="-25" dirty="0">
                <a:latin typeface="Arial" panose="020B0604020202020204" pitchFamily="34" charset="0"/>
                <a:cs typeface="Arial" panose="020B0604020202020204" pitchFamily="34" charset="0"/>
              </a:rPr>
              <a:t> </a:t>
            </a:r>
            <a:r>
              <a:rPr lang="es-MX" sz="1400" spc="-25" dirty="0">
                <a:latin typeface="Arial" panose="020B0604020202020204" pitchFamily="34" charset="0"/>
                <a:cs typeface="Arial" panose="020B0604020202020204" pitchFamily="34" charset="0"/>
              </a:rPr>
              <a:t>171 </a:t>
            </a:r>
            <a:r>
              <a:rPr sz="1400" dirty="0" err="1">
                <a:latin typeface="Arial" panose="020B0604020202020204" pitchFamily="34" charset="0"/>
                <a:cs typeface="Arial" panose="020B0604020202020204" pitchFamily="34" charset="0"/>
              </a:rPr>
              <a:t>menc</a:t>
            </a:r>
            <a:r>
              <a:rPr lang="es-MX" sz="1400" dirty="0">
                <a:latin typeface="Arial" panose="020B0604020202020204" pitchFamily="34" charset="0"/>
                <a:cs typeface="Arial" panose="020B0604020202020204" pitchFamily="34" charset="0"/>
              </a:rPr>
              <a:t>iones</a:t>
            </a:r>
            <a:r>
              <a:rPr lang="es-MX" sz="1400" spc="-30" dirty="0">
                <a:latin typeface="Arial" panose="020B0604020202020204" pitchFamily="34" charset="0"/>
                <a:cs typeface="Arial" panose="020B0604020202020204" pitchFamily="34" charset="0"/>
              </a:rPr>
              <a:t>, 2 </a:t>
            </a:r>
            <a:r>
              <a:rPr sz="1400" spc="-10" dirty="0" err="1">
                <a:latin typeface="Arial" panose="020B0604020202020204" pitchFamily="34" charset="0"/>
                <a:cs typeface="Arial" panose="020B0604020202020204" pitchFamily="34" charset="0"/>
              </a:rPr>
              <a:t>Positiva</a:t>
            </a:r>
            <a:r>
              <a:rPr lang="es-MX" sz="1400" spc="-10" dirty="0">
                <a:latin typeface="Arial" panose="020B0604020202020204" pitchFamily="34" charset="0"/>
                <a:cs typeface="Arial" panose="020B0604020202020204" pitchFamily="34" charset="0"/>
              </a:rPr>
              <a:t>, 0</a:t>
            </a:r>
            <a:r>
              <a:rPr sz="1400" spc="-30" dirty="0">
                <a:latin typeface="Arial" panose="020B0604020202020204" pitchFamily="34" charset="0"/>
                <a:cs typeface="Arial" panose="020B0604020202020204" pitchFamily="34" charset="0"/>
              </a:rPr>
              <a:t> </a:t>
            </a:r>
            <a:r>
              <a:rPr sz="1400" spc="-10" dirty="0" err="1">
                <a:latin typeface="Arial" panose="020B0604020202020204" pitchFamily="34" charset="0"/>
                <a:cs typeface="Arial" panose="020B0604020202020204" pitchFamily="34" charset="0"/>
              </a:rPr>
              <a:t>Negativa</a:t>
            </a:r>
            <a:r>
              <a:rPr sz="1400" spc="-20" dirty="0">
                <a:latin typeface="Arial" panose="020B0604020202020204" pitchFamily="34" charset="0"/>
                <a:cs typeface="Arial" panose="020B0604020202020204" pitchFamily="34" charset="0"/>
              </a:rPr>
              <a:t> </a:t>
            </a:r>
            <a:r>
              <a:rPr lang="es-MX" sz="1400" spc="-20" dirty="0">
                <a:latin typeface="Arial" panose="020B0604020202020204" pitchFamily="34" charset="0"/>
                <a:cs typeface="Arial" panose="020B0604020202020204" pitchFamily="34" charset="0"/>
              </a:rPr>
              <a:t> </a:t>
            </a:r>
            <a:r>
              <a:rPr sz="1400" dirty="0">
                <a:latin typeface="Arial" panose="020B0604020202020204" pitchFamily="34" charset="0"/>
                <a:cs typeface="Arial" panose="020B0604020202020204" pitchFamily="34" charset="0"/>
              </a:rPr>
              <a:t>y</a:t>
            </a:r>
            <a:r>
              <a:rPr sz="1400" spc="-30" dirty="0">
                <a:latin typeface="Arial" panose="020B0604020202020204" pitchFamily="34" charset="0"/>
                <a:cs typeface="Arial" panose="020B0604020202020204" pitchFamily="34" charset="0"/>
              </a:rPr>
              <a:t> </a:t>
            </a:r>
            <a:r>
              <a:rPr lang="es-MX" sz="1400" spc="-30" dirty="0">
                <a:latin typeface="Arial" panose="020B0604020202020204" pitchFamily="34" charset="0"/>
                <a:cs typeface="Arial" panose="020B0604020202020204" pitchFamily="34" charset="0"/>
              </a:rPr>
              <a:t>169</a:t>
            </a:r>
            <a:r>
              <a:rPr sz="1400" spc="-30" dirty="0">
                <a:latin typeface="Arial" panose="020B0604020202020204" pitchFamily="34" charset="0"/>
                <a:cs typeface="Arial" panose="020B0604020202020204" pitchFamily="34" charset="0"/>
              </a:rPr>
              <a:t> </a:t>
            </a:r>
            <a:r>
              <a:rPr lang="es-MX" sz="1400" dirty="0">
                <a:latin typeface="Arial" panose="020B0604020202020204" pitchFamily="34" charset="0"/>
                <a:cs typeface="Arial" panose="020B0604020202020204" pitchFamily="34" charset="0"/>
              </a:rPr>
              <a:t>No A</a:t>
            </a:r>
            <a:r>
              <a:rPr sz="1400" spc="-10" dirty="0" err="1">
                <a:latin typeface="Arial" panose="020B0604020202020204" pitchFamily="34" charset="0"/>
                <a:cs typeface="Arial" panose="020B0604020202020204" pitchFamily="34" charset="0"/>
              </a:rPr>
              <a:t>djetivadas</a:t>
            </a:r>
            <a:r>
              <a:rPr sz="1400" spc="-10" dirty="0">
                <a:latin typeface="Arial" panose="020B0604020202020204" pitchFamily="34" charset="0"/>
                <a:cs typeface="Arial" panose="020B0604020202020204" pitchFamily="34" charset="0"/>
              </a:rPr>
              <a:t>.</a:t>
            </a:r>
            <a:r>
              <a:rPr lang="es-MX" sz="1400" spc="-10" dirty="0">
                <a:latin typeface="Arial" panose="020B0604020202020204" pitchFamily="34" charset="0"/>
                <a:cs typeface="Arial" panose="020B0604020202020204" pitchFamily="34" charset="0"/>
              </a:rPr>
              <a:t> </a:t>
            </a:r>
          </a:p>
          <a:p>
            <a:pPr marL="90805" marR="525145" algn="just">
              <a:lnSpc>
                <a:spcPct val="100000"/>
              </a:lnSpc>
              <a:spcBef>
                <a:spcPts val="275"/>
              </a:spcBef>
            </a:pPr>
            <a:r>
              <a:rPr lang="es-MX" sz="1400" spc="-10" dirty="0">
                <a:latin typeface="Arial" panose="020B0604020202020204" pitchFamily="34" charset="0"/>
                <a:cs typeface="Arial" panose="020B0604020202020204" pitchFamily="34" charset="0"/>
              </a:rPr>
              <a:t>El Partido Revolucionario Institucional, obtuvo 0 menciones Positivas, 0 menciones Negativas y 54 No Adjetivadas. El Partido del Trabajo obtuvo 0 menciones Positiva, 0 Negativas y 32 No Adjetivadas</a:t>
            </a:r>
            <a:endParaRPr sz="14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17</a:t>
            </a:fld>
            <a:endParaRPr spc="-25" dirty="0"/>
          </a:p>
        </p:txBody>
      </p:sp>
      <p:graphicFrame>
        <p:nvGraphicFramePr>
          <p:cNvPr id="6" name="Gráfico 5"/>
          <p:cNvGraphicFramePr>
            <a:graphicFrameLocks/>
          </p:cNvGraphicFramePr>
          <p:nvPr>
            <p:extLst>
              <p:ext uri="{D42A27DB-BD31-4B8C-83A1-F6EECF244321}">
                <p14:modId xmlns:p14="http://schemas.microsoft.com/office/powerpoint/2010/main" val="3521376849"/>
              </p:ext>
            </p:extLst>
          </p:nvPr>
        </p:nvGraphicFramePr>
        <p:xfrm>
          <a:off x="2438400" y="609600"/>
          <a:ext cx="6781800" cy="4343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18</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894749543"/>
              </p:ext>
            </p:extLst>
          </p:nvPr>
        </p:nvGraphicFramePr>
        <p:xfrm>
          <a:off x="1447800" y="1295400"/>
          <a:ext cx="7772399" cy="3733800"/>
        </p:xfrm>
        <a:graphic>
          <a:graphicData uri="http://schemas.openxmlformats.org/drawingml/2006/table">
            <a:tbl>
              <a:tblPr/>
              <a:tblGrid>
                <a:gridCol w="2507799">
                  <a:extLst>
                    <a:ext uri="{9D8B030D-6E8A-4147-A177-3AD203B41FA5}">
                      <a16:colId xmlns:a16="http://schemas.microsoft.com/office/drawing/2014/main" val="3450252246"/>
                    </a:ext>
                  </a:extLst>
                </a:gridCol>
                <a:gridCol w="1316150">
                  <a:extLst>
                    <a:ext uri="{9D8B030D-6E8A-4147-A177-3AD203B41FA5}">
                      <a16:colId xmlns:a16="http://schemas.microsoft.com/office/drawing/2014/main" val="1302668349"/>
                    </a:ext>
                  </a:extLst>
                </a:gridCol>
                <a:gridCol w="1974225">
                  <a:extLst>
                    <a:ext uri="{9D8B030D-6E8A-4147-A177-3AD203B41FA5}">
                      <a16:colId xmlns:a16="http://schemas.microsoft.com/office/drawing/2014/main" val="2684427081"/>
                    </a:ext>
                  </a:extLst>
                </a:gridCol>
                <a:gridCol w="1974225">
                  <a:extLst>
                    <a:ext uri="{9D8B030D-6E8A-4147-A177-3AD203B41FA5}">
                      <a16:colId xmlns:a16="http://schemas.microsoft.com/office/drawing/2014/main" val="3482495437"/>
                    </a:ext>
                  </a:extLst>
                </a:gridCol>
              </a:tblGrid>
              <a:tr h="373380">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PARTIDO POLÍTICO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POSITIVA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NEGATIVA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NO ADJETIVADA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381137059"/>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MORENA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169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62225226"/>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54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79112131"/>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6525457"/>
                  </a:ext>
                </a:extLst>
              </a:tr>
              <a:tr h="373380">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PVEM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89790327"/>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40671113"/>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PRD GUERRERO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20598770"/>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PAN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89646574"/>
                  </a:ext>
                </a:extLst>
              </a:tr>
              <a:tr h="373380">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Otro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8387416"/>
                  </a:ext>
                </a:extLst>
              </a:tr>
              <a:tr h="373380">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344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236475"/>
                  </a:ext>
                </a:extLst>
              </a:tr>
            </a:tbl>
          </a:graphicData>
        </a:graphic>
      </p:graphicFrame>
    </p:spTree>
    <p:extLst>
      <p:ext uri="{BB962C8B-B14F-4D97-AF65-F5344CB8AC3E}">
        <p14:creationId xmlns:p14="http://schemas.microsoft.com/office/powerpoint/2010/main" val="27965682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71600" y="5136752"/>
            <a:ext cx="10256011" cy="1327928"/>
          </a:xfrm>
          <a:prstGeom prst="rect">
            <a:avLst/>
          </a:prstGeom>
          <a:ln w="9525">
            <a:solidFill>
              <a:srgbClr val="000000"/>
            </a:solidFill>
          </a:ln>
        </p:spPr>
        <p:txBody>
          <a:bodyPr vert="horz" wrap="square" lIns="0" tIns="34925" rIns="0" bIns="0" rtlCol="0">
            <a:spAutoFit/>
          </a:bodyPr>
          <a:lstStyle/>
          <a:p>
            <a:pPr marL="90805" marR="525145">
              <a:lnSpc>
                <a:spcPct val="100000"/>
              </a:lnSpc>
              <a:spcBef>
                <a:spcPts val="275"/>
              </a:spcBef>
            </a:pPr>
            <a:r>
              <a:rPr sz="1400" spc="-10" dirty="0">
                <a:solidFill>
                  <a:schemeClr val="tx1"/>
                </a:solidFill>
                <a:latin typeface="Arial" panose="020B0604020202020204" pitchFamily="34" charset="0"/>
                <a:cs typeface="Arial" panose="020B0604020202020204" pitchFamily="34" charset="0"/>
              </a:rPr>
              <a:t>Excluyendo </a:t>
            </a:r>
            <a:r>
              <a:rPr sz="1400" dirty="0">
                <a:solidFill>
                  <a:schemeClr val="tx1"/>
                </a:solidFill>
                <a:latin typeface="Arial" panose="020B0604020202020204" pitchFamily="34" charset="0"/>
                <a:cs typeface="Arial" panose="020B0604020202020204" pitchFamily="34" charset="0"/>
              </a:rPr>
              <a:t>las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piezas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de</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opinión</a:t>
            </a:r>
            <a:r>
              <a:rPr sz="1400" spc="-3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y</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análisis</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(con</a:t>
            </a:r>
            <a:r>
              <a:rPr sz="1400" spc="-3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base</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en</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los</a:t>
            </a:r>
            <a:r>
              <a:rPr sz="1400" spc="-2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lineamientos</a:t>
            </a:r>
            <a:r>
              <a:rPr sz="1400" spc="-1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metodológicos</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que</a:t>
            </a:r>
            <a:r>
              <a:rPr sz="1400" spc="-2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respetan</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los</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principios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de</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la</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libertad</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de</a:t>
            </a:r>
            <a:r>
              <a:rPr sz="1400" spc="-30"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expresión), </a:t>
            </a:r>
            <a:r>
              <a:rPr sz="1400" spc="-25" dirty="0">
                <a:solidFill>
                  <a:schemeClr val="tx1"/>
                </a:solidFill>
                <a:latin typeface="Arial" panose="020B0604020202020204" pitchFamily="34" charset="0"/>
                <a:cs typeface="Arial" panose="020B0604020202020204" pitchFamily="34" charset="0"/>
              </a:rPr>
              <a:t>se </a:t>
            </a:r>
            <a:r>
              <a:rPr sz="1400" spc="-10" dirty="0">
                <a:solidFill>
                  <a:schemeClr val="tx1"/>
                </a:solidFill>
                <a:latin typeface="Arial" panose="020B0604020202020204" pitchFamily="34" charset="0"/>
                <a:cs typeface="Arial" panose="020B0604020202020204" pitchFamily="34" charset="0"/>
              </a:rPr>
              <a:t>valoraron</a:t>
            </a:r>
            <a:r>
              <a:rPr sz="1400" spc="-4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las</a:t>
            </a:r>
            <a:r>
              <a:rPr sz="1400" spc="-20"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menciones</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a</a:t>
            </a:r>
            <a:r>
              <a:rPr sz="1400" spc="-2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partidos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políticos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en</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Radio,</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según</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su</a:t>
            </a:r>
            <a:r>
              <a:rPr sz="1400" spc="-3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tono:</a:t>
            </a:r>
            <a:r>
              <a:rPr sz="1400" spc="-3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Positiva,</a:t>
            </a:r>
            <a:r>
              <a:rPr sz="1400" spc="-2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Negativa</a:t>
            </a:r>
            <a:r>
              <a:rPr sz="1400" spc="-2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o</a:t>
            </a:r>
            <a:r>
              <a:rPr sz="1400" spc="-3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No</a:t>
            </a:r>
            <a:r>
              <a:rPr sz="1400" spc="-40"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Adjetivada.</a:t>
            </a:r>
            <a:r>
              <a:rPr sz="1400" spc="-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Con</a:t>
            </a:r>
            <a:r>
              <a:rPr sz="1400" spc="-25"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respecto</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a</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los</a:t>
            </a:r>
            <a:r>
              <a:rPr sz="1400" spc="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tres</a:t>
            </a:r>
            <a:r>
              <a:rPr sz="1400" spc="-2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partidos</a:t>
            </a:r>
            <a:r>
              <a:rPr sz="1400" spc="-20" dirty="0">
                <a:solidFill>
                  <a:schemeClr val="tx1"/>
                </a:solidFill>
                <a:latin typeface="Arial" panose="020B0604020202020204" pitchFamily="34" charset="0"/>
                <a:cs typeface="Arial" panose="020B0604020202020204" pitchFamily="34" charset="0"/>
              </a:rPr>
              <a:t> </a:t>
            </a:r>
            <a:r>
              <a:rPr sz="1400" spc="-25" dirty="0">
                <a:solidFill>
                  <a:schemeClr val="tx1"/>
                </a:solidFill>
                <a:latin typeface="Arial" panose="020B0604020202020204" pitchFamily="34" charset="0"/>
                <a:cs typeface="Arial" panose="020B0604020202020204" pitchFamily="34" charset="0"/>
              </a:rPr>
              <a:t>más </a:t>
            </a:r>
            <a:r>
              <a:rPr sz="1400" spc="-10" dirty="0">
                <a:solidFill>
                  <a:schemeClr val="tx1"/>
                </a:solidFill>
                <a:latin typeface="Arial" panose="020B0604020202020204" pitchFamily="34" charset="0"/>
                <a:cs typeface="Arial" panose="020B0604020202020204" pitchFamily="34" charset="0"/>
              </a:rPr>
              <a:t>mencionados</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en</a:t>
            </a:r>
            <a:r>
              <a:rPr sz="1400" spc="-2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este</a:t>
            </a:r>
            <a:r>
              <a:rPr sz="1400" spc="-20" dirty="0">
                <a:solidFill>
                  <a:schemeClr val="tx1"/>
                </a:solidFill>
                <a:latin typeface="Arial" panose="020B0604020202020204" pitchFamily="34" charset="0"/>
                <a:cs typeface="Arial" panose="020B0604020202020204" pitchFamily="34" charset="0"/>
              </a:rPr>
              <a:t> </a:t>
            </a:r>
            <a:r>
              <a:rPr sz="1400" spc="-10" dirty="0">
                <a:solidFill>
                  <a:schemeClr val="tx1"/>
                </a:solidFill>
                <a:latin typeface="Arial" panose="020B0604020202020204" pitchFamily="34" charset="0"/>
                <a:cs typeface="Arial" panose="020B0604020202020204" pitchFamily="34" charset="0"/>
              </a:rPr>
              <a:t>medio:</a:t>
            </a:r>
            <a:endParaRPr sz="1400" dirty="0">
              <a:solidFill>
                <a:schemeClr val="tx1"/>
              </a:solidFill>
              <a:latin typeface="Arial" panose="020B0604020202020204" pitchFamily="34" charset="0"/>
              <a:cs typeface="Arial" panose="020B0604020202020204" pitchFamily="34" charset="0"/>
            </a:endParaRPr>
          </a:p>
          <a:p>
            <a:pPr marL="90805">
              <a:lnSpc>
                <a:spcPct val="100000"/>
              </a:lnSpc>
            </a:pPr>
            <a:r>
              <a:rPr sz="1400" dirty="0">
                <a:solidFill>
                  <a:schemeClr val="tx1"/>
                </a:solidFill>
                <a:latin typeface="Arial" panose="020B0604020202020204" pitchFamily="34" charset="0"/>
                <a:cs typeface="Arial" panose="020B0604020202020204" pitchFamily="34" charset="0"/>
              </a:rPr>
              <a:t>El</a:t>
            </a:r>
            <a:r>
              <a:rPr sz="1400" spc="-3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partido</a:t>
            </a:r>
            <a:r>
              <a:rPr sz="1400" spc="-15"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Morena</a:t>
            </a:r>
            <a:r>
              <a:rPr sz="1400" spc="-20" dirty="0">
                <a:solidFill>
                  <a:schemeClr val="tx1"/>
                </a:solidFill>
                <a:latin typeface="Arial" panose="020B0604020202020204" pitchFamily="34" charset="0"/>
                <a:cs typeface="Arial" panose="020B0604020202020204" pitchFamily="34" charset="0"/>
              </a:rPr>
              <a:t> </a:t>
            </a:r>
            <a:r>
              <a:rPr sz="1400" dirty="0" err="1">
                <a:solidFill>
                  <a:schemeClr val="tx1"/>
                </a:solidFill>
                <a:latin typeface="Arial" panose="020B0604020202020204" pitchFamily="34" charset="0"/>
                <a:cs typeface="Arial" panose="020B0604020202020204" pitchFamily="34" charset="0"/>
              </a:rPr>
              <a:t>obtuvo</a:t>
            </a:r>
            <a:r>
              <a:rPr sz="1400" spc="-25" dirty="0">
                <a:solidFill>
                  <a:schemeClr val="tx1"/>
                </a:solidFill>
                <a:latin typeface="Arial" panose="020B0604020202020204" pitchFamily="34" charset="0"/>
                <a:cs typeface="Arial" panose="020B0604020202020204" pitchFamily="34" charset="0"/>
              </a:rPr>
              <a:t> </a:t>
            </a:r>
            <a:r>
              <a:rPr lang="es-MX" sz="1400" spc="-25" dirty="0">
                <a:solidFill>
                  <a:schemeClr val="tx1"/>
                </a:solidFill>
                <a:latin typeface="Arial" panose="020B0604020202020204" pitchFamily="34" charset="0"/>
                <a:cs typeface="Arial" panose="020B0604020202020204" pitchFamily="34" charset="0"/>
              </a:rPr>
              <a:t>0 </a:t>
            </a:r>
            <a:r>
              <a:rPr sz="1400" dirty="0" err="1">
                <a:solidFill>
                  <a:schemeClr val="tx1"/>
                </a:solidFill>
                <a:latin typeface="Arial" panose="020B0604020202020204" pitchFamily="34" charset="0"/>
                <a:cs typeface="Arial" panose="020B0604020202020204" pitchFamily="34" charset="0"/>
              </a:rPr>
              <a:t>menci</a:t>
            </a:r>
            <a:r>
              <a:rPr lang="es-MX" sz="1400" dirty="0" err="1">
                <a:solidFill>
                  <a:schemeClr val="tx1"/>
                </a:solidFill>
                <a:latin typeface="Arial" panose="020B0604020202020204" pitchFamily="34" charset="0"/>
                <a:cs typeface="Arial" panose="020B0604020202020204" pitchFamily="34" charset="0"/>
              </a:rPr>
              <a:t>ones</a:t>
            </a:r>
            <a:r>
              <a:rPr sz="1400" spc="-30" dirty="0">
                <a:solidFill>
                  <a:schemeClr val="tx1"/>
                </a:solidFill>
                <a:latin typeface="Arial" panose="020B0604020202020204" pitchFamily="34" charset="0"/>
                <a:cs typeface="Arial" panose="020B0604020202020204" pitchFamily="34" charset="0"/>
              </a:rPr>
              <a:t> </a:t>
            </a:r>
            <a:r>
              <a:rPr sz="1400" spc="-10" dirty="0" err="1">
                <a:solidFill>
                  <a:schemeClr val="tx1"/>
                </a:solidFill>
                <a:latin typeface="Arial" panose="020B0604020202020204" pitchFamily="34" charset="0"/>
                <a:cs typeface="Arial" panose="020B0604020202020204" pitchFamily="34" charset="0"/>
              </a:rPr>
              <a:t>Positiva</a:t>
            </a:r>
            <a:r>
              <a:rPr lang="es-MX" sz="1400" spc="-10" dirty="0">
                <a:solidFill>
                  <a:schemeClr val="tx1"/>
                </a:solidFill>
                <a:latin typeface="Arial" panose="020B0604020202020204" pitchFamily="34" charset="0"/>
                <a:cs typeface="Arial" panose="020B0604020202020204" pitchFamily="34" charset="0"/>
              </a:rPr>
              <a:t>s</a:t>
            </a:r>
            <a:r>
              <a:rPr sz="1400" spc="-10" dirty="0">
                <a:solidFill>
                  <a:schemeClr val="tx1"/>
                </a:solidFill>
                <a:latin typeface="Arial" panose="020B0604020202020204" pitchFamily="34" charset="0"/>
                <a:cs typeface="Arial" panose="020B0604020202020204" pitchFamily="34" charset="0"/>
              </a:rPr>
              <a:t>,</a:t>
            </a:r>
            <a:r>
              <a:rPr sz="1400" spc="-25" dirty="0">
                <a:solidFill>
                  <a:schemeClr val="tx1"/>
                </a:solidFill>
                <a:latin typeface="Arial" panose="020B0604020202020204" pitchFamily="34" charset="0"/>
                <a:cs typeface="Arial" panose="020B0604020202020204" pitchFamily="34" charset="0"/>
              </a:rPr>
              <a:t> </a:t>
            </a:r>
            <a:r>
              <a:rPr lang="es-MX" sz="1400" spc="-25" dirty="0">
                <a:solidFill>
                  <a:schemeClr val="tx1"/>
                </a:solidFill>
                <a:latin typeface="Arial" panose="020B0604020202020204" pitchFamily="34" charset="0"/>
                <a:cs typeface="Arial" panose="020B0604020202020204" pitchFamily="34" charset="0"/>
              </a:rPr>
              <a:t>1</a:t>
            </a:r>
            <a:r>
              <a:rPr sz="1400" spc="-30" dirty="0">
                <a:solidFill>
                  <a:schemeClr val="tx1"/>
                </a:solidFill>
                <a:latin typeface="Arial" panose="020B0604020202020204" pitchFamily="34" charset="0"/>
                <a:cs typeface="Arial" panose="020B0604020202020204" pitchFamily="34" charset="0"/>
              </a:rPr>
              <a:t> </a:t>
            </a:r>
            <a:r>
              <a:rPr sz="1400" spc="-10" dirty="0" err="1">
                <a:solidFill>
                  <a:schemeClr val="tx1"/>
                </a:solidFill>
                <a:latin typeface="Arial" panose="020B0604020202020204" pitchFamily="34" charset="0"/>
                <a:cs typeface="Arial" panose="020B0604020202020204" pitchFamily="34" charset="0"/>
              </a:rPr>
              <a:t>Negativa</a:t>
            </a:r>
            <a:r>
              <a:rPr sz="1400" spc="-2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y</a:t>
            </a:r>
            <a:r>
              <a:rPr sz="1400" spc="-30" dirty="0">
                <a:solidFill>
                  <a:schemeClr val="tx1"/>
                </a:solidFill>
                <a:latin typeface="Arial" panose="020B0604020202020204" pitchFamily="34" charset="0"/>
                <a:cs typeface="Arial" panose="020B0604020202020204" pitchFamily="34" charset="0"/>
              </a:rPr>
              <a:t> </a:t>
            </a:r>
            <a:r>
              <a:rPr lang="es-MX" sz="1400" spc="-30" dirty="0">
                <a:solidFill>
                  <a:schemeClr val="tx1"/>
                </a:solidFill>
                <a:latin typeface="Arial" panose="020B0604020202020204" pitchFamily="34" charset="0"/>
                <a:cs typeface="Arial" panose="020B0604020202020204" pitchFamily="34" charset="0"/>
              </a:rPr>
              <a:t>1</a:t>
            </a:r>
            <a:r>
              <a:rPr lang="es-MX" sz="1400" dirty="0">
                <a:solidFill>
                  <a:schemeClr val="tx1"/>
                </a:solidFill>
                <a:latin typeface="Arial" panose="020B0604020202020204" pitchFamily="34" charset="0"/>
                <a:cs typeface="Arial" panose="020B0604020202020204" pitchFamily="34" charset="0"/>
              </a:rPr>
              <a:t>68</a:t>
            </a:r>
            <a:r>
              <a:rPr sz="1400" spc="-30" dirty="0">
                <a:solidFill>
                  <a:schemeClr val="tx1"/>
                </a:solidFill>
                <a:latin typeface="Arial" panose="020B0604020202020204" pitchFamily="34" charset="0"/>
                <a:cs typeface="Arial" panose="020B0604020202020204" pitchFamily="34" charset="0"/>
              </a:rPr>
              <a:t> </a:t>
            </a:r>
            <a:r>
              <a:rPr sz="1400" dirty="0">
                <a:solidFill>
                  <a:schemeClr val="tx1"/>
                </a:solidFill>
                <a:latin typeface="Arial" panose="020B0604020202020204" pitchFamily="34" charset="0"/>
                <a:cs typeface="Arial" panose="020B0604020202020204" pitchFamily="34" charset="0"/>
              </a:rPr>
              <a:t>No</a:t>
            </a:r>
            <a:r>
              <a:rPr sz="1400" spc="-40" dirty="0">
                <a:solidFill>
                  <a:schemeClr val="tx1"/>
                </a:solidFill>
                <a:latin typeface="Arial" panose="020B0604020202020204" pitchFamily="34" charset="0"/>
                <a:cs typeface="Arial" panose="020B0604020202020204" pitchFamily="34" charset="0"/>
              </a:rPr>
              <a:t> </a:t>
            </a:r>
            <a:r>
              <a:rPr sz="1400" spc="-10" dirty="0" err="1">
                <a:solidFill>
                  <a:schemeClr val="tx1"/>
                </a:solidFill>
                <a:latin typeface="Arial" panose="020B0604020202020204" pitchFamily="34" charset="0"/>
                <a:cs typeface="Arial" panose="020B0604020202020204" pitchFamily="34" charset="0"/>
              </a:rPr>
              <a:t>Adjetivadas</a:t>
            </a:r>
            <a:r>
              <a:rPr sz="1400" spc="-10" dirty="0">
                <a:solidFill>
                  <a:schemeClr val="tx1"/>
                </a:solidFill>
                <a:latin typeface="Arial" panose="020B0604020202020204" pitchFamily="34" charset="0"/>
                <a:cs typeface="Arial" panose="020B0604020202020204" pitchFamily="34" charset="0"/>
              </a:rPr>
              <a:t>.</a:t>
            </a:r>
            <a:endParaRPr lang="es-MX" sz="1400" spc="-10" dirty="0">
              <a:solidFill>
                <a:schemeClr val="tx1"/>
              </a:solidFill>
              <a:latin typeface="Arial" panose="020B0604020202020204" pitchFamily="34" charset="0"/>
              <a:cs typeface="Arial" panose="020B0604020202020204" pitchFamily="34" charset="0"/>
            </a:endParaRPr>
          </a:p>
          <a:p>
            <a:pPr marL="90805">
              <a:lnSpc>
                <a:spcPct val="100000"/>
              </a:lnSpc>
            </a:pPr>
            <a:r>
              <a:rPr lang="es-MX" sz="1400" spc="-10" dirty="0">
                <a:latin typeface="Arial" panose="020B0604020202020204" pitchFamily="34" charset="0"/>
                <a:cs typeface="Arial" panose="020B0604020202020204" pitchFamily="34" charset="0"/>
              </a:rPr>
              <a:t>El Partido Revolucionario Institucional </a:t>
            </a:r>
            <a:r>
              <a:rPr lang="es-MX" sz="1400" spc="-10" dirty="0">
                <a:solidFill>
                  <a:schemeClr val="tx1"/>
                </a:solidFill>
                <a:latin typeface="Arial" panose="020B0604020202020204" pitchFamily="34" charset="0"/>
                <a:cs typeface="Arial" panose="020B0604020202020204" pitchFamily="34" charset="0"/>
              </a:rPr>
              <a:t>registró 0 Positivas, 0 Negativas y 53 No Adjetivadas.</a:t>
            </a:r>
            <a:endParaRPr sz="1400" dirty="0">
              <a:solidFill>
                <a:schemeClr val="tx1"/>
              </a:solidFill>
              <a:latin typeface="Arial" panose="020B0604020202020204" pitchFamily="34" charset="0"/>
              <a:cs typeface="Arial" panose="020B0604020202020204" pitchFamily="34" charset="0"/>
            </a:endParaRPr>
          </a:p>
          <a:p>
            <a:pPr marL="90805">
              <a:lnSpc>
                <a:spcPct val="100000"/>
              </a:lnSpc>
            </a:pPr>
            <a:r>
              <a:rPr sz="1400" dirty="0">
                <a:solidFill>
                  <a:schemeClr val="tx1"/>
                </a:solidFill>
                <a:latin typeface="Arial" panose="020B0604020202020204" pitchFamily="34" charset="0"/>
                <a:cs typeface="Arial" panose="020B0604020202020204" pitchFamily="34" charset="0"/>
              </a:rPr>
              <a:t>El</a:t>
            </a:r>
            <a:r>
              <a:rPr sz="1400" spc="-25" dirty="0">
                <a:solidFill>
                  <a:schemeClr val="tx1"/>
                </a:solidFill>
                <a:latin typeface="Arial" panose="020B0604020202020204" pitchFamily="34" charset="0"/>
                <a:cs typeface="Arial" panose="020B0604020202020204" pitchFamily="34" charset="0"/>
              </a:rPr>
              <a:t> </a:t>
            </a:r>
            <a:r>
              <a:rPr lang="es-MX" sz="1400" dirty="0">
                <a:solidFill>
                  <a:schemeClr val="tx1"/>
                </a:solidFill>
                <a:latin typeface="Arial" panose="020B0604020202020204" pitchFamily="34" charset="0"/>
                <a:cs typeface="Arial" panose="020B0604020202020204" pitchFamily="34" charset="0"/>
              </a:rPr>
              <a:t>Partido del Trabajo obtuvo 0 Positivas, 0 Negativas y 32 No Adjetivadas</a:t>
            </a:r>
            <a:endParaRPr sz="1400" dirty="0">
              <a:solidFill>
                <a:schemeClr val="tx1"/>
              </a:solidFill>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19</a:t>
            </a:fld>
            <a:endParaRPr spc="-25" dirty="0"/>
          </a:p>
        </p:txBody>
      </p:sp>
      <p:graphicFrame>
        <p:nvGraphicFramePr>
          <p:cNvPr id="6" name="Gráfico 5"/>
          <p:cNvGraphicFramePr>
            <a:graphicFrameLocks/>
          </p:cNvGraphicFramePr>
          <p:nvPr>
            <p:extLst>
              <p:ext uri="{D42A27DB-BD31-4B8C-83A1-F6EECF244321}">
                <p14:modId xmlns:p14="http://schemas.microsoft.com/office/powerpoint/2010/main" val="2746729041"/>
              </p:ext>
            </p:extLst>
          </p:nvPr>
        </p:nvGraphicFramePr>
        <p:xfrm>
          <a:off x="2057400" y="609600"/>
          <a:ext cx="7010400" cy="4191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6200" y="6294"/>
            <a:ext cx="12192000" cy="6857999"/>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a:t>
            </a:fld>
            <a:endParaRPr spc="-25" dirty="0"/>
          </a:p>
        </p:txBody>
      </p:sp>
      <p:sp>
        <p:nvSpPr>
          <p:cNvPr id="10" name="object 3"/>
          <p:cNvSpPr txBox="1">
            <a:spLocks noGrp="1"/>
          </p:cNvSpPr>
          <p:nvPr>
            <p:ph type="title"/>
          </p:nvPr>
        </p:nvSpPr>
        <p:spPr>
          <a:xfrm>
            <a:off x="6934200" y="381000"/>
            <a:ext cx="3276600" cy="443711"/>
          </a:xfrm>
          <a:prstGeom prst="rect">
            <a:avLst/>
          </a:prstGeom>
        </p:spPr>
        <p:txBody>
          <a:bodyPr vert="horz" wrap="square" lIns="0" tIns="12700" rIns="0" bIns="0" rtlCol="0">
            <a:spAutoFit/>
          </a:bodyPr>
          <a:lstStyle/>
          <a:p>
            <a:pPr marL="12700" algn="ctr">
              <a:lnSpc>
                <a:spcPct val="100000"/>
              </a:lnSpc>
              <a:spcBef>
                <a:spcPts val="100"/>
              </a:spcBef>
            </a:pPr>
            <a:r>
              <a:rPr lang="es-MX" sz="2800" spc="-10" dirty="0">
                <a:solidFill>
                  <a:schemeClr val="bg1"/>
                </a:solidFill>
                <a:latin typeface="Arial Black" panose="020B0A04020102020204" pitchFamily="34" charset="0"/>
                <a:cs typeface="Arial" panose="020B0604020202020204" pitchFamily="34" charset="0"/>
              </a:rPr>
              <a:t>Introducción</a:t>
            </a:r>
            <a:endParaRPr lang="es-MX" sz="2800" dirty="0">
              <a:solidFill>
                <a:schemeClr val="bg1"/>
              </a:solidFill>
              <a:latin typeface="Arial Black" panose="020B0A04020102020204" pitchFamily="34" charset="0"/>
              <a:cs typeface="Arial" panose="020B0604020202020204" pitchFamily="34" charset="0"/>
            </a:endParaRPr>
          </a:p>
        </p:txBody>
      </p:sp>
      <p:sp>
        <p:nvSpPr>
          <p:cNvPr id="4" name="Rectangle 2"/>
          <p:cNvSpPr>
            <a:spLocks noChangeArrowheads="1"/>
          </p:cNvSpPr>
          <p:nvPr/>
        </p:nvSpPr>
        <p:spPr bwMode="auto">
          <a:xfrm>
            <a:off x="76200" y="457200"/>
            <a:ext cx="6096000" cy="2632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La Facultad de Comunicación y Mercadotecnia de la Universidad Autónoma de Guerrero (FACOM), en el marco de</a:t>
            </a:r>
            <a:r>
              <a:rPr lang="es-MX" altLang="es-MX" sz="1600" dirty="0">
                <a:solidFill>
                  <a:schemeClr val="tx1"/>
                </a:solidFill>
                <a:latin typeface="Arial" panose="020B0604020202020204" pitchFamily="34" charset="0"/>
              </a:rPr>
              <a:t>l</a:t>
            </a:r>
            <a:r>
              <a:rPr kumimoji="0" lang="es-MX" altLang="es-MX" sz="1600" i="0" u="none" strike="noStrike" cap="none" normalizeH="0" baseline="0" dirty="0">
                <a:ln>
                  <a:noFill/>
                </a:ln>
                <a:solidFill>
                  <a:schemeClr val="tx1"/>
                </a:solidFill>
                <a:effectLst/>
                <a:latin typeface="Arial" panose="020B0604020202020204" pitchFamily="34" charset="0"/>
              </a:rPr>
              <a:t> Convenio de Colaboración celebrado con el Instituto Electoral y de Participación Ciudadana del Estado de Guerrero (IEPC Guerrero), presenta los resultados del monitoreo cuantitativo y cualitativo de radio y televisión, correspondientes al periodo comprendido del 01 de marzo al 30 de abril de 2026</a:t>
            </a:r>
          </a:p>
        </p:txBody>
      </p:sp>
      <p:sp>
        <p:nvSpPr>
          <p:cNvPr id="9" name="CuadroTexto 8">
            <a:extLst>
              <a:ext uri="{FF2B5EF4-FFF2-40B4-BE49-F238E27FC236}">
                <a16:creationId xmlns:a16="http://schemas.microsoft.com/office/drawing/2014/main" id="{461ECF19-6AA2-6CBF-DF46-76B2BE00918B}"/>
              </a:ext>
            </a:extLst>
          </p:cNvPr>
          <p:cNvSpPr txBox="1"/>
          <p:nvPr/>
        </p:nvSpPr>
        <p:spPr>
          <a:xfrm>
            <a:off x="76200" y="3200400"/>
            <a:ext cx="8686800" cy="1154675"/>
          </a:xfrm>
          <a:prstGeom prst="rect">
            <a:avLst/>
          </a:prstGeom>
          <a:no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a:t>El ejercicio se realizó a partir de los testigos de noticiarios de radio y televisión generados por los Centros de Verificación y Monitoreo del Instituto Nacional Electoral y recibidos por el IEPC Guerrero, conforme a las bases de coordinación previstas en el Convenio INE/DJ/133/2024.</a:t>
            </a:r>
            <a:endParaRPr kumimoji="0" lang="es-MX" altLang="es-MX" sz="1600" i="0" u="none" strike="noStrike" cap="none" normalizeH="0" baseline="0" dirty="0">
              <a:ln>
                <a:noFill/>
              </a:ln>
              <a:solidFill>
                <a:schemeClr val="tx1"/>
              </a:solidFill>
              <a:effectLst/>
              <a:latin typeface="Arial" panose="020B0604020202020204" pitchFamily="34" charset="0"/>
            </a:endParaRPr>
          </a:p>
        </p:txBody>
      </p:sp>
      <p:sp>
        <p:nvSpPr>
          <p:cNvPr id="12" name="CuadroTexto 11">
            <a:extLst>
              <a:ext uri="{FF2B5EF4-FFF2-40B4-BE49-F238E27FC236}">
                <a16:creationId xmlns:a16="http://schemas.microsoft.com/office/drawing/2014/main" id="{903B169B-0B93-4AF2-551A-65AD1795E399}"/>
              </a:ext>
            </a:extLst>
          </p:cNvPr>
          <p:cNvSpPr txBox="1"/>
          <p:nvPr/>
        </p:nvSpPr>
        <p:spPr>
          <a:xfrm>
            <a:off x="76200" y="4419600"/>
            <a:ext cx="10287000" cy="1524007"/>
          </a:xfrm>
          <a:prstGeom prst="rect">
            <a:avLst/>
          </a:prstGeom>
          <a:noFill/>
        </p:spPr>
        <p:txBody>
          <a:bodyPr wrap="square">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a:t>El análisis tiene por objeto identificar la cobertura informativa relacionada con partidos políticos y personas actoras del ámbito político en el estado de Guerrero, mediante variables cuantitativas y cualitativas que permiten conocer el número de notas, tiempos de transmisión, menciones, valoración de la información, géneros periodísticos y demás elementos derivados del monitoreo.</a:t>
            </a:r>
            <a:endParaRPr kumimoji="0" lang="es-MX" altLang="es-MX" sz="160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20</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89772960"/>
              </p:ext>
            </p:extLst>
          </p:nvPr>
        </p:nvGraphicFramePr>
        <p:xfrm>
          <a:off x="2590800" y="1295400"/>
          <a:ext cx="7922419" cy="3329465"/>
        </p:xfrm>
        <a:graphic>
          <a:graphicData uri="http://schemas.openxmlformats.org/drawingml/2006/table">
            <a:tbl>
              <a:tblPr/>
              <a:tblGrid>
                <a:gridCol w="3354538">
                  <a:extLst>
                    <a:ext uri="{9D8B030D-6E8A-4147-A177-3AD203B41FA5}">
                      <a16:colId xmlns:a16="http://schemas.microsoft.com/office/drawing/2014/main" val="1036045354"/>
                    </a:ext>
                  </a:extLst>
                </a:gridCol>
                <a:gridCol w="1522627">
                  <a:extLst>
                    <a:ext uri="{9D8B030D-6E8A-4147-A177-3AD203B41FA5}">
                      <a16:colId xmlns:a16="http://schemas.microsoft.com/office/drawing/2014/main" val="3750718228"/>
                    </a:ext>
                  </a:extLst>
                </a:gridCol>
                <a:gridCol w="1522627">
                  <a:extLst>
                    <a:ext uri="{9D8B030D-6E8A-4147-A177-3AD203B41FA5}">
                      <a16:colId xmlns:a16="http://schemas.microsoft.com/office/drawing/2014/main" val="2399763595"/>
                    </a:ext>
                  </a:extLst>
                </a:gridCol>
                <a:gridCol w="1522627">
                  <a:extLst>
                    <a:ext uri="{9D8B030D-6E8A-4147-A177-3AD203B41FA5}">
                      <a16:colId xmlns:a16="http://schemas.microsoft.com/office/drawing/2014/main" val="2847965477"/>
                    </a:ext>
                  </a:extLst>
                </a:gridCol>
              </a:tblGrid>
              <a:tr h="794201">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PARTIDO POLÍTICO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POSITIVA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NEGATIVA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NO ADJETIVADA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426398067"/>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MORENA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168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17111648"/>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53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47387694"/>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32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51562096"/>
                  </a:ext>
                </a:extLst>
              </a:tr>
              <a:tr h="281696">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PVEM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72982983"/>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77783810"/>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PRD GUERRERO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77297815"/>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PAN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82587523"/>
                  </a:ext>
                </a:extLst>
              </a:tr>
              <a:tr h="281696">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Otro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65847807"/>
                  </a:ext>
                </a:extLst>
              </a:tr>
              <a:tr h="281696">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341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8733344"/>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781800" y="1905000"/>
            <a:ext cx="4802948" cy="2127505"/>
          </a:xfrm>
          <a:prstGeom prst="rect">
            <a:avLst/>
          </a:prstGeom>
          <a:ln w="9525">
            <a:solidFill>
              <a:srgbClr val="000000"/>
            </a:solidFill>
          </a:ln>
        </p:spPr>
        <p:txBody>
          <a:bodyPr vert="horz" wrap="square" lIns="0" tIns="34290" rIns="0" bIns="0" rtlCol="0">
            <a:spAutoFit/>
          </a:bodyPr>
          <a:lstStyle/>
          <a:p>
            <a:pPr marL="92075" marR="81915" algn="just">
              <a:lnSpc>
                <a:spcPct val="100000"/>
              </a:lnSpc>
              <a:spcBef>
                <a:spcPts val="270"/>
              </a:spcBef>
            </a:pPr>
            <a:r>
              <a:rPr lang="es-MX" sz="1400" dirty="0">
                <a:latin typeface="Arial" panose="020B0604020202020204" pitchFamily="34" charset="0"/>
                <a:cs typeface="Arial" panose="020B0604020202020204" pitchFamily="34" charset="0"/>
              </a:rPr>
              <a:t>Excluyendo contenidos de opinión y análisis, y conforme a los lineamientos metodológicos que salvaguardan la libertad de expresión, se analizaron las menciones a partidos políticos en televisión..</a:t>
            </a:r>
          </a:p>
          <a:p>
            <a:pPr marL="92075" marR="81915" algn="just">
              <a:spcBef>
                <a:spcPts val="270"/>
              </a:spcBef>
            </a:pPr>
            <a:r>
              <a:rPr lang="es-ES" sz="1400" dirty="0"/>
              <a:t>Morena registró 2 menciones, 0 positivas, 1 negativa y 1 no adjetivada. </a:t>
            </a:r>
          </a:p>
          <a:p>
            <a:pPr marL="92075" marR="81915" algn="just">
              <a:spcBef>
                <a:spcPts val="270"/>
              </a:spcBef>
            </a:pPr>
            <a:r>
              <a:rPr lang="es-ES" sz="1400" dirty="0"/>
              <a:t>El PRI  registró una mención no adjetivada. </a:t>
            </a:r>
          </a:p>
          <a:p>
            <a:pPr marL="92075" marR="81915" algn="just">
              <a:spcBef>
                <a:spcPts val="270"/>
              </a:spcBef>
            </a:pPr>
            <a:r>
              <a:rPr lang="es-ES" sz="1400" dirty="0"/>
              <a:t>Y el PRD Guerrero registró 1 mención no adjetivada.</a:t>
            </a:r>
            <a:endParaRPr lang="es-ES" sz="1400" dirty="0">
              <a:latin typeface="Calibri"/>
              <a:cs typeface="Calibri"/>
            </a:endParaRPr>
          </a:p>
          <a:p>
            <a:pPr marL="92075" marR="81915" algn="just">
              <a:lnSpc>
                <a:spcPct val="100000"/>
              </a:lnSpc>
              <a:spcBef>
                <a:spcPts val="270"/>
              </a:spcBef>
            </a:pPr>
            <a:endParaRPr sz="1400" dirty="0">
              <a:latin typeface="Arial" panose="020B0604020202020204" pitchFamily="34" charset="0"/>
              <a:cs typeface="Arial" panose="020B0604020202020204" pitchFamily="34" charset="0"/>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21</a:t>
            </a:fld>
            <a:endParaRPr spc="-25" dirty="0"/>
          </a:p>
        </p:txBody>
      </p:sp>
      <p:graphicFrame>
        <p:nvGraphicFramePr>
          <p:cNvPr id="10" name="Gráfico 9"/>
          <p:cNvGraphicFramePr>
            <a:graphicFrameLocks/>
          </p:cNvGraphicFramePr>
          <p:nvPr>
            <p:extLst>
              <p:ext uri="{D42A27DB-BD31-4B8C-83A1-F6EECF244321}">
                <p14:modId xmlns:p14="http://schemas.microsoft.com/office/powerpoint/2010/main" val="3176756330"/>
              </p:ext>
            </p:extLst>
          </p:nvPr>
        </p:nvGraphicFramePr>
        <p:xfrm>
          <a:off x="1447800" y="7620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a 3"/>
          <p:cNvGraphicFramePr>
            <a:graphicFrameLocks noGrp="1"/>
          </p:cNvGraphicFramePr>
          <p:nvPr>
            <p:extLst>
              <p:ext uri="{D42A27DB-BD31-4B8C-83A1-F6EECF244321}">
                <p14:modId xmlns:p14="http://schemas.microsoft.com/office/powerpoint/2010/main" val="3419675520"/>
              </p:ext>
            </p:extLst>
          </p:nvPr>
        </p:nvGraphicFramePr>
        <p:xfrm>
          <a:off x="1752600" y="4032505"/>
          <a:ext cx="4267200" cy="962660"/>
        </p:xfrm>
        <a:graphic>
          <a:graphicData uri="http://schemas.openxmlformats.org/drawingml/2006/table">
            <a:tbl>
              <a:tblPr/>
              <a:tblGrid>
                <a:gridCol w="1066800">
                  <a:extLst>
                    <a:ext uri="{9D8B030D-6E8A-4147-A177-3AD203B41FA5}">
                      <a16:colId xmlns:a16="http://schemas.microsoft.com/office/drawing/2014/main" val="1122792667"/>
                    </a:ext>
                  </a:extLst>
                </a:gridCol>
                <a:gridCol w="1066800">
                  <a:extLst>
                    <a:ext uri="{9D8B030D-6E8A-4147-A177-3AD203B41FA5}">
                      <a16:colId xmlns:a16="http://schemas.microsoft.com/office/drawing/2014/main" val="3608791397"/>
                    </a:ext>
                  </a:extLst>
                </a:gridCol>
                <a:gridCol w="1066800">
                  <a:extLst>
                    <a:ext uri="{9D8B030D-6E8A-4147-A177-3AD203B41FA5}">
                      <a16:colId xmlns:a16="http://schemas.microsoft.com/office/drawing/2014/main" val="480439235"/>
                    </a:ext>
                  </a:extLst>
                </a:gridCol>
                <a:gridCol w="1066800">
                  <a:extLst>
                    <a:ext uri="{9D8B030D-6E8A-4147-A177-3AD203B41FA5}">
                      <a16:colId xmlns:a16="http://schemas.microsoft.com/office/drawing/2014/main" val="2415865991"/>
                    </a:ext>
                  </a:extLst>
                </a:gridCol>
              </a:tblGrid>
              <a:tr h="196850">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POSITIVA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NEGATIVA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578198981"/>
                  </a:ext>
                </a:extLst>
              </a:tr>
              <a:tr h="196850">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54401361"/>
                  </a:ext>
                </a:extLst>
              </a:tr>
              <a:tr h="196850">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57514680"/>
                  </a:ext>
                </a:extLst>
              </a:tr>
              <a:tr h="196850">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5562761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22</a:t>
            </a:fld>
            <a:endParaRPr spc="-25" dirty="0"/>
          </a:p>
        </p:txBody>
      </p:sp>
      <p:sp>
        <p:nvSpPr>
          <p:cNvPr id="3" name="Rectangle 1"/>
          <p:cNvSpPr>
            <a:spLocks noChangeArrowheads="1"/>
          </p:cNvSpPr>
          <p:nvPr/>
        </p:nvSpPr>
        <p:spPr bwMode="auto">
          <a:xfrm>
            <a:off x="914400" y="4343400"/>
            <a:ext cx="10668000" cy="1991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 el monitoreo de medios de radio y televisión se analizó la ubicación de las menciones a los partidos políticos, clasificadas en tres categorías: Introducción, Vinculada y Sin relación.</a:t>
            </a:r>
          </a:p>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 relación con los tres partidos políticos con mayor número de menciones, los resultados fueron los siguientes:</a:t>
            </a:r>
          </a:p>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El partido Morena registró </a:t>
            </a:r>
            <a:r>
              <a:rPr lang="es-MX" altLang="es-MX" sz="1400" dirty="0">
                <a:solidFill>
                  <a:schemeClr val="tx1"/>
                </a:solidFill>
                <a:latin typeface="Arial" panose="020B0604020202020204" pitchFamily="34" charset="0"/>
              </a:rPr>
              <a:t>20 </a:t>
            </a:r>
            <a:r>
              <a:rPr kumimoji="0" lang="es-MX" altLang="es-MX" sz="1400" i="0" u="none" strike="noStrike" cap="none" normalizeH="0" baseline="0" dirty="0">
                <a:ln>
                  <a:noFill/>
                </a:ln>
                <a:solidFill>
                  <a:schemeClr val="tx1"/>
                </a:solidFill>
                <a:effectLst/>
                <a:latin typeface="Arial" panose="020B0604020202020204" pitchFamily="34" charset="0"/>
              </a:rPr>
              <a:t>menciones en la categoría Introducción, 37 vinculadas y </a:t>
            </a:r>
            <a:r>
              <a:rPr lang="es-MX" altLang="es-MX" sz="1400" dirty="0">
                <a:solidFill>
                  <a:schemeClr val="tx1"/>
                </a:solidFill>
                <a:latin typeface="Arial" panose="020B0604020202020204" pitchFamily="34" charset="0"/>
              </a:rPr>
              <a:t>113 </a:t>
            </a:r>
            <a:r>
              <a:rPr kumimoji="0" lang="es-MX" altLang="es-MX" sz="1400" i="0" u="none" strike="noStrike" cap="none" normalizeH="0" baseline="0" dirty="0">
                <a:ln>
                  <a:noFill/>
                </a:ln>
                <a:solidFill>
                  <a:schemeClr val="tx1"/>
                </a:solidFill>
                <a:effectLst/>
                <a:latin typeface="Arial" panose="020B0604020202020204" pitchFamily="34" charset="0"/>
              </a:rPr>
              <a:t>sin relación.</a:t>
            </a:r>
          </a:p>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Por su parte, el Partido de la Revolución Institucional contabilizó 6 menciones en Introducción, 11 vinculadas y 37 sin relación.</a:t>
            </a:r>
          </a:p>
          <a:p>
            <a:pPr marL="0" marR="0" lvl="0" indent="0" algn="l"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Finalmente, el Partido del Trabajo obtuvo 5 menciones en Introducción, 7 vinculadas y 20 sin relación.</a:t>
            </a:r>
          </a:p>
        </p:txBody>
      </p:sp>
      <p:graphicFrame>
        <p:nvGraphicFramePr>
          <p:cNvPr id="6" name="Gráfico 5"/>
          <p:cNvGraphicFramePr>
            <a:graphicFrameLocks/>
          </p:cNvGraphicFramePr>
          <p:nvPr>
            <p:extLst>
              <p:ext uri="{D42A27DB-BD31-4B8C-83A1-F6EECF244321}">
                <p14:modId xmlns:p14="http://schemas.microsoft.com/office/powerpoint/2010/main" val="1230310845"/>
              </p:ext>
            </p:extLst>
          </p:nvPr>
        </p:nvGraphicFramePr>
        <p:xfrm>
          <a:off x="1066800" y="305338"/>
          <a:ext cx="9753600" cy="381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154165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23</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058383465"/>
              </p:ext>
            </p:extLst>
          </p:nvPr>
        </p:nvGraphicFramePr>
        <p:xfrm>
          <a:off x="2209800" y="1066800"/>
          <a:ext cx="7897019" cy="3466628"/>
        </p:xfrm>
        <a:graphic>
          <a:graphicData uri="http://schemas.openxmlformats.org/drawingml/2006/table">
            <a:tbl>
              <a:tblPr/>
              <a:tblGrid>
                <a:gridCol w="2286000">
                  <a:extLst>
                    <a:ext uri="{9D8B030D-6E8A-4147-A177-3AD203B41FA5}">
                      <a16:colId xmlns:a16="http://schemas.microsoft.com/office/drawing/2014/main" val="2505734948"/>
                    </a:ext>
                  </a:extLst>
                </a:gridCol>
                <a:gridCol w="1599261">
                  <a:extLst>
                    <a:ext uri="{9D8B030D-6E8A-4147-A177-3AD203B41FA5}">
                      <a16:colId xmlns:a16="http://schemas.microsoft.com/office/drawing/2014/main" val="988050143"/>
                    </a:ext>
                  </a:extLst>
                </a:gridCol>
                <a:gridCol w="2005879">
                  <a:extLst>
                    <a:ext uri="{9D8B030D-6E8A-4147-A177-3AD203B41FA5}">
                      <a16:colId xmlns:a16="http://schemas.microsoft.com/office/drawing/2014/main" val="1726922196"/>
                    </a:ext>
                  </a:extLst>
                </a:gridCol>
                <a:gridCol w="2005879">
                  <a:extLst>
                    <a:ext uri="{9D8B030D-6E8A-4147-A177-3AD203B41FA5}">
                      <a16:colId xmlns:a16="http://schemas.microsoft.com/office/drawing/2014/main" val="3858112906"/>
                    </a:ext>
                  </a:extLst>
                </a:gridCol>
              </a:tblGrid>
              <a:tr h="601730">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PARTIDO POLÍTICO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dirty="0">
                          <a:solidFill>
                            <a:srgbClr val="FFFFFF"/>
                          </a:solidFill>
                          <a:effectLst/>
                          <a:latin typeface="Arial" panose="020B0604020202020204" pitchFamily="34" charset="0"/>
                          <a:cs typeface="Arial" panose="020B0604020202020204" pitchFamily="34" charset="0"/>
                        </a:rPr>
                        <a:t>INTRODUCCIÓN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VINCULADA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600" b="1" i="0" u="none" strike="noStrike">
                          <a:solidFill>
                            <a:srgbClr val="FFFFFF"/>
                          </a:solidFill>
                          <a:effectLst/>
                          <a:latin typeface="Arial" panose="020B0604020202020204" pitchFamily="34" charset="0"/>
                          <a:cs typeface="Arial" panose="020B0604020202020204" pitchFamily="34" charset="0"/>
                        </a:rPr>
                        <a:t>SIN RELACIÓN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005957104"/>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MORENA</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113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38610301"/>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PRI</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39390844"/>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36646530"/>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PVEM</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73341697"/>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25557930"/>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PRD GUERRERO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98799736"/>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PAN</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52628196"/>
                  </a:ext>
                </a:extLst>
              </a:tr>
              <a:tr h="318322">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Otro</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16292822"/>
                  </a:ext>
                </a:extLst>
              </a:tr>
              <a:tr h="318322">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74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231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96219508"/>
                  </a:ext>
                </a:extLst>
              </a:tr>
            </a:tbl>
          </a:graphicData>
        </a:graphic>
      </p:graphicFrame>
    </p:spTree>
    <p:extLst>
      <p:ext uri="{BB962C8B-B14F-4D97-AF65-F5344CB8AC3E}">
        <p14:creationId xmlns:p14="http://schemas.microsoft.com/office/powerpoint/2010/main" val="3646711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83019" y="4800600"/>
            <a:ext cx="10409841" cy="964816"/>
          </a:xfrm>
          <a:prstGeom prst="rect">
            <a:avLst/>
          </a:prstGeom>
          <a:ln w="9525">
            <a:solidFill>
              <a:srgbClr val="000000"/>
            </a:solidFill>
          </a:ln>
        </p:spPr>
        <p:txBody>
          <a:bodyPr vert="horz" wrap="square" lIns="0" tIns="34925" rIns="0" bIns="0" rtlCol="0">
            <a:spAutoFit/>
          </a:bodyPr>
          <a:lstStyle/>
          <a:p>
            <a:pPr marL="91440" algn="just">
              <a:lnSpc>
                <a:spcPct val="150000"/>
              </a:lnSpc>
              <a:spcBef>
                <a:spcPts val="275"/>
              </a:spcBef>
            </a:pPr>
            <a:r>
              <a:rPr lang="es-MX" sz="1400" dirty="0">
                <a:latin typeface="Arial" panose="020B0604020202020204" pitchFamily="34" charset="0"/>
                <a:cs typeface="Arial" panose="020B0604020202020204" pitchFamily="34" charset="0"/>
              </a:rPr>
              <a:t>El partido Morena registró 20 menciones en Introducción, 36 Vinculadas y 112 Sin relación. Por su parte, el Partido Revolucionario Institucional (PRI) obtuvo 6 menciones en Introducción, 11 Vinculadas y 36 Sin relación. Finalmente, el Partido del Trabajo (PT) contabilizó 5 menciones en Introducción, 7 Vinculadas y 20 Sin relación.</a:t>
            </a:r>
            <a:endParaRPr sz="1400" dirty="0">
              <a:latin typeface="Arial" panose="020B0604020202020204" pitchFamily="34" charset="0"/>
              <a:cs typeface="Arial" panose="020B0604020202020204" pitchFamily="34" charset="0"/>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24</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3623008766"/>
              </p:ext>
            </p:extLst>
          </p:nvPr>
        </p:nvGraphicFramePr>
        <p:xfrm>
          <a:off x="2209800" y="609600"/>
          <a:ext cx="6553200" cy="4038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25</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4206711336"/>
              </p:ext>
            </p:extLst>
          </p:nvPr>
        </p:nvGraphicFramePr>
        <p:xfrm>
          <a:off x="1905000" y="1676400"/>
          <a:ext cx="7389020" cy="3009421"/>
        </p:xfrm>
        <a:graphic>
          <a:graphicData uri="http://schemas.openxmlformats.org/drawingml/2006/table">
            <a:tbl>
              <a:tblPr/>
              <a:tblGrid>
                <a:gridCol w="3128684">
                  <a:extLst>
                    <a:ext uri="{9D8B030D-6E8A-4147-A177-3AD203B41FA5}">
                      <a16:colId xmlns:a16="http://schemas.microsoft.com/office/drawing/2014/main" val="4116101428"/>
                    </a:ext>
                  </a:extLst>
                </a:gridCol>
                <a:gridCol w="1420112">
                  <a:extLst>
                    <a:ext uri="{9D8B030D-6E8A-4147-A177-3AD203B41FA5}">
                      <a16:colId xmlns:a16="http://schemas.microsoft.com/office/drawing/2014/main" val="2048247961"/>
                    </a:ext>
                  </a:extLst>
                </a:gridCol>
                <a:gridCol w="1420112">
                  <a:extLst>
                    <a:ext uri="{9D8B030D-6E8A-4147-A177-3AD203B41FA5}">
                      <a16:colId xmlns:a16="http://schemas.microsoft.com/office/drawing/2014/main" val="3834543288"/>
                    </a:ext>
                  </a:extLst>
                </a:gridCol>
                <a:gridCol w="1420112">
                  <a:extLst>
                    <a:ext uri="{9D8B030D-6E8A-4147-A177-3AD203B41FA5}">
                      <a16:colId xmlns:a16="http://schemas.microsoft.com/office/drawing/2014/main" val="2067311029"/>
                    </a:ext>
                  </a:extLst>
                </a:gridCol>
              </a:tblGrid>
              <a:tr h="522370">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INTRODUCCIÓN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VINCULADA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SIN RELACIÓN</a:t>
                      </a:r>
                    </a:p>
                  </a:txBody>
                  <a:tcPr marL="6350" marR="6350" marT="635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079636572"/>
                  </a:ext>
                </a:extLst>
              </a:tr>
              <a:tr h="276339">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16372281"/>
                  </a:ext>
                </a:extLst>
              </a:tr>
              <a:tr h="276339">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63307667"/>
                  </a:ext>
                </a:extLst>
              </a:tr>
              <a:tr h="276339">
                <a:tc>
                  <a:txBody>
                    <a:bodyPr/>
                    <a:lstStyle/>
                    <a:p>
                      <a:pPr algn="l" fontAlgn="b"/>
                      <a:r>
                        <a:rPr lang="es-MX" sz="1200" b="0" i="0" u="none" strike="noStrike">
                          <a:solidFill>
                            <a:srgbClr val="000000"/>
                          </a:solidFill>
                          <a:effectLst/>
                          <a:latin typeface="Aptos Narrow"/>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54399402"/>
                  </a:ext>
                </a:extLst>
              </a:tr>
              <a:tr h="276339">
                <a:tc>
                  <a:txBody>
                    <a:bodyPr/>
                    <a:lstStyle/>
                    <a:p>
                      <a:pPr algn="l" fontAlgn="b"/>
                      <a:r>
                        <a:rPr lang="es-MX" sz="1200" b="0" i="0" u="none" strike="noStrike">
                          <a:solidFill>
                            <a:srgbClr val="000000"/>
                          </a:solidFill>
                          <a:effectLst/>
                          <a:latin typeface="Aptos Narrow"/>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25824464"/>
                  </a:ext>
                </a:extLst>
              </a:tr>
              <a:tr h="276339">
                <a:tc>
                  <a:txBody>
                    <a:bodyPr/>
                    <a:lstStyle/>
                    <a:p>
                      <a:pPr algn="l" fontAlgn="b"/>
                      <a:r>
                        <a:rPr lang="es-MX" sz="1200" b="0" i="0" u="none" strike="noStrike">
                          <a:solidFill>
                            <a:srgbClr val="000000"/>
                          </a:solidFill>
                          <a:effectLst/>
                          <a:latin typeface="Aptos Narrow"/>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25351988"/>
                  </a:ext>
                </a:extLst>
              </a:tr>
              <a:tr h="276339">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39715441"/>
                  </a:ext>
                </a:extLst>
              </a:tr>
              <a:tr h="276339">
                <a:tc>
                  <a:txBody>
                    <a:bodyPr/>
                    <a:lstStyle/>
                    <a:p>
                      <a:pPr algn="l" fontAlgn="b"/>
                      <a:r>
                        <a:rPr lang="es-MX" sz="1200" b="0" i="0" u="none" strike="noStrike">
                          <a:solidFill>
                            <a:srgbClr val="000000"/>
                          </a:solidFill>
                          <a:effectLst/>
                          <a:latin typeface="Aptos Narrow"/>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91257517"/>
                  </a:ext>
                </a:extLst>
              </a:tr>
              <a:tr h="276339">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93570998"/>
                  </a:ext>
                </a:extLst>
              </a:tr>
              <a:tr h="276339">
                <a:tc>
                  <a:txBody>
                    <a:bodyPr/>
                    <a:lstStyle/>
                    <a:p>
                      <a:pPr algn="l" fontAlgn="b"/>
                      <a:r>
                        <a:rPr lang="es-MX" sz="1200" b="1" i="0" u="none" strike="noStrike" dirty="0">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s-MX" sz="1200" b="1" i="0" u="none" strike="noStrike">
                          <a:solidFill>
                            <a:srgbClr val="000000"/>
                          </a:solidFill>
                          <a:effectLst/>
                          <a:latin typeface="Aptos Narrow"/>
                        </a:rPr>
                        <a:t>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73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228</a:t>
                      </a:r>
                    </a:p>
                  </a:txBody>
                  <a:tcPr marL="6350" marR="6350" marT="635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0673793"/>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26</a:t>
            </a:fld>
            <a:endParaRPr spc="-25" dirty="0"/>
          </a:p>
        </p:txBody>
      </p:sp>
      <p:sp>
        <p:nvSpPr>
          <p:cNvPr id="11" name="Rectangle 2"/>
          <p:cNvSpPr>
            <a:spLocks noChangeArrowheads="1"/>
          </p:cNvSpPr>
          <p:nvPr/>
        </p:nvSpPr>
        <p:spPr bwMode="auto">
          <a:xfrm>
            <a:off x="7391400" y="2286743"/>
            <a:ext cx="41910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 el monitoreo de televisión se analizó la ubicación de las menciones registradas a partidos políticos. En este medio, el partido </a:t>
            </a:r>
            <a:r>
              <a:rPr lang="es-ES" sz="1400" dirty="0"/>
              <a:t>Morena registró 2 menciones, 1 vinculada y 1 sin relación. El PRI  registró una mención sin relación. Y el PRD Guerrero registró 1 mención sin relación.</a:t>
            </a:r>
            <a:endParaRPr lang="es-ES" sz="1400" dirty="0">
              <a:latin typeface="Calibri"/>
              <a:cs typeface="Calibri"/>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400" i="0" u="none" strike="noStrike" cap="none" normalizeH="0" baseline="0" dirty="0">
              <a:ln>
                <a:noFill/>
              </a:ln>
              <a:solidFill>
                <a:schemeClr val="tx1"/>
              </a:solidFill>
              <a:effectLst/>
              <a:latin typeface="Arial" panose="020B0604020202020204" pitchFamily="34" charset="0"/>
            </a:endParaRPr>
          </a:p>
        </p:txBody>
      </p:sp>
      <p:graphicFrame>
        <p:nvGraphicFramePr>
          <p:cNvPr id="6" name="Gráfico 5"/>
          <p:cNvGraphicFramePr>
            <a:graphicFrameLocks/>
          </p:cNvGraphicFramePr>
          <p:nvPr>
            <p:extLst>
              <p:ext uri="{D42A27DB-BD31-4B8C-83A1-F6EECF244321}">
                <p14:modId xmlns:p14="http://schemas.microsoft.com/office/powerpoint/2010/main" val="1529548926"/>
              </p:ext>
            </p:extLst>
          </p:nvPr>
        </p:nvGraphicFramePr>
        <p:xfrm>
          <a:off x="2209800" y="6096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1332572684"/>
              </p:ext>
            </p:extLst>
          </p:nvPr>
        </p:nvGraphicFramePr>
        <p:xfrm>
          <a:off x="1939132" y="3962400"/>
          <a:ext cx="4842668" cy="1180758"/>
        </p:xfrm>
        <a:graphic>
          <a:graphicData uri="http://schemas.openxmlformats.org/drawingml/2006/table">
            <a:tbl>
              <a:tblPr/>
              <a:tblGrid>
                <a:gridCol w="1210667">
                  <a:extLst>
                    <a:ext uri="{9D8B030D-6E8A-4147-A177-3AD203B41FA5}">
                      <a16:colId xmlns:a16="http://schemas.microsoft.com/office/drawing/2014/main" val="3465372365"/>
                    </a:ext>
                  </a:extLst>
                </a:gridCol>
                <a:gridCol w="1210667">
                  <a:extLst>
                    <a:ext uri="{9D8B030D-6E8A-4147-A177-3AD203B41FA5}">
                      <a16:colId xmlns:a16="http://schemas.microsoft.com/office/drawing/2014/main" val="3514121111"/>
                    </a:ext>
                  </a:extLst>
                </a:gridCol>
                <a:gridCol w="1210667">
                  <a:extLst>
                    <a:ext uri="{9D8B030D-6E8A-4147-A177-3AD203B41FA5}">
                      <a16:colId xmlns:a16="http://schemas.microsoft.com/office/drawing/2014/main" val="1070634346"/>
                    </a:ext>
                  </a:extLst>
                </a:gridCol>
                <a:gridCol w="1210667">
                  <a:extLst>
                    <a:ext uri="{9D8B030D-6E8A-4147-A177-3AD203B41FA5}">
                      <a16:colId xmlns:a16="http://schemas.microsoft.com/office/drawing/2014/main" val="3138588718"/>
                    </a:ext>
                  </a:extLst>
                </a:gridCol>
              </a:tblGrid>
              <a:tr h="322018">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INTRODUCCIÓN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VINCULADA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SIN RELACIÓN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694377852"/>
                  </a:ext>
                </a:extLst>
              </a:tr>
              <a:tr h="170351">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11307741"/>
                  </a:ext>
                </a:extLst>
              </a:tr>
              <a:tr h="170351">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18822104"/>
                  </a:ext>
                </a:extLst>
              </a:tr>
              <a:tr h="480280">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18433984"/>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27</a:t>
            </a:fld>
            <a:endParaRPr spc="-25" dirty="0"/>
          </a:p>
        </p:txBody>
      </p:sp>
      <p:sp>
        <p:nvSpPr>
          <p:cNvPr id="8" name="Rectangle 2"/>
          <p:cNvSpPr>
            <a:spLocks noChangeArrowheads="1"/>
          </p:cNvSpPr>
          <p:nvPr/>
        </p:nvSpPr>
        <p:spPr bwMode="auto">
          <a:xfrm>
            <a:off x="990600" y="4953000"/>
            <a:ext cx="95250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 el monitoreo de radio se analizó la forma de presentación de las menciones correspondientes a los partidos políticos con mayor número de registros. En este sentido, el partido Morena acumuló un total de </a:t>
            </a:r>
            <a:r>
              <a:rPr lang="es-MX" altLang="es-MX" sz="1400" dirty="0">
                <a:solidFill>
                  <a:schemeClr val="tx1"/>
                </a:solidFill>
                <a:latin typeface="Arial" panose="020B0604020202020204" pitchFamily="34" charset="0"/>
              </a:rPr>
              <a:t>169 </a:t>
            </a:r>
            <a:r>
              <a:rPr kumimoji="0" lang="es-MX" altLang="es-MX" sz="1400" i="0" u="none" strike="noStrike" cap="none" normalizeH="0" baseline="0" dirty="0">
                <a:ln>
                  <a:noFill/>
                </a:ln>
                <a:solidFill>
                  <a:schemeClr val="tx1"/>
                </a:solidFill>
                <a:effectLst/>
                <a:latin typeface="Arial" panose="020B0604020202020204" pitchFamily="34" charset="0"/>
              </a:rPr>
              <a:t>menciones: 0 con Cita y Voz, </a:t>
            </a:r>
            <a:r>
              <a:rPr lang="es-MX" altLang="es-MX" sz="1400" dirty="0">
                <a:solidFill>
                  <a:schemeClr val="tx1"/>
                </a:solidFill>
                <a:latin typeface="Arial" panose="020B0604020202020204" pitchFamily="34" charset="0"/>
              </a:rPr>
              <a:t>0 </a:t>
            </a:r>
            <a:r>
              <a:rPr kumimoji="0" lang="es-MX" altLang="es-MX" sz="1400" i="0" u="none" strike="noStrike" cap="none" normalizeH="0" baseline="0" dirty="0">
                <a:ln>
                  <a:noFill/>
                </a:ln>
                <a:solidFill>
                  <a:schemeClr val="tx1"/>
                </a:solidFill>
                <a:effectLst/>
                <a:latin typeface="Arial" panose="020B0604020202020204" pitchFamily="34" charset="0"/>
              </a:rPr>
              <a:t>con Cita y Audio, 27 con Solo Voz y </a:t>
            </a:r>
            <a:r>
              <a:rPr lang="es-MX" altLang="es-MX" sz="1400" dirty="0">
                <a:solidFill>
                  <a:schemeClr val="tx1"/>
                </a:solidFill>
                <a:latin typeface="Arial" panose="020B0604020202020204" pitchFamily="34" charset="0"/>
              </a:rPr>
              <a:t>142 </a:t>
            </a:r>
            <a:r>
              <a:rPr kumimoji="0" lang="es-MX" altLang="es-MX" sz="1400" i="0" u="none" strike="noStrike" cap="none" normalizeH="0" baseline="0" dirty="0">
                <a:ln>
                  <a:noFill/>
                </a:ln>
                <a:solidFill>
                  <a:schemeClr val="tx1"/>
                </a:solidFill>
                <a:effectLst/>
                <a:latin typeface="Arial" panose="020B0604020202020204" pitchFamily="34" charset="0"/>
              </a:rPr>
              <a:t>con Solo Cita. Por su parte, el Partido Revolucionario Institucional (PRI) registró 53 menciones, 0 con Cita y Voz, 1</a:t>
            </a:r>
            <a:r>
              <a:rPr lang="es-MX" altLang="es-MX" sz="1400" dirty="0">
                <a:solidFill>
                  <a:schemeClr val="tx1"/>
                </a:solidFill>
                <a:latin typeface="Arial" panose="020B0604020202020204" pitchFamily="34" charset="0"/>
              </a:rPr>
              <a:t> </a:t>
            </a:r>
            <a:r>
              <a:rPr kumimoji="0" lang="es-MX" altLang="es-MX" sz="1400" i="0" u="none" strike="noStrike" cap="none" normalizeH="0" baseline="0" dirty="0">
                <a:ln>
                  <a:noFill/>
                </a:ln>
                <a:solidFill>
                  <a:schemeClr val="tx1"/>
                </a:solidFill>
                <a:effectLst/>
                <a:latin typeface="Arial" panose="020B0604020202020204" pitchFamily="34" charset="0"/>
              </a:rPr>
              <a:t>con Cita y Audio, 10 con Solo Voz y </a:t>
            </a:r>
            <a:r>
              <a:rPr lang="es-MX" altLang="es-MX" sz="1400" dirty="0">
                <a:solidFill>
                  <a:schemeClr val="tx1"/>
                </a:solidFill>
                <a:latin typeface="Arial" panose="020B0604020202020204" pitchFamily="34" charset="0"/>
              </a:rPr>
              <a:t>42 </a:t>
            </a:r>
            <a:r>
              <a:rPr kumimoji="0" lang="es-MX" altLang="es-MX" sz="1400" i="0" u="none" strike="noStrike" cap="none" normalizeH="0" baseline="0" dirty="0">
                <a:ln>
                  <a:noFill/>
                </a:ln>
                <a:solidFill>
                  <a:schemeClr val="tx1"/>
                </a:solidFill>
                <a:effectLst/>
                <a:latin typeface="Arial" panose="020B0604020202020204" pitchFamily="34" charset="0"/>
              </a:rPr>
              <a:t>con Solo Cita. Finalmente, el Partido del Trabajo (PT) contabilizó 32 menciones, de las cuales 0 con Cita y Voz, </a:t>
            </a:r>
            <a:r>
              <a:rPr lang="es-MX" altLang="es-MX" sz="1400" dirty="0">
                <a:solidFill>
                  <a:schemeClr val="tx1"/>
                </a:solidFill>
                <a:latin typeface="Arial" panose="020B0604020202020204" pitchFamily="34" charset="0"/>
              </a:rPr>
              <a:t>0 </a:t>
            </a:r>
            <a:r>
              <a:rPr kumimoji="0" lang="es-MX" altLang="es-MX" sz="1400" i="0" u="none" strike="noStrike" cap="none" normalizeH="0" baseline="0" dirty="0">
                <a:ln>
                  <a:noFill/>
                </a:ln>
                <a:solidFill>
                  <a:schemeClr val="tx1"/>
                </a:solidFill>
                <a:effectLst/>
                <a:latin typeface="Arial" panose="020B0604020202020204" pitchFamily="34" charset="0"/>
              </a:rPr>
              <a:t>con Cita y Audio, 6 con Solo Voz y 26 con Solo Cita. </a:t>
            </a:r>
          </a:p>
        </p:txBody>
      </p:sp>
      <p:graphicFrame>
        <p:nvGraphicFramePr>
          <p:cNvPr id="5" name="Gráfico 4"/>
          <p:cNvGraphicFramePr>
            <a:graphicFrameLocks/>
          </p:cNvGraphicFramePr>
          <p:nvPr>
            <p:extLst>
              <p:ext uri="{D42A27DB-BD31-4B8C-83A1-F6EECF244321}">
                <p14:modId xmlns:p14="http://schemas.microsoft.com/office/powerpoint/2010/main" val="774145840"/>
              </p:ext>
            </p:extLst>
          </p:nvPr>
        </p:nvGraphicFramePr>
        <p:xfrm>
          <a:off x="1295400" y="381000"/>
          <a:ext cx="7010400" cy="4267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28</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2503668949"/>
              </p:ext>
            </p:extLst>
          </p:nvPr>
        </p:nvGraphicFramePr>
        <p:xfrm>
          <a:off x="2286000" y="1371600"/>
          <a:ext cx="7230270" cy="3210722"/>
        </p:xfrm>
        <a:graphic>
          <a:graphicData uri="http://schemas.openxmlformats.org/drawingml/2006/table">
            <a:tbl>
              <a:tblPr/>
              <a:tblGrid>
                <a:gridCol w="1446054">
                  <a:extLst>
                    <a:ext uri="{9D8B030D-6E8A-4147-A177-3AD203B41FA5}">
                      <a16:colId xmlns:a16="http://schemas.microsoft.com/office/drawing/2014/main" val="831596973"/>
                    </a:ext>
                  </a:extLst>
                </a:gridCol>
                <a:gridCol w="1446054">
                  <a:extLst>
                    <a:ext uri="{9D8B030D-6E8A-4147-A177-3AD203B41FA5}">
                      <a16:colId xmlns:a16="http://schemas.microsoft.com/office/drawing/2014/main" val="1378968555"/>
                    </a:ext>
                  </a:extLst>
                </a:gridCol>
                <a:gridCol w="1446054">
                  <a:extLst>
                    <a:ext uri="{9D8B030D-6E8A-4147-A177-3AD203B41FA5}">
                      <a16:colId xmlns:a16="http://schemas.microsoft.com/office/drawing/2014/main" val="4092547866"/>
                    </a:ext>
                  </a:extLst>
                </a:gridCol>
                <a:gridCol w="1446054">
                  <a:extLst>
                    <a:ext uri="{9D8B030D-6E8A-4147-A177-3AD203B41FA5}">
                      <a16:colId xmlns:a16="http://schemas.microsoft.com/office/drawing/2014/main" val="680868136"/>
                    </a:ext>
                  </a:extLst>
                </a:gridCol>
                <a:gridCol w="1446054">
                  <a:extLst>
                    <a:ext uri="{9D8B030D-6E8A-4147-A177-3AD203B41FA5}">
                      <a16:colId xmlns:a16="http://schemas.microsoft.com/office/drawing/2014/main" val="36848445"/>
                    </a:ext>
                  </a:extLst>
                </a:gridCol>
              </a:tblGrid>
              <a:tr h="442701">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CITA Y VOZ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CITA Y AUDIO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VOZ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CITA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877425284"/>
                  </a:ext>
                </a:extLst>
              </a:tr>
              <a:tr h="234194">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31558866"/>
                  </a:ext>
                </a:extLst>
              </a:tr>
              <a:tr h="234194">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320847"/>
                  </a:ext>
                </a:extLst>
              </a:tr>
              <a:tr h="234194">
                <a:tc>
                  <a:txBody>
                    <a:bodyPr/>
                    <a:lstStyle/>
                    <a:p>
                      <a:pPr algn="l" fontAlgn="b"/>
                      <a:r>
                        <a:rPr lang="es-MX" sz="1200" b="0" i="0" u="none" strike="noStrike">
                          <a:solidFill>
                            <a:srgbClr val="000000"/>
                          </a:solidFill>
                          <a:effectLst/>
                          <a:latin typeface="Aptos Narrow"/>
                        </a:rPr>
                        <a:t>PT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9317661"/>
                  </a:ext>
                </a:extLst>
              </a:tr>
              <a:tr h="234194">
                <a:tc>
                  <a:txBody>
                    <a:bodyPr/>
                    <a:lstStyle/>
                    <a:p>
                      <a:pPr algn="l" fontAlgn="b"/>
                      <a:r>
                        <a:rPr lang="es-MX" sz="1200" b="0" i="0" u="none" strike="noStrike" dirty="0">
                          <a:solidFill>
                            <a:srgbClr val="000000"/>
                          </a:solidFill>
                          <a:effectLst/>
                          <a:latin typeface="Aptos Narrow"/>
                        </a:rPr>
                        <a:t>PVEM</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88441810"/>
                  </a:ext>
                </a:extLst>
              </a:tr>
              <a:tr h="234194">
                <a:tc>
                  <a:txBody>
                    <a:bodyPr/>
                    <a:lstStyle/>
                    <a:p>
                      <a:pPr algn="l" fontAlgn="b"/>
                      <a:r>
                        <a:rPr lang="es-MX" sz="1200" b="0" i="0" u="none" strike="noStrike">
                          <a:solidFill>
                            <a:srgbClr val="000000"/>
                          </a:solidFill>
                          <a:effectLst/>
                          <a:latin typeface="Aptos Narrow"/>
                        </a:rPr>
                        <a:t>MC</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28347276"/>
                  </a:ext>
                </a:extLst>
              </a:tr>
              <a:tr h="660275">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17347635"/>
                  </a:ext>
                </a:extLst>
              </a:tr>
              <a:tr h="234194">
                <a:tc>
                  <a:txBody>
                    <a:bodyPr/>
                    <a:lstStyle/>
                    <a:p>
                      <a:pPr algn="l" fontAlgn="b"/>
                      <a:r>
                        <a:rPr lang="es-MX" sz="1200" b="0" i="0" u="none" strike="noStrike">
                          <a:solidFill>
                            <a:srgbClr val="000000"/>
                          </a:solidFill>
                          <a:effectLst/>
                          <a:latin typeface="Aptos Narrow"/>
                        </a:rPr>
                        <a:t>PAN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03444416"/>
                  </a:ext>
                </a:extLst>
              </a:tr>
              <a:tr h="234194">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23248004"/>
                  </a:ext>
                </a:extLst>
              </a:tr>
              <a:tr h="234194">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45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296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2737911"/>
                  </a:ext>
                </a:extLst>
              </a:tr>
              <a:tr h="234194">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dirty="0">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58441924"/>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29</a:t>
            </a:fld>
            <a:endParaRPr spc="-25" dirty="0"/>
          </a:p>
        </p:txBody>
      </p:sp>
      <p:sp>
        <p:nvSpPr>
          <p:cNvPr id="4" name="object 4"/>
          <p:cNvSpPr txBox="1"/>
          <p:nvPr/>
        </p:nvSpPr>
        <p:spPr>
          <a:xfrm>
            <a:off x="722121" y="5529167"/>
            <a:ext cx="10591165" cy="1258678"/>
          </a:xfrm>
          <a:prstGeom prst="rect">
            <a:avLst/>
          </a:prstGeom>
          <a:ln w="9525">
            <a:solidFill>
              <a:srgbClr val="000000"/>
            </a:solidFill>
          </a:ln>
        </p:spPr>
        <p:txBody>
          <a:bodyPr vert="horz" wrap="square" lIns="0" tIns="34925" rIns="0" bIns="0" rtlCol="0">
            <a:spAutoFit/>
          </a:bodyPr>
          <a:lstStyle/>
          <a:p>
            <a:pPr marL="91440" marR="910590" algn="just" rtl="0">
              <a:lnSpc>
                <a:spcPct val="150000"/>
              </a:lnSpc>
              <a:spcBef>
                <a:spcPts val="275"/>
              </a:spcBef>
            </a:pPr>
            <a:r>
              <a:rPr kumimoji="0" lang="es-MX" altLang="es-MX" sz="1400" i="0" u="none" strike="noStrike" cap="none" normalizeH="0" baseline="0" dirty="0">
                <a:ln>
                  <a:noFill/>
                </a:ln>
                <a:solidFill>
                  <a:schemeClr val="tx1"/>
                </a:solidFill>
                <a:effectLst/>
                <a:latin typeface="Arial" panose="020B0604020202020204" pitchFamily="34" charset="0"/>
              </a:rPr>
              <a:t>En el monitoreo de televisión se analizó la </a:t>
            </a:r>
            <a:r>
              <a:rPr lang="es-MX" altLang="es-MX" sz="1400" dirty="0">
                <a:solidFill>
                  <a:schemeClr val="tx1"/>
                </a:solidFill>
                <a:latin typeface="Arial" panose="020B0604020202020204" pitchFamily="34" charset="0"/>
              </a:rPr>
              <a:t>presentación </a:t>
            </a:r>
            <a:r>
              <a:rPr kumimoji="0" lang="es-MX" altLang="es-MX" sz="1400" i="0" u="none" strike="noStrike" cap="none" normalizeH="0" baseline="0" dirty="0">
                <a:ln>
                  <a:noFill/>
                </a:ln>
                <a:solidFill>
                  <a:schemeClr val="tx1"/>
                </a:solidFill>
                <a:effectLst/>
                <a:latin typeface="Arial" panose="020B0604020202020204" pitchFamily="34" charset="0"/>
              </a:rPr>
              <a:t>de las menciones registradas a partidos políticos. En este medio, el partido </a:t>
            </a:r>
            <a:r>
              <a:rPr lang="es-ES" sz="1400" dirty="0"/>
              <a:t>Morena registró 2 menciones, 1 Con Voz e imagen y 1 Con cita e imagen. El PRI  registró una mención en Voz e imagen y el PRD Guerrero registró 1 mención Con Voz e imagen.</a:t>
            </a:r>
            <a:endParaRPr lang="es-ES" sz="1400" dirty="0">
              <a:latin typeface="Calibri"/>
              <a:cs typeface="Calibri"/>
            </a:endParaRPr>
          </a:p>
          <a:p>
            <a:pPr marL="91440" marR="910590">
              <a:lnSpc>
                <a:spcPct val="100000"/>
              </a:lnSpc>
              <a:spcBef>
                <a:spcPts val="275"/>
              </a:spcBef>
            </a:pPr>
            <a:endParaRPr sz="1400" dirty="0">
              <a:latin typeface="Calibri"/>
              <a:cs typeface="Calibri"/>
            </a:endParaRPr>
          </a:p>
        </p:txBody>
      </p:sp>
      <p:graphicFrame>
        <p:nvGraphicFramePr>
          <p:cNvPr id="6" name="Gráfico 5"/>
          <p:cNvGraphicFramePr>
            <a:graphicFrameLocks/>
          </p:cNvGraphicFramePr>
          <p:nvPr>
            <p:extLst>
              <p:ext uri="{D42A27DB-BD31-4B8C-83A1-F6EECF244321}">
                <p14:modId xmlns:p14="http://schemas.microsoft.com/office/powerpoint/2010/main" val="1427458546"/>
              </p:ext>
            </p:extLst>
          </p:nvPr>
        </p:nvGraphicFramePr>
        <p:xfrm>
          <a:off x="1447800" y="228600"/>
          <a:ext cx="6553200" cy="3581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3112603737"/>
              </p:ext>
            </p:extLst>
          </p:nvPr>
        </p:nvGraphicFramePr>
        <p:xfrm>
          <a:off x="1342644" y="3962400"/>
          <a:ext cx="6763512" cy="1190632"/>
        </p:xfrm>
        <a:graphic>
          <a:graphicData uri="http://schemas.openxmlformats.org/drawingml/2006/table">
            <a:tbl>
              <a:tblPr/>
              <a:tblGrid>
                <a:gridCol w="1127252">
                  <a:extLst>
                    <a:ext uri="{9D8B030D-6E8A-4147-A177-3AD203B41FA5}">
                      <a16:colId xmlns:a16="http://schemas.microsoft.com/office/drawing/2014/main" val="3488226726"/>
                    </a:ext>
                  </a:extLst>
                </a:gridCol>
                <a:gridCol w="1127252">
                  <a:extLst>
                    <a:ext uri="{9D8B030D-6E8A-4147-A177-3AD203B41FA5}">
                      <a16:colId xmlns:a16="http://schemas.microsoft.com/office/drawing/2014/main" val="2999492817"/>
                    </a:ext>
                  </a:extLst>
                </a:gridCol>
                <a:gridCol w="1127252">
                  <a:extLst>
                    <a:ext uri="{9D8B030D-6E8A-4147-A177-3AD203B41FA5}">
                      <a16:colId xmlns:a16="http://schemas.microsoft.com/office/drawing/2014/main" val="1653904092"/>
                    </a:ext>
                  </a:extLst>
                </a:gridCol>
                <a:gridCol w="1127252">
                  <a:extLst>
                    <a:ext uri="{9D8B030D-6E8A-4147-A177-3AD203B41FA5}">
                      <a16:colId xmlns:a16="http://schemas.microsoft.com/office/drawing/2014/main" val="727430566"/>
                    </a:ext>
                  </a:extLst>
                </a:gridCol>
                <a:gridCol w="1127252">
                  <a:extLst>
                    <a:ext uri="{9D8B030D-6E8A-4147-A177-3AD203B41FA5}">
                      <a16:colId xmlns:a16="http://schemas.microsoft.com/office/drawing/2014/main" val="3534549969"/>
                    </a:ext>
                  </a:extLst>
                </a:gridCol>
                <a:gridCol w="1127252">
                  <a:extLst>
                    <a:ext uri="{9D8B030D-6E8A-4147-A177-3AD203B41FA5}">
                      <a16:colId xmlns:a16="http://schemas.microsoft.com/office/drawing/2014/main" val="2275426521"/>
                    </a:ext>
                  </a:extLst>
                </a:gridCol>
              </a:tblGrid>
              <a:tr h="250832">
                <a:tc>
                  <a:txBody>
                    <a:bodyPr/>
                    <a:lstStyle/>
                    <a:p>
                      <a:pPr algn="l" fontAlgn="b"/>
                      <a:r>
                        <a:rPr lang="es-MX" sz="1200" b="1" i="0" u="none" strike="noStrike">
                          <a:solidFill>
                            <a:srgbClr val="FFFFFF"/>
                          </a:solidFill>
                          <a:effectLst/>
                          <a:latin typeface="Aptos Narrow"/>
                        </a:rPr>
                        <a:t>PARTIDO POLÍTICO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dirty="0">
                          <a:solidFill>
                            <a:srgbClr val="FFFFFF"/>
                          </a:solidFill>
                          <a:effectLst/>
                          <a:latin typeface="Aptos Narrow"/>
                        </a:rPr>
                        <a:t>VOZ E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dirty="0">
                          <a:solidFill>
                            <a:srgbClr val="FFFFFF"/>
                          </a:solidFill>
                          <a:effectLst/>
                          <a:latin typeface="Aptos Narrow"/>
                        </a:rPr>
                        <a:t>CITA E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VOZ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CITA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81680414"/>
                  </a:ext>
                </a:extLst>
              </a:tr>
              <a:tr h="132693">
                <a:tc>
                  <a:txBody>
                    <a:bodyPr/>
                    <a:lstStyle/>
                    <a:p>
                      <a:pPr algn="l" fontAlgn="b"/>
                      <a:r>
                        <a:rPr lang="es-MX" sz="1200" b="0" i="0" u="none" strike="noStrike">
                          <a:solidFill>
                            <a:srgbClr val="000000"/>
                          </a:solidFill>
                          <a:effectLst/>
                          <a:latin typeface="Aptos Narrow"/>
                        </a:rPr>
                        <a:t>MORENA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81802965"/>
                  </a:ext>
                </a:extLst>
              </a:tr>
              <a:tr h="132693">
                <a:tc>
                  <a:txBody>
                    <a:bodyPr/>
                    <a:lstStyle/>
                    <a:p>
                      <a:pPr algn="l" fontAlgn="b"/>
                      <a:r>
                        <a:rPr lang="es-MX" sz="1200" b="0" i="0" u="none" strike="noStrike">
                          <a:solidFill>
                            <a:srgbClr val="000000"/>
                          </a:solidFill>
                          <a:effectLst/>
                          <a:latin typeface="Aptos Narrow"/>
                        </a:rPr>
                        <a:t>PRI</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72180755"/>
                  </a:ext>
                </a:extLst>
              </a:tr>
              <a:tr h="250832">
                <a:tc>
                  <a:txBody>
                    <a:bodyPr/>
                    <a:lstStyle/>
                    <a:p>
                      <a:pPr algn="l" fontAlgn="b"/>
                      <a:r>
                        <a:rPr lang="es-MX" sz="1200" b="0" i="0" u="none" strike="noStrike">
                          <a:solidFill>
                            <a:srgbClr val="000000"/>
                          </a:solidFill>
                          <a:effectLst/>
                          <a:latin typeface="Aptos Narrow"/>
                        </a:rPr>
                        <a:t>PRD GUERRERO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67382243"/>
                  </a:ext>
                </a:extLst>
              </a:tr>
              <a:tr h="132693">
                <a:tc>
                  <a:txBody>
                    <a:bodyPr/>
                    <a:lstStyle/>
                    <a:p>
                      <a:pPr algn="l" fontAlgn="b"/>
                      <a:r>
                        <a:rPr lang="es-MX" sz="1200" b="1" i="0" u="none" strike="noStrike">
                          <a:solidFill>
                            <a:srgbClr val="000000"/>
                          </a:solidFill>
                          <a:effectLst/>
                          <a:latin typeface="Aptos Narrow"/>
                        </a:rPr>
                        <a:t>TOTAL</a:t>
                      </a:r>
                    </a:p>
                  </a:txBody>
                  <a:tcPr marL="6350" marR="6350" marT="635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b"/>
                      <a:r>
                        <a:rPr lang="es-MX" sz="11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1100" b="0" i="0" u="none" strike="noStrike">
                          <a:solidFill>
                            <a:srgbClr val="000000"/>
                          </a:solidFill>
                          <a:effectLst/>
                          <a:latin typeface="Aptos Narrow"/>
                        </a:rPr>
                        <a:t>1</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1100" b="0" i="0" u="none" strike="noStrike">
                          <a:solidFill>
                            <a:srgbClr val="000000"/>
                          </a:solidFill>
                          <a:effectLst/>
                          <a:latin typeface="Aptos Narrow"/>
                        </a:rPr>
                        <a:t>0</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1100" b="0" i="0" u="none" strike="noStrike">
                          <a:solidFill>
                            <a:srgbClr val="000000"/>
                          </a:solidFill>
                          <a:effectLst/>
                          <a:latin typeface="Aptos Narrow"/>
                        </a:rPr>
                        <a:t>0</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1100" b="0" i="0" u="none" strike="noStrike" dirty="0">
                          <a:solidFill>
                            <a:srgbClr val="000000"/>
                          </a:solidFill>
                          <a:effectLst/>
                          <a:latin typeface="Aptos Narrow"/>
                        </a:rPr>
                        <a:t>0</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05535928"/>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0"/>
            <a:ext cx="12192000" cy="6857999"/>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a:t>
            </a:fld>
            <a:endParaRPr spc="-25" dirty="0"/>
          </a:p>
        </p:txBody>
      </p:sp>
      <p:sp>
        <p:nvSpPr>
          <p:cNvPr id="3" name="Rectangle 1"/>
          <p:cNvSpPr>
            <a:spLocks noChangeArrowheads="1"/>
          </p:cNvSpPr>
          <p:nvPr/>
        </p:nvSpPr>
        <p:spPr bwMode="auto">
          <a:xfrm>
            <a:off x="228600" y="76200"/>
            <a:ext cx="5791200" cy="2262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a:t>La selección de la muestra se realizó considerando los espacios noticiosos de radio y televisión incluidos en el catálogo aprobado por el Consejo General del IEPC Guerrero para el ejercicio 2026, así como las plazas en las que operan los Centros de Verificación y Monitoreo del Instituto Nacional Electoral en el estado de Guerrero (CEVEM).</a:t>
            </a:r>
            <a:endParaRPr kumimoji="0" lang="es-MX" altLang="es-MX" sz="1600" i="0" u="none" strike="noStrike" cap="none" normalizeH="0" baseline="0" dirty="0">
              <a:ln>
                <a:noFill/>
              </a:ln>
              <a:solidFill>
                <a:schemeClr val="tx1"/>
              </a:solidFill>
              <a:effectLst/>
              <a:latin typeface="Arial" panose="020B0604020202020204" pitchFamily="34" charset="0"/>
            </a:endParaRPr>
          </a:p>
        </p:txBody>
      </p:sp>
      <p:sp>
        <p:nvSpPr>
          <p:cNvPr id="7" name="CuadroTexto 6">
            <a:extLst>
              <a:ext uri="{FF2B5EF4-FFF2-40B4-BE49-F238E27FC236}">
                <a16:creationId xmlns:a16="http://schemas.microsoft.com/office/drawing/2014/main" id="{2D84AB12-19CB-DF03-7703-4D2E318004F7}"/>
              </a:ext>
            </a:extLst>
          </p:cNvPr>
          <p:cNvSpPr txBox="1"/>
          <p:nvPr/>
        </p:nvSpPr>
        <p:spPr>
          <a:xfrm>
            <a:off x="228600" y="2362193"/>
            <a:ext cx="7848600" cy="1524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kern="0"/>
            </a:defPPr>
            <a:lvl1pPr marL="0" marR="0" lvl="0" indent="0" algn="just" defTabSz="914400" rtl="0" eaLnBrk="0" fontAlgn="base" latinLnBrk="0" hangingPunct="0">
              <a:lnSpc>
                <a:spcPct val="150000"/>
              </a:lnSpc>
              <a:spcBef>
                <a:spcPct val="0"/>
              </a:spcBef>
              <a:spcAft>
                <a:spcPct val="0"/>
              </a:spcAft>
              <a:buClrTx/>
              <a:buSzTx/>
              <a:buFontTx/>
              <a:buNone/>
              <a:tabLst/>
              <a:defRPr kumimoji="0" sz="1600" i="0" u="none" strike="noStrike" cap="none" normalizeH="0" baseline="0">
                <a:ln>
                  <a:noFill/>
                </a:ln>
                <a:solidFill>
                  <a:schemeClr val="tx1"/>
                </a:solidFill>
                <a:effectLst/>
                <a:latin typeface="Arial" panose="020B0604020202020204" pitchFamily="34" charset="0"/>
              </a:defRPr>
            </a:lvl1pPr>
          </a:lstStyle>
          <a:p>
            <a:r>
              <a:rPr lang="es-MX" dirty="0"/>
              <a:t>El monitoreo comprendió noticiarios transmitidos en las plazas de Acapulco, Chilpancingo, Iguala, Zihuatanejo y Tlapa de Comonfort, cuyos testigos fueron generados por los CEVEM y puestos a disposición de la FACOM para su descarga, revisión y análisis correspondiente.</a:t>
            </a:r>
          </a:p>
        </p:txBody>
      </p:sp>
      <p:sp>
        <p:nvSpPr>
          <p:cNvPr id="15" name="object 3">
            <a:extLst>
              <a:ext uri="{FF2B5EF4-FFF2-40B4-BE49-F238E27FC236}">
                <a16:creationId xmlns:a16="http://schemas.microsoft.com/office/drawing/2014/main" id="{C7552547-915D-B801-2302-C71E82A353F6}"/>
              </a:ext>
            </a:extLst>
          </p:cNvPr>
          <p:cNvSpPr txBox="1">
            <a:spLocks noGrp="1"/>
          </p:cNvSpPr>
          <p:nvPr>
            <p:ph type="title"/>
          </p:nvPr>
        </p:nvSpPr>
        <p:spPr>
          <a:xfrm>
            <a:off x="6934200" y="344602"/>
            <a:ext cx="3276600" cy="874598"/>
          </a:xfrm>
          <a:prstGeom prst="rect">
            <a:avLst/>
          </a:prstGeom>
        </p:spPr>
        <p:txBody>
          <a:bodyPr vert="horz" wrap="square" lIns="0" tIns="12700" rIns="0" bIns="0" rtlCol="0">
            <a:spAutoFit/>
          </a:bodyPr>
          <a:lstStyle/>
          <a:p>
            <a:pPr marL="12700" algn="ctr">
              <a:lnSpc>
                <a:spcPct val="100000"/>
              </a:lnSpc>
              <a:spcBef>
                <a:spcPts val="100"/>
              </a:spcBef>
            </a:pPr>
            <a:r>
              <a:rPr lang="es-MX" sz="2800" spc="-10" dirty="0">
                <a:solidFill>
                  <a:schemeClr val="bg1"/>
                </a:solidFill>
                <a:latin typeface="Arial Black" panose="020B0A04020102020204" pitchFamily="34" charset="0"/>
                <a:cs typeface="Arial" panose="020B0604020202020204" pitchFamily="34" charset="0"/>
              </a:rPr>
              <a:t>Muestra y base metodológica</a:t>
            </a:r>
            <a:endParaRPr sz="2800" dirty="0">
              <a:solidFill>
                <a:schemeClr val="bg1"/>
              </a:solidFill>
              <a:latin typeface="Arial Black" panose="020B0A04020102020204" pitchFamily="34" charset="0"/>
              <a:cs typeface="Arial" panose="020B0604020202020204" pitchFamily="34" charset="0"/>
            </a:endParaRPr>
          </a:p>
        </p:txBody>
      </p:sp>
      <p:sp>
        <p:nvSpPr>
          <p:cNvPr id="17" name="CuadroTexto 16">
            <a:extLst>
              <a:ext uri="{FF2B5EF4-FFF2-40B4-BE49-F238E27FC236}">
                <a16:creationId xmlns:a16="http://schemas.microsoft.com/office/drawing/2014/main" id="{656747D9-AB31-C3B6-33DB-A23A5FBB9C20}"/>
              </a:ext>
            </a:extLst>
          </p:cNvPr>
          <p:cNvSpPr txBox="1"/>
          <p:nvPr/>
        </p:nvSpPr>
        <p:spPr>
          <a:xfrm>
            <a:off x="152400" y="3939057"/>
            <a:ext cx="8991600" cy="785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kern="0"/>
            </a:defPPr>
            <a:lvl1pPr marL="0" marR="0" lvl="0" indent="0" algn="just" defTabSz="914400" rtl="0" eaLnBrk="0" fontAlgn="base" latinLnBrk="0" hangingPunct="0">
              <a:lnSpc>
                <a:spcPct val="150000"/>
              </a:lnSpc>
              <a:spcBef>
                <a:spcPct val="0"/>
              </a:spcBef>
              <a:spcAft>
                <a:spcPct val="0"/>
              </a:spcAft>
              <a:buClrTx/>
              <a:buSzTx/>
              <a:buFontTx/>
              <a:buNone/>
              <a:tabLst/>
              <a:defRPr kumimoji="0" sz="1600" i="0" u="none" strike="noStrike" cap="none" normalizeH="0" baseline="0">
                <a:ln>
                  <a:noFill/>
                </a:ln>
                <a:solidFill>
                  <a:schemeClr val="tx1"/>
                </a:solidFill>
                <a:effectLst/>
                <a:latin typeface="Arial" panose="020B0604020202020204" pitchFamily="34" charset="0"/>
              </a:defRPr>
            </a:lvl1pPr>
          </a:lstStyle>
          <a:p>
            <a:r>
              <a:rPr lang="es-MX" dirty="0"/>
              <a:t>El presente resultado se sustenta en el monitoreo de 19 programas con periodicidad diaria y se analizaron 727 testigos de transmisión del 01 de marzo al 30 de abril de 2026.</a:t>
            </a:r>
          </a:p>
        </p:txBody>
      </p:sp>
      <p:sp>
        <p:nvSpPr>
          <p:cNvPr id="18" name="CuadroTexto 17">
            <a:extLst>
              <a:ext uri="{FF2B5EF4-FFF2-40B4-BE49-F238E27FC236}">
                <a16:creationId xmlns:a16="http://schemas.microsoft.com/office/drawing/2014/main" id="{EE9C3EEF-ED29-AA57-9B66-E527F419E966}"/>
              </a:ext>
            </a:extLst>
          </p:cNvPr>
          <p:cNvSpPr txBox="1"/>
          <p:nvPr/>
        </p:nvSpPr>
        <p:spPr>
          <a:xfrm>
            <a:off x="152400" y="4788925"/>
            <a:ext cx="10210800" cy="115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defPPr>
              <a:defRPr kern="0"/>
            </a:defPPr>
            <a:lvl1pPr marL="0" marR="0" lvl="0" indent="0" algn="just" defTabSz="914400" rtl="0" eaLnBrk="0" fontAlgn="base" latinLnBrk="0" hangingPunct="0">
              <a:lnSpc>
                <a:spcPct val="150000"/>
              </a:lnSpc>
              <a:spcBef>
                <a:spcPct val="0"/>
              </a:spcBef>
              <a:spcAft>
                <a:spcPct val="0"/>
              </a:spcAft>
              <a:buClrTx/>
              <a:buSzTx/>
              <a:buFontTx/>
              <a:buNone/>
              <a:tabLst/>
              <a:defRPr kumimoji="0" sz="1600" i="0" u="none" strike="noStrike" cap="none" normalizeH="0" baseline="0">
                <a:ln>
                  <a:noFill/>
                </a:ln>
                <a:solidFill>
                  <a:schemeClr val="tx1"/>
                </a:solidFill>
                <a:effectLst/>
                <a:latin typeface="Arial" panose="020B0604020202020204" pitchFamily="34" charset="0"/>
              </a:defRPr>
            </a:lvl1pPr>
          </a:lstStyle>
          <a:p>
            <a:r>
              <a:rPr lang="es-MX" dirty="0"/>
              <a:t>Con base en dichos insumos, se presentan resultados sobre la distribución del tiempo de cobertura, número de notas, menciones por partido político, menciones por personas actoras políticas, valoración de la información, género periodístico y demás variables aplicables al monitoreo de cobertura noticiosa.</a:t>
            </a:r>
          </a:p>
        </p:txBody>
      </p:sp>
    </p:spTree>
    <p:extLst>
      <p:ext uri="{BB962C8B-B14F-4D97-AF65-F5344CB8AC3E}">
        <p14:creationId xmlns:p14="http://schemas.microsoft.com/office/powerpoint/2010/main" val="40494485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46950" y="5179021"/>
            <a:ext cx="10898505" cy="1294522"/>
          </a:xfrm>
          <a:prstGeom prst="rect">
            <a:avLst/>
          </a:prstGeom>
          <a:ln w="9525">
            <a:solidFill>
              <a:srgbClr val="000000"/>
            </a:solidFill>
          </a:ln>
        </p:spPr>
        <p:txBody>
          <a:bodyPr vert="horz" wrap="square" lIns="0" tIns="34925" rIns="0" bIns="0" rtlCol="0">
            <a:spAutoFit/>
          </a:bodyPr>
          <a:lstStyle/>
          <a:p>
            <a:pPr marL="91440" marR="81915" algn="just">
              <a:lnSpc>
                <a:spcPct val="150000"/>
              </a:lnSpc>
              <a:spcBef>
                <a:spcPts val="275"/>
              </a:spcBef>
            </a:pPr>
            <a:r>
              <a:rPr sz="1400" dirty="0">
                <a:latin typeface="Calibri"/>
                <a:cs typeface="Calibri"/>
              </a:rPr>
              <a:t>En</a:t>
            </a:r>
            <a:r>
              <a:rPr sz="1400" spc="70" dirty="0">
                <a:latin typeface="Calibri"/>
                <a:cs typeface="Calibri"/>
              </a:rPr>
              <a:t> </a:t>
            </a:r>
            <a:r>
              <a:rPr sz="1400" dirty="0">
                <a:latin typeface="Calibri"/>
                <a:cs typeface="Calibri"/>
              </a:rPr>
              <a:t>el</a:t>
            </a:r>
            <a:r>
              <a:rPr sz="1400" spc="75" dirty="0">
                <a:latin typeface="Calibri"/>
                <a:cs typeface="Calibri"/>
              </a:rPr>
              <a:t> </a:t>
            </a:r>
            <a:r>
              <a:rPr sz="1400" dirty="0">
                <a:latin typeface="Calibri"/>
                <a:cs typeface="Calibri"/>
              </a:rPr>
              <a:t>monitoreo</a:t>
            </a:r>
            <a:r>
              <a:rPr sz="1400" spc="75" dirty="0">
                <a:latin typeface="Calibri"/>
                <a:cs typeface="Calibri"/>
              </a:rPr>
              <a:t> </a:t>
            </a:r>
            <a:r>
              <a:rPr sz="1400" dirty="0">
                <a:latin typeface="Calibri"/>
                <a:cs typeface="Calibri"/>
              </a:rPr>
              <a:t>de</a:t>
            </a:r>
            <a:r>
              <a:rPr sz="1400" spc="80" dirty="0">
                <a:latin typeface="Calibri"/>
                <a:cs typeface="Calibri"/>
              </a:rPr>
              <a:t> </a:t>
            </a:r>
            <a:r>
              <a:rPr sz="1400" dirty="0">
                <a:latin typeface="Calibri"/>
                <a:cs typeface="Calibri"/>
              </a:rPr>
              <a:t>partidos</a:t>
            </a:r>
            <a:r>
              <a:rPr sz="1400" spc="90" dirty="0">
                <a:latin typeface="Calibri"/>
                <a:cs typeface="Calibri"/>
              </a:rPr>
              <a:t> </a:t>
            </a:r>
            <a:r>
              <a:rPr sz="1400" dirty="0">
                <a:latin typeface="Calibri"/>
                <a:cs typeface="Calibri"/>
              </a:rPr>
              <a:t>políticos,</a:t>
            </a:r>
            <a:r>
              <a:rPr sz="1400" spc="75" dirty="0">
                <a:latin typeface="Calibri"/>
                <a:cs typeface="Calibri"/>
              </a:rPr>
              <a:t> </a:t>
            </a:r>
            <a:r>
              <a:rPr sz="1400" dirty="0">
                <a:latin typeface="Calibri"/>
                <a:cs typeface="Calibri"/>
              </a:rPr>
              <a:t>se</a:t>
            </a:r>
            <a:r>
              <a:rPr sz="1400" spc="80" dirty="0">
                <a:latin typeface="Calibri"/>
                <a:cs typeface="Calibri"/>
              </a:rPr>
              <a:t> </a:t>
            </a:r>
            <a:r>
              <a:rPr sz="1400" dirty="0">
                <a:latin typeface="Calibri"/>
                <a:cs typeface="Calibri"/>
              </a:rPr>
              <a:t>identificaron</a:t>
            </a:r>
            <a:r>
              <a:rPr sz="1400" spc="75" dirty="0">
                <a:latin typeface="Calibri"/>
                <a:cs typeface="Calibri"/>
              </a:rPr>
              <a:t> </a:t>
            </a:r>
            <a:r>
              <a:rPr sz="1400" dirty="0">
                <a:latin typeface="Calibri"/>
                <a:cs typeface="Calibri"/>
              </a:rPr>
              <a:t>los</a:t>
            </a:r>
            <a:r>
              <a:rPr sz="1400" spc="80" dirty="0">
                <a:latin typeface="Calibri"/>
                <a:cs typeface="Calibri"/>
              </a:rPr>
              <a:t> </a:t>
            </a:r>
            <a:r>
              <a:rPr sz="1400" dirty="0">
                <a:latin typeface="Calibri"/>
                <a:cs typeface="Calibri"/>
              </a:rPr>
              <a:t>segmentos</a:t>
            </a:r>
            <a:r>
              <a:rPr sz="1400" spc="80" dirty="0">
                <a:latin typeface="Calibri"/>
                <a:cs typeface="Calibri"/>
              </a:rPr>
              <a:t> </a:t>
            </a:r>
            <a:r>
              <a:rPr sz="1400" dirty="0">
                <a:latin typeface="Calibri"/>
                <a:cs typeface="Calibri"/>
              </a:rPr>
              <a:t>de</a:t>
            </a:r>
            <a:r>
              <a:rPr sz="1400" spc="85" dirty="0">
                <a:latin typeface="Calibri"/>
                <a:cs typeface="Calibri"/>
              </a:rPr>
              <a:t> </a:t>
            </a:r>
            <a:r>
              <a:rPr sz="1400" dirty="0">
                <a:latin typeface="Calibri"/>
                <a:cs typeface="Calibri"/>
              </a:rPr>
              <a:t>tiempo</a:t>
            </a:r>
            <a:r>
              <a:rPr sz="1400" spc="75" dirty="0">
                <a:latin typeface="Calibri"/>
                <a:cs typeface="Calibri"/>
              </a:rPr>
              <a:t> </a:t>
            </a:r>
            <a:r>
              <a:rPr sz="1400" dirty="0">
                <a:latin typeface="Calibri"/>
                <a:cs typeface="Calibri"/>
              </a:rPr>
              <a:t>en</a:t>
            </a:r>
            <a:r>
              <a:rPr sz="1400" spc="70" dirty="0">
                <a:latin typeface="Calibri"/>
                <a:cs typeface="Calibri"/>
              </a:rPr>
              <a:t> </a:t>
            </a:r>
            <a:r>
              <a:rPr sz="1400" dirty="0">
                <a:latin typeface="Calibri"/>
                <a:cs typeface="Calibri"/>
              </a:rPr>
              <a:t>los</a:t>
            </a:r>
            <a:r>
              <a:rPr sz="1400" spc="80" dirty="0">
                <a:latin typeface="Calibri"/>
                <a:cs typeface="Calibri"/>
              </a:rPr>
              <a:t> </a:t>
            </a:r>
            <a:r>
              <a:rPr sz="1400" dirty="0">
                <a:latin typeface="Calibri"/>
                <a:cs typeface="Calibri"/>
              </a:rPr>
              <a:t>que</a:t>
            </a:r>
            <a:r>
              <a:rPr sz="1400" spc="75" dirty="0">
                <a:latin typeface="Calibri"/>
                <a:cs typeface="Calibri"/>
              </a:rPr>
              <a:t> </a:t>
            </a:r>
            <a:r>
              <a:rPr sz="1400" dirty="0">
                <a:latin typeface="Calibri"/>
                <a:cs typeface="Calibri"/>
              </a:rPr>
              <a:t>se</a:t>
            </a:r>
            <a:r>
              <a:rPr sz="1400" spc="80" dirty="0">
                <a:latin typeface="Calibri"/>
                <a:cs typeface="Calibri"/>
              </a:rPr>
              <a:t> </a:t>
            </a:r>
            <a:r>
              <a:rPr sz="1400" dirty="0">
                <a:latin typeface="Calibri"/>
                <a:cs typeface="Calibri"/>
              </a:rPr>
              <a:t>registraron</a:t>
            </a:r>
            <a:r>
              <a:rPr sz="1400" spc="75" dirty="0">
                <a:latin typeface="Calibri"/>
                <a:cs typeface="Calibri"/>
              </a:rPr>
              <a:t> </a:t>
            </a:r>
            <a:r>
              <a:rPr sz="1400" dirty="0">
                <a:latin typeface="Calibri"/>
                <a:cs typeface="Calibri"/>
              </a:rPr>
              <a:t>las</a:t>
            </a:r>
            <a:r>
              <a:rPr sz="1400" spc="80" dirty="0">
                <a:latin typeface="Calibri"/>
                <a:cs typeface="Calibri"/>
              </a:rPr>
              <a:t> </a:t>
            </a:r>
            <a:r>
              <a:rPr sz="1400" dirty="0">
                <a:latin typeface="Calibri"/>
                <a:cs typeface="Calibri"/>
              </a:rPr>
              <a:t>menciones.</a:t>
            </a:r>
            <a:r>
              <a:rPr sz="1400" spc="80" dirty="0">
                <a:latin typeface="Calibri"/>
                <a:cs typeface="Calibri"/>
              </a:rPr>
              <a:t> </a:t>
            </a:r>
            <a:r>
              <a:rPr sz="1400" dirty="0">
                <a:latin typeface="Calibri"/>
                <a:cs typeface="Calibri"/>
              </a:rPr>
              <a:t>En</a:t>
            </a:r>
            <a:r>
              <a:rPr sz="1400" spc="75" dirty="0">
                <a:latin typeface="Calibri"/>
                <a:cs typeface="Calibri"/>
              </a:rPr>
              <a:t> </a:t>
            </a:r>
            <a:r>
              <a:rPr sz="1400" dirty="0">
                <a:latin typeface="Calibri"/>
                <a:cs typeface="Calibri"/>
              </a:rPr>
              <a:t>general,</a:t>
            </a:r>
            <a:r>
              <a:rPr sz="1400" spc="85" dirty="0">
                <a:latin typeface="Calibri"/>
                <a:cs typeface="Calibri"/>
              </a:rPr>
              <a:t> </a:t>
            </a:r>
            <a:r>
              <a:rPr sz="1400" dirty="0">
                <a:latin typeface="Calibri"/>
                <a:cs typeface="Calibri"/>
              </a:rPr>
              <a:t>los</a:t>
            </a:r>
            <a:r>
              <a:rPr sz="1400" spc="80" dirty="0">
                <a:latin typeface="Calibri"/>
                <a:cs typeface="Calibri"/>
              </a:rPr>
              <a:t> </a:t>
            </a:r>
            <a:r>
              <a:rPr sz="1400" spc="-10" dirty="0">
                <a:latin typeface="Calibri"/>
                <a:cs typeface="Calibri"/>
              </a:rPr>
              <a:t>partidos </a:t>
            </a:r>
            <a:r>
              <a:rPr sz="1400" dirty="0">
                <a:latin typeface="Calibri"/>
                <a:cs typeface="Calibri"/>
              </a:rPr>
              <a:t>referidos</a:t>
            </a:r>
            <a:r>
              <a:rPr sz="1400" spc="140" dirty="0">
                <a:latin typeface="Calibri"/>
                <a:cs typeface="Calibri"/>
              </a:rPr>
              <a:t> </a:t>
            </a:r>
            <a:r>
              <a:rPr sz="1400" dirty="0">
                <a:latin typeface="Calibri"/>
                <a:cs typeface="Calibri"/>
              </a:rPr>
              <a:t>concentraron</a:t>
            </a:r>
            <a:r>
              <a:rPr sz="1400" spc="125" dirty="0">
                <a:latin typeface="Calibri"/>
                <a:cs typeface="Calibri"/>
              </a:rPr>
              <a:t> </a:t>
            </a:r>
            <a:r>
              <a:rPr sz="1400" dirty="0">
                <a:latin typeface="Calibri"/>
                <a:cs typeface="Calibri"/>
              </a:rPr>
              <a:t>el</a:t>
            </a:r>
            <a:r>
              <a:rPr sz="1400" spc="135" dirty="0">
                <a:latin typeface="Calibri"/>
                <a:cs typeface="Calibri"/>
              </a:rPr>
              <a:t> </a:t>
            </a:r>
            <a:r>
              <a:rPr sz="1400" dirty="0">
                <a:latin typeface="Calibri"/>
                <a:cs typeface="Calibri"/>
              </a:rPr>
              <a:t>mayor</a:t>
            </a:r>
            <a:r>
              <a:rPr sz="1400" spc="130" dirty="0">
                <a:latin typeface="Calibri"/>
                <a:cs typeface="Calibri"/>
              </a:rPr>
              <a:t> </a:t>
            </a:r>
            <a:r>
              <a:rPr sz="1400" dirty="0">
                <a:latin typeface="Calibri"/>
                <a:cs typeface="Calibri"/>
              </a:rPr>
              <a:t>número</a:t>
            </a:r>
            <a:r>
              <a:rPr sz="1400" spc="135" dirty="0">
                <a:latin typeface="Calibri"/>
                <a:cs typeface="Calibri"/>
              </a:rPr>
              <a:t> </a:t>
            </a:r>
            <a:r>
              <a:rPr sz="1400" dirty="0">
                <a:latin typeface="Calibri"/>
                <a:cs typeface="Calibri"/>
              </a:rPr>
              <a:t>de</a:t>
            </a:r>
            <a:r>
              <a:rPr sz="1400" spc="140" dirty="0">
                <a:latin typeface="Calibri"/>
                <a:cs typeface="Calibri"/>
              </a:rPr>
              <a:t> </a:t>
            </a:r>
            <a:r>
              <a:rPr sz="1400" dirty="0">
                <a:latin typeface="Calibri"/>
                <a:cs typeface="Calibri"/>
              </a:rPr>
              <a:t>alusiones</a:t>
            </a:r>
            <a:r>
              <a:rPr sz="1400" spc="145" dirty="0">
                <a:latin typeface="Calibri"/>
                <a:cs typeface="Calibri"/>
              </a:rPr>
              <a:t> </a:t>
            </a:r>
            <a:r>
              <a:rPr sz="1400" dirty="0">
                <a:latin typeface="Calibri"/>
                <a:cs typeface="Calibri"/>
              </a:rPr>
              <a:t>en</a:t>
            </a:r>
            <a:r>
              <a:rPr sz="1400" spc="135" dirty="0">
                <a:latin typeface="Calibri"/>
                <a:cs typeface="Calibri"/>
              </a:rPr>
              <a:t> </a:t>
            </a:r>
            <a:r>
              <a:rPr sz="1400" dirty="0">
                <a:latin typeface="Calibri"/>
                <a:cs typeface="Calibri"/>
              </a:rPr>
              <a:t>el</a:t>
            </a:r>
            <a:r>
              <a:rPr sz="1400" spc="145" dirty="0">
                <a:latin typeface="Calibri"/>
                <a:cs typeface="Calibri"/>
              </a:rPr>
              <a:t> </a:t>
            </a:r>
            <a:r>
              <a:rPr sz="1400" dirty="0">
                <a:latin typeface="Calibri"/>
                <a:cs typeface="Calibri"/>
              </a:rPr>
              <a:t>intervalo</a:t>
            </a:r>
            <a:r>
              <a:rPr sz="1400" spc="145" dirty="0">
                <a:latin typeface="Calibri"/>
                <a:cs typeface="Calibri"/>
              </a:rPr>
              <a:t> </a:t>
            </a:r>
            <a:r>
              <a:rPr sz="1400" dirty="0">
                <a:latin typeface="Calibri"/>
                <a:cs typeface="Calibri"/>
              </a:rPr>
              <a:t>de</a:t>
            </a:r>
            <a:r>
              <a:rPr sz="1400" spc="135" dirty="0">
                <a:latin typeface="Calibri"/>
                <a:cs typeface="Calibri"/>
              </a:rPr>
              <a:t> </a:t>
            </a:r>
            <a:r>
              <a:rPr sz="1400" dirty="0">
                <a:latin typeface="Calibri"/>
                <a:cs typeface="Calibri"/>
              </a:rPr>
              <a:t>30</a:t>
            </a:r>
            <a:r>
              <a:rPr sz="1400" spc="130" dirty="0">
                <a:latin typeface="Calibri"/>
                <a:cs typeface="Calibri"/>
              </a:rPr>
              <a:t> </a:t>
            </a:r>
            <a:r>
              <a:rPr sz="1400" dirty="0">
                <a:latin typeface="Calibri"/>
                <a:cs typeface="Calibri"/>
              </a:rPr>
              <a:t>a</a:t>
            </a:r>
            <a:r>
              <a:rPr sz="1400" spc="140" dirty="0">
                <a:latin typeface="Calibri"/>
                <a:cs typeface="Calibri"/>
              </a:rPr>
              <a:t> </a:t>
            </a:r>
            <a:r>
              <a:rPr sz="1400" dirty="0">
                <a:latin typeface="Calibri"/>
                <a:cs typeface="Calibri"/>
              </a:rPr>
              <a:t>60</a:t>
            </a:r>
            <a:r>
              <a:rPr sz="1400" spc="135" dirty="0">
                <a:latin typeface="Calibri"/>
                <a:cs typeface="Calibri"/>
              </a:rPr>
              <a:t> </a:t>
            </a:r>
            <a:r>
              <a:rPr sz="1400" dirty="0">
                <a:latin typeface="Calibri"/>
                <a:cs typeface="Calibri"/>
              </a:rPr>
              <a:t>minutos</a:t>
            </a:r>
            <a:r>
              <a:rPr sz="1400" spc="130" dirty="0">
                <a:latin typeface="Calibri"/>
                <a:cs typeface="Calibri"/>
              </a:rPr>
              <a:t> </a:t>
            </a:r>
            <a:r>
              <a:rPr sz="1400" dirty="0">
                <a:latin typeface="Calibri"/>
                <a:cs typeface="Calibri"/>
              </a:rPr>
              <a:t>de</a:t>
            </a:r>
            <a:r>
              <a:rPr sz="1400" spc="135" dirty="0">
                <a:latin typeface="Calibri"/>
                <a:cs typeface="Calibri"/>
              </a:rPr>
              <a:t> </a:t>
            </a:r>
            <a:r>
              <a:rPr sz="1400" dirty="0">
                <a:latin typeface="Calibri"/>
                <a:cs typeface="Calibri"/>
              </a:rPr>
              <a:t>duración</a:t>
            </a:r>
            <a:r>
              <a:rPr sz="1400" spc="135" dirty="0">
                <a:latin typeface="Calibri"/>
                <a:cs typeface="Calibri"/>
              </a:rPr>
              <a:t> </a:t>
            </a:r>
            <a:r>
              <a:rPr sz="1400" dirty="0">
                <a:latin typeface="Calibri"/>
                <a:cs typeface="Calibri"/>
              </a:rPr>
              <a:t>de</a:t>
            </a:r>
            <a:r>
              <a:rPr sz="1400" spc="140" dirty="0">
                <a:latin typeface="Calibri"/>
                <a:cs typeface="Calibri"/>
              </a:rPr>
              <a:t> </a:t>
            </a:r>
            <a:r>
              <a:rPr sz="1400" dirty="0">
                <a:latin typeface="Calibri"/>
                <a:cs typeface="Calibri"/>
              </a:rPr>
              <a:t>los</a:t>
            </a:r>
            <a:r>
              <a:rPr sz="1400" spc="130" dirty="0">
                <a:latin typeface="Calibri"/>
                <a:cs typeface="Calibri"/>
              </a:rPr>
              <a:t> </a:t>
            </a:r>
            <a:r>
              <a:rPr sz="1400" dirty="0">
                <a:latin typeface="Calibri"/>
                <a:cs typeface="Calibri"/>
              </a:rPr>
              <a:t>programas,</a:t>
            </a:r>
            <a:r>
              <a:rPr sz="1400" spc="130" dirty="0">
                <a:latin typeface="Calibri"/>
                <a:cs typeface="Calibri"/>
              </a:rPr>
              <a:t> </a:t>
            </a:r>
            <a:r>
              <a:rPr sz="1400" dirty="0">
                <a:latin typeface="Calibri"/>
                <a:cs typeface="Calibri"/>
              </a:rPr>
              <a:t>en</a:t>
            </a:r>
            <a:r>
              <a:rPr sz="1400" spc="140" dirty="0">
                <a:latin typeface="Calibri"/>
                <a:cs typeface="Calibri"/>
              </a:rPr>
              <a:t> </a:t>
            </a:r>
            <a:r>
              <a:rPr sz="1400" dirty="0">
                <a:latin typeface="Calibri"/>
                <a:cs typeface="Calibri"/>
              </a:rPr>
              <a:t>el</a:t>
            </a:r>
            <a:r>
              <a:rPr sz="1400" spc="140" dirty="0">
                <a:latin typeface="Calibri"/>
                <a:cs typeface="Calibri"/>
              </a:rPr>
              <a:t> </a:t>
            </a:r>
            <a:r>
              <a:rPr sz="1400" dirty="0">
                <a:latin typeface="Calibri"/>
                <a:cs typeface="Calibri"/>
              </a:rPr>
              <a:t>caso</a:t>
            </a:r>
            <a:r>
              <a:rPr sz="1400" spc="145" dirty="0">
                <a:latin typeface="Calibri"/>
                <a:cs typeface="Calibri"/>
              </a:rPr>
              <a:t> </a:t>
            </a:r>
            <a:r>
              <a:rPr sz="1400" dirty="0">
                <a:latin typeface="Calibri"/>
                <a:cs typeface="Calibri"/>
              </a:rPr>
              <a:t>de</a:t>
            </a:r>
            <a:r>
              <a:rPr sz="1400" spc="140" dirty="0">
                <a:latin typeface="Calibri"/>
                <a:cs typeface="Calibri"/>
              </a:rPr>
              <a:t> </a:t>
            </a:r>
            <a:r>
              <a:rPr sz="1400" dirty="0">
                <a:latin typeface="Calibri"/>
                <a:cs typeface="Calibri"/>
              </a:rPr>
              <a:t>los</a:t>
            </a:r>
            <a:r>
              <a:rPr sz="1400" spc="130" dirty="0">
                <a:latin typeface="Calibri"/>
                <a:cs typeface="Calibri"/>
              </a:rPr>
              <a:t> </a:t>
            </a:r>
            <a:r>
              <a:rPr sz="1400" spc="-20" dirty="0">
                <a:latin typeface="Calibri"/>
                <a:cs typeface="Calibri"/>
              </a:rPr>
              <a:t>tres </a:t>
            </a:r>
            <a:r>
              <a:rPr sz="1400" dirty="0">
                <a:latin typeface="Calibri"/>
                <a:cs typeface="Calibri"/>
              </a:rPr>
              <a:t>partidos</a:t>
            </a:r>
            <a:r>
              <a:rPr sz="1400" spc="190" dirty="0">
                <a:latin typeface="Calibri"/>
                <a:cs typeface="Calibri"/>
              </a:rPr>
              <a:t> </a:t>
            </a:r>
            <a:r>
              <a:rPr sz="1400" dirty="0">
                <a:latin typeface="Calibri"/>
                <a:cs typeface="Calibri"/>
              </a:rPr>
              <a:t>más</a:t>
            </a:r>
            <a:r>
              <a:rPr sz="1400" spc="185" dirty="0">
                <a:latin typeface="Calibri"/>
                <a:cs typeface="Calibri"/>
              </a:rPr>
              <a:t> </a:t>
            </a:r>
            <a:r>
              <a:rPr sz="1400" dirty="0">
                <a:latin typeface="Calibri"/>
                <a:cs typeface="Calibri"/>
              </a:rPr>
              <a:t>mencionados,</a:t>
            </a:r>
            <a:r>
              <a:rPr sz="1400" spc="185" dirty="0">
                <a:latin typeface="Calibri"/>
                <a:cs typeface="Calibri"/>
              </a:rPr>
              <a:t> </a:t>
            </a:r>
            <a:r>
              <a:rPr sz="1400" dirty="0">
                <a:latin typeface="Calibri"/>
                <a:cs typeface="Calibri"/>
              </a:rPr>
              <a:t>Morena,</a:t>
            </a:r>
            <a:r>
              <a:rPr sz="1400" spc="180" dirty="0">
                <a:latin typeface="Calibri"/>
                <a:cs typeface="Calibri"/>
              </a:rPr>
              <a:t> </a:t>
            </a:r>
            <a:r>
              <a:rPr lang="es-MX" sz="1400" dirty="0">
                <a:latin typeface="Calibri"/>
                <a:cs typeface="Calibri"/>
              </a:rPr>
              <a:t>Partido Revolucionario Institucional </a:t>
            </a:r>
            <a:r>
              <a:rPr sz="1400" dirty="0">
                <a:latin typeface="Calibri"/>
                <a:cs typeface="Calibri"/>
              </a:rPr>
              <a:t>y</a:t>
            </a:r>
            <a:r>
              <a:rPr sz="1400" spc="180" dirty="0">
                <a:latin typeface="Calibri"/>
                <a:cs typeface="Calibri"/>
              </a:rPr>
              <a:t> </a:t>
            </a:r>
            <a:r>
              <a:rPr sz="1400" dirty="0">
                <a:latin typeface="Calibri"/>
                <a:cs typeface="Calibri"/>
              </a:rPr>
              <a:t>el</a:t>
            </a:r>
            <a:r>
              <a:rPr sz="1400" spc="185" dirty="0">
                <a:latin typeface="Calibri"/>
                <a:cs typeface="Calibri"/>
              </a:rPr>
              <a:t> </a:t>
            </a:r>
            <a:r>
              <a:rPr sz="1400" dirty="0">
                <a:latin typeface="Calibri"/>
                <a:cs typeface="Calibri"/>
              </a:rPr>
              <a:t>Partido</a:t>
            </a:r>
            <a:r>
              <a:rPr sz="1400" spc="190" dirty="0">
                <a:latin typeface="Calibri"/>
                <a:cs typeface="Calibri"/>
              </a:rPr>
              <a:t> </a:t>
            </a:r>
            <a:r>
              <a:rPr sz="1400" dirty="0">
                <a:latin typeface="Calibri"/>
                <a:cs typeface="Calibri"/>
              </a:rPr>
              <a:t>de</a:t>
            </a:r>
            <a:r>
              <a:rPr lang="es-MX" sz="1400" dirty="0">
                <a:latin typeface="Calibri"/>
                <a:cs typeface="Calibri"/>
              </a:rPr>
              <a:t>l Trabajo (PT</a:t>
            </a:r>
            <a:r>
              <a:rPr sz="1400" spc="-10" dirty="0">
                <a:latin typeface="Calibri"/>
                <a:cs typeface="Calibri"/>
              </a:rPr>
              <a:t>),</a:t>
            </a:r>
            <a:r>
              <a:rPr sz="1400" spc="-25" dirty="0">
                <a:latin typeface="Calibri"/>
                <a:cs typeface="Calibri"/>
              </a:rPr>
              <a:t> </a:t>
            </a:r>
            <a:r>
              <a:rPr sz="1400" spc="-10" dirty="0" err="1">
                <a:latin typeface="Calibri"/>
                <a:cs typeface="Calibri"/>
              </a:rPr>
              <a:t>tuvieron</a:t>
            </a:r>
            <a:r>
              <a:rPr sz="1400" spc="-10" dirty="0">
                <a:latin typeface="Calibri"/>
                <a:cs typeface="Calibri"/>
              </a:rPr>
              <a:t> </a:t>
            </a:r>
            <a:r>
              <a:rPr lang="es-MX" sz="1400" spc="-10" dirty="0">
                <a:latin typeface="Calibri"/>
                <a:cs typeface="Calibri"/>
              </a:rPr>
              <a:t>69</a:t>
            </a:r>
            <a:r>
              <a:rPr sz="1400" dirty="0">
                <a:latin typeface="Calibri"/>
                <a:cs typeface="Calibri"/>
              </a:rPr>
              <a:t>,</a:t>
            </a:r>
            <a:r>
              <a:rPr sz="1400" spc="-15" dirty="0">
                <a:latin typeface="Calibri"/>
                <a:cs typeface="Calibri"/>
              </a:rPr>
              <a:t> </a:t>
            </a:r>
            <a:r>
              <a:rPr lang="es-MX" sz="1400" spc="-15" dirty="0">
                <a:latin typeface="Calibri"/>
                <a:cs typeface="Calibri"/>
              </a:rPr>
              <a:t>23</a:t>
            </a:r>
            <a:r>
              <a:rPr sz="1400" spc="-15" dirty="0">
                <a:latin typeface="Calibri"/>
                <a:cs typeface="Calibri"/>
              </a:rPr>
              <a:t> </a:t>
            </a:r>
            <a:r>
              <a:rPr sz="1400" dirty="0">
                <a:latin typeface="Calibri"/>
                <a:cs typeface="Calibri"/>
              </a:rPr>
              <a:t>y</a:t>
            </a:r>
            <a:r>
              <a:rPr sz="1400" spc="-25" dirty="0">
                <a:latin typeface="Calibri"/>
                <a:cs typeface="Calibri"/>
              </a:rPr>
              <a:t> </a:t>
            </a:r>
            <a:r>
              <a:rPr sz="1400" dirty="0">
                <a:latin typeface="Calibri"/>
                <a:cs typeface="Calibri"/>
              </a:rPr>
              <a:t>1</a:t>
            </a:r>
            <a:r>
              <a:rPr lang="es-MX" sz="1400" dirty="0">
                <a:latin typeface="Calibri"/>
                <a:cs typeface="Calibri"/>
              </a:rPr>
              <a:t>6 </a:t>
            </a:r>
            <a:r>
              <a:rPr sz="1400" dirty="0" err="1">
                <a:latin typeface="Calibri"/>
                <a:cs typeface="Calibri"/>
              </a:rPr>
              <a:t>menciones</a:t>
            </a:r>
            <a:r>
              <a:rPr sz="1400" spc="-25" dirty="0">
                <a:latin typeface="Calibri"/>
                <a:cs typeface="Calibri"/>
              </a:rPr>
              <a:t> </a:t>
            </a:r>
            <a:r>
              <a:rPr sz="1400" dirty="0">
                <a:latin typeface="Calibri"/>
                <a:cs typeface="Calibri"/>
              </a:rPr>
              <a:t>en</a:t>
            </a:r>
            <a:r>
              <a:rPr sz="1400" spc="-20" dirty="0">
                <a:latin typeface="Calibri"/>
                <a:cs typeface="Calibri"/>
              </a:rPr>
              <a:t> </a:t>
            </a:r>
            <a:r>
              <a:rPr sz="1400" dirty="0">
                <a:latin typeface="Calibri"/>
                <a:cs typeface="Calibri"/>
              </a:rPr>
              <a:t>este</a:t>
            </a:r>
            <a:r>
              <a:rPr sz="1400" spc="-15" dirty="0">
                <a:latin typeface="Calibri"/>
                <a:cs typeface="Calibri"/>
              </a:rPr>
              <a:t> </a:t>
            </a:r>
            <a:r>
              <a:rPr sz="1400" spc="-10" dirty="0">
                <a:latin typeface="Calibri"/>
                <a:cs typeface="Calibri"/>
              </a:rPr>
              <a:t>intervalo,</a:t>
            </a:r>
            <a:r>
              <a:rPr sz="1400" spc="-5" dirty="0">
                <a:latin typeface="Calibri"/>
                <a:cs typeface="Calibri"/>
              </a:rPr>
              <a:t> </a:t>
            </a:r>
            <a:r>
              <a:rPr sz="1400" spc="-10" dirty="0">
                <a:latin typeface="Calibri"/>
                <a:cs typeface="Calibri"/>
              </a:rPr>
              <a:t>respectivamente.</a:t>
            </a: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30</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1594904508"/>
              </p:ext>
            </p:extLst>
          </p:nvPr>
        </p:nvGraphicFramePr>
        <p:xfrm>
          <a:off x="1447800" y="533400"/>
          <a:ext cx="8763000" cy="3886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31</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809568926"/>
              </p:ext>
            </p:extLst>
          </p:nvPr>
        </p:nvGraphicFramePr>
        <p:xfrm>
          <a:off x="990599" y="1600200"/>
          <a:ext cx="10322687" cy="3470068"/>
        </p:xfrm>
        <a:graphic>
          <a:graphicData uri="http://schemas.openxmlformats.org/drawingml/2006/table">
            <a:tbl>
              <a:tblPr/>
              <a:tblGrid>
                <a:gridCol w="1204682">
                  <a:extLst>
                    <a:ext uri="{9D8B030D-6E8A-4147-A177-3AD203B41FA5}">
                      <a16:colId xmlns:a16="http://schemas.microsoft.com/office/drawing/2014/main" val="1650757820"/>
                    </a:ext>
                  </a:extLst>
                </a:gridCol>
                <a:gridCol w="1514141">
                  <a:extLst>
                    <a:ext uri="{9D8B030D-6E8A-4147-A177-3AD203B41FA5}">
                      <a16:colId xmlns:a16="http://schemas.microsoft.com/office/drawing/2014/main" val="1235216744"/>
                    </a:ext>
                  </a:extLst>
                </a:gridCol>
                <a:gridCol w="1348359">
                  <a:extLst>
                    <a:ext uri="{9D8B030D-6E8A-4147-A177-3AD203B41FA5}">
                      <a16:colId xmlns:a16="http://schemas.microsoft.com/office/drawing/2014/main" val="243226498"/>
                    </a:ext>
                  </a:extLst>
                </a:gridCol>
                <a:gridCol w="1668871">
                  <a:extLst>
                    <a:ext uri="{9D8B030D-6E8A-4147-A177-3AD203B41FA5}">
                      <a16:colId xmlns:a16="http://schemas.microsoft.com/office/drawing/2014/main" val="1460230935"/>
                    </a:ext>
                  </a:extLst>
                </a:gridCol>
                <a:gridCol w="1282047">
                  <a:extLst>
                    <a:ext uri="{9D8B030D-6E8A-4147-A177-3AD203B41FA5}">
                      <a16:colId xmlns:a16="http://schemas.microsoft.com/office/drawing/2014/main" val="3573165644"/>
                    </a:ext>
                  </a:extLst>
                </a:gridCol>
                <a:gridCol w="1149421">
                  <a:extLst>
                    <a:ext uri="{9D8B030D-6E8A-4147-A177-3AD203B41FA5}">
                      <a16:colId xmlns:a16="http://schemas.microsoft.com/office/drawing/2014/main" val="2861072715"/>
                    </a:ext>
                  </a:extLst>
                </a:gridCol>
                <a:gridCol w="1447829">
                  <a:extLst>
                    <a:ext uri="{9D8B030D-6E8A-4147-A177-3AD203B41FA5}">
                      <a16:colId xmlns:a16="http://schemas.microsoft.com/office/drawing/2014/main" val="891525602"/>
                    </a:ext>
                  </a:extLst>
                </a:gridCol>
                <a:gridCol w="707337">
                  <a:extLst>
                    <a:ext uri="{9D8B030D-6E8A-4147-A177-3AD203B41FA5}">
                      <a16:colId xmlns:a16="http://schemas.microsoft.com/office/drawing/2014/main" val="3614041979"/>
                    </a:ext>
                  </a:extLst>
                </a:gridCol>
              </a:tblGrid>
              <a:tr h="529067">
                <a:tc>
                  <a:txBody>
                    <a:bodyPr/>
                    <a:lstStyle/>
                    <a:p>
                      <a:pPr algn="ctr" fontAlgn="b"/>
                      <a:r>
                        <a:rPr lang="es-MX" sz="1050" b="1" i="0" u="none" strike="noStrike" dirty="0">
                          <a:solidFill>
                            <a:srgbClr val="FFFFFF"/>
                          </a:solidFill>
                          <a:effectLst/>
                          <a:latin typeface="Arial" panose="020B0604020202020204" pitchFamily="34" charset="0"/>
                          <a:cs typeface="Arial" panose="020B0604020202020204" pitchFamily="34" charset="0"/>
                        </a:rPr>
                        <a:t>PARTIDO POLÍTICO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50" b="1" i="0" u="none" strike="noStrike">
                          <a:solidFill>
                            <a:srgbClr val="FFFFFF"/>
                          </a:solidFill>
                          <a:effectLst/>
                          <a:latin typeface="Arial" panose="020B0604020202020204" pitchFamily="34" charset="0"/>
                          <a:cs typeface="Arial" panose="020B0604020202020204" pitchFamily="34" charset="0"/>
                        </a:rPr>
                        <a:t>PRIMEROS 5 MINUTOS</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50" b="1" i="0" u="none" strike="noStrike">
                          <a:solidFill>
                            <a:srgbClr val="FFFFFF"/>
                          </a:solidFill>
                          <a:effectLst/>
                          <a:latin typeface="Arial" panose="020B0604020202020204" pitchFamily="34" charset="0"/>
                          <a:cs typeface="Arial" panose="020B0604020202020204" pitchFamily="34" charset="0"/>
                        </a:rPr>
                        <a:t>DEL MINUTO 5 AL 15</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50" b="1" i="0" u="none" strike="noStrike">
                          <a:solidFill>
                            <a:srgbClr val="FFFFFF"/>
                          </a:solidFill>
                          <a:effectLst/>
                          <a:latin typeface="Arial" panose="020B0604020202020204" pitchFamily="34" charset="0"/>
                          <a:cs typeface="Arial" panose="020B0604020202020204" pitchFamily="34" charset="0"/>
                        </a:rPr>
                        <a:t>DEL MINUTO 15 AL 30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50" b="1" i="0" u="none" strike="noStrike" dirty="0">
                          <a:solidFill>
                            <a:srgbClr val="FFFFFF"/>
                          </a:solidFill>
                          <a:effectLst/>
                          <a:latin typeface="Arial" panose="020B0604020202020204" pitchFamily="34" charset="0"/>
                          <a:cs typeface="Arial" panose="020B0604020202020204" pitchFamily="34" charset="0"/>
                        </a:rPr>
                        <a:t>DEL MINUTO 30 AL 60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50" b="1" i="0" u="none" strike="noStrike" dirty="0">
                          <a:solidFill>
                            <a:srgbClr val="FFFFFF"/>
                          </a:solidFill>
                          <a:effectLst/>
                          <a:latin typeface="Arial" panose="020B0604020202020204" pitchFamily="34" charset="0"/>
                          <a:cs typeface="Arial" panose="020B0604020202020204" pitchFamily="34" charset="0"/>
                        </a:rPr>
                        <a:t>DEL MINUTO 60 AL 90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it-IT" sz="1050" b="1" i="0" u="none" strike="noStrike">
                          <a:solidFill>
                            <a:srgbClr val="FFFFFF"/>
                          </a:solidFill>
                          <a:effectLst/>
                          <a:latin typeface="Arial" panose="020B0604020202020204" pitchFamily="34" charset="0"/>
                          <a:cs typeface="Arial" panose="020B0604020202020204" pitchFamily="34" charset="0"/>
                        </a:rPr>
                        <a:t>DEL MINUTO 90 AL 120</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050" b="1" i="0" u="none" strike="noStrike">
                          <a:solidFill>
                            <a:srgbClr val="FFFFFF"/>
                          </a:solidFill>
                          <a:effectLst/>
                          <a:latin typeface="Arial" panose="020B0604020202020204" pitchFamily="34" charset="0"/>
                          <a:cs typeface="Arial" panose="020B0604020202020204" pitchFamily="34" charset="0"/>
                        </a:rPr>
                        <a:t>POSTERIOR</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51850374"/>
                  </a:ext>
                </a:extLst>
              </a:tr>
              <a:tr h="279881">
                <a:tc>
                  <a:txBody>
                    <a:bodyPr/>
                    <a:lstStyle/>
                    <a:p>
                      <a:pPr algn="ctr" fontAlgn="ctr"/>
                      <a:r>
                        <a:rPr lang="es-MX" sz="1600" b="0" i="0" u="none" strike="noStrike" dirty="0">
                          <a:solidFill>
                            <a:srgbClr val="000000"/>
                          </a:solidFill>
                          <a:effectLst/>
                          <a:latin typeface="Arial" panose="020B0604020202020204" pitchFamily="34" charset="0"/>
                          <a:cs typeface="Arial" panose="020B0604020202020204" pitchFamily="34" charset="0"/>
                        </a:rPr>
                        <a:t>MORENA</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8</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45</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45</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69</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12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9929676"/>
                  </a:ext>
                </a:extLst>
              </a:tr>
              <a:tr h="279881">
                <a:tc>
                  <a:txBody>
                    <a:bodyPr/>
                    <a:lstStyle/>
                    <a:p>
                      <a:pPr algn="ctr" fontAlgn="ctr"/>
                      <a:r>
                        <a:rPr lang="es-MX" sz="1600" b="0" i="0" u="none" strike="noStrike">
                          <a:solidFill>
                            <a:srgbClr val="000000"/>
                          </a:solidFill>
                          <a:effectLst/>
                          <a:latin typeface="Arial" panose="020B0604020202020204" pitchFamily="34" charset="0"/>
                          <a:cs typeface="Arial" panose="020B0604020202020204" pitchFamily="34" charset="0"/>
                        </a:rPr>
                        <a:t>PVEM</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1</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03226627"/>
                  </a:ext>
                </a:extLst>
              </a:tr>
              <a:tr h="279881">
                <a:tc>
                  <a:txBody>
                    <a:bodyPr/>
                    <a:lstStyle/>
                    <a:p>
                      <a:pPr algn="ctr" fontAlgn="ctr"/>
                      <a:r>
                        <a:rPr lang="es-MX" sz="1600" b="0" i="0" u="none" strike="noStrike">
                          <a:solidFill>
                            <a:srgbClr val="000000"/>
                          </a:solidFill>
                          <a:effectLst/>
                          <a:latin typeface="Arial" panose="020B0604020202020204" pitchFamily="34" charset="0"/>
                          <a:cs typeface="Arial" panose="020B0604020202020204" pitchFamily="34" charset="0"/>
                        </a:rPr>
                        <a:t>PT</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7</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7</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16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81961203"/>
                  </a:ext>
                </a:extLst>
              </a:tr>
              <a:tr h="279881">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PRI</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16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23</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5629177"/>
                  </a:ext>
                </a:extLst>
              </a:tr>
              <a:tr h="279881">
                <a:tc>
                  <a:txBody>
                    <a:bodyPr/>
                    <a:lstStyle/>
                    <a:p>
                      <a:pPr algn="ctr" fontAlgn="ctr"/>
                      <a:r>
                        <a:rPr lang="es-MX" sz="1600" b="0" i="0" u="none" strike="noStrike">
                          <a:solidFill>
                            <a:srgbClr val="000000"/>
                          </a:solidFill>
                          <a:effectLst/>
                          <a:latin typeface="Arial" panose="020B0604020202020204" pitchFamily="34" charset="0"/>
                          <a:cs typeface="Arial" panose="020B0604020202020204" pitchFamily="34" charset="0"/>
                        </a:rPr>
                        <a:t>PRD GUERRERO</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5</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38848373"/>
                  </a:ext>
                </a:extLst>
              </a:tr>
              <a:tr h="279881">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MC</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9</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9</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8</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3</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65295864"/>
                  </a:ext>
                </a:extLst>
              </a:tr>
              <a:tr h="279881">
                <a:tc>
                  <a:txBody>
                    <a:bodyPr/>
                    <a:lstStyle/>
                    <a:p>
                      <a:pPr algn="ctr" fontAlgn="ctr"/>
                      <a:r>
                        <a:rPr lang="es-MX" sz="1600" b="0" i="0" u="none" strike="noStrike">
                          <a:solidFill>
                            <a:srgbClr val="000000"/>
                          </a:solidFill>
                          <a:effectLst/>
                          <a:latin typeface="Arial" panose="020B0604020202020204" pitchFamily="34" charset="0"/>
                          <a:cs typeface="Arial" panose="020B0604020202020204" pitchFamily="34" charset="0"/>
                        </a:rPr>
                        <a:t>PAN</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4</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8</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76752474"/>
                  </a:ext>
                </a:extLst>
              </a:tr>
              <a:tr h="279881">
                <a:tc>
                  <a:txBody>
                    <a:bodyPr/>
                    <a:lstStyle/>
                    <a:p>
                      <a:pPr algn="ctr" fontAlgn="ctr"/>
                      <a:r>
                        <a:rPr lang="es-MX" sz="1600" b="0" i="0" u="none" strike="noStrike">
                          <a:solidFill>
                            <a:srgbClr val="000000"/>
                          </a:solidFill>
                          <a:effectLst/>
                          <a:latin typeface="Arial" panose="020B0604020202020204" pitchFamily="34" charset="0"/>
                          <a:cs typeface="Arial" panose="020B0604020202020204" pitchFamily="34" charset="0"/>
                        </a:rPr>
                        <a:t>PAN-PRI-PRD</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1</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600" b="0" i="0" u="none" strike="noStrike" dirty="0">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69216802"/>
                  </a:ext>
                </a:extLst>
              </a:tr>
              <a:tr h="279881">
                <a:tc>
                  <a:txBody>
                    <a:bodyPr/>
                    <a:lstStyle/>
                    <a:p>
                      <a:pPr algn="ctr" fontAlgn="ctr"/>
                      <a:r>
                        <a:rPr lang="es-MX" sz="1600" b="1" i="0" u="none" strike="noStrike">
                          <a:solidFill>
                            <a:srgbClr val="000000"/>
                          </a:solidFill>
                          <a:effectLst/>
                          <a:latin typeface="Arial" panose="020B0604020202020204" pitchFamily="34" charset="0"/>
                          <a:cs typeface="Arial" panose="020B0604020202020204" pitchFamily="34" charset="0"/>
                        </a:rPr>
                        <a:t>TOTAL</a:t>
                      </a:r>
                    </a:p>
                  </a:txBody>
                  <a:tcPr marL="3237" marR="3237" marT="323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10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92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92</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148</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a:solidFill>
                            <a:srgbClr val="000000"/>
                          </a:solidFill>
                          <a:effectLst/>
                          <a:latin typeface="Arial" panose="020B0604020202020204" pitchFamily="34" charset="0"/>
                          <a:cs typeface="Arial" panose="020B0604020202020204" pitchFamily="34" charset="0"/>
                        </a:rPr>
                        <a:t>31</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6</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600" b="1" i="0" u="none" strike="noStrike" dirty="0">
                          <a:solidFill>
                            <a:srgbClr val="000000"/>
                          </a:solidFill>
                          <a:effectLst/>
                          <a:latin typeface="Arial" panose="020B0604020202020204" pitchFamily="34" charset="0"/>
                          <a:cs typeface="Arial" panose="020B0604020202020204" pitchFamily="34" charset="0"/>
                        </a:rPr>
                        <a:t>0</a:t>
                      </a:r>
                    </a:p>
                  </a:txBody>
                  <a:tcPr marL="3237" marR="3237" marT="323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0033283"/>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565528" y="5337403"/>
            <a:ext cx="4500499" cy="645668"/>
          </a:xfrm>
          <a:prstGeom prst="rect">
            <a:avLst/>
          </a:prstGeom>
        </p:spPr>
      </p:pic>
      <p:sp>
        <p:nvSpPr>
          <p:cNvPr id="4" name="object 4"/>
          <p:cNvSpPr txBox="1"/>
          <p:nvPr/>
        </p:nvSpPr>
        <p:spPr>
          <a:xfrm>
            <a:off x="6333109" y="5398630"/>
            <a:ext cx="4293870" cy="523240"/>
          </a:xfrm>
          <a:prstGeom prst="rect">
            <a:avLst/>
          </a:prstGeom>
          <a:ln w="9525">
            <a:solidFill>
              <a:srgbClr val="000000"/>
            </a:solidFill>
          </a:ln>
        </p:spPr>
        <p:txBody>
          <a:bodyPr vert="horz" wrap="square" lIns="0" tIns="34925" rIns="0" bIns="0" rtlCol="0">
            <a:spAutoFit/>
          </a:bodyPr>
          <a:lstStyle/>
          <a:p>
            <a:pPr marL="92075" marR="847090">
              <a:lnSpc>
                <a:spcPct val="100000"/>
              </a:lnSpc>
              <a:spcBef>
                <a:spcPts val="275"/>
              </a:spcBef>
            </a:pPr>
            <a:r>
              <a:rPr sz="1400" spc="-10" dirty="0">
                <a:latin typeface="Calibri"/>
                <a:cs typeface="Calibri"/>
              </a:rPr>
              <a:t>Durante</a:t>
            </a:r>
            <a:r>
              <a:rPr sz="1400" spc="-20" dirty="0">
                <a:latin typeface="Calibri"/>
                <a:cs typeface="Calibri"/>
              </a:rPr>
              <a:t> </a:t>
            </a:r>
            <a:r>
              <a:rPr sz="1400" dirty="0">
                <a:latin typeface="Calibri"/>
                <a:cs typeface="Calibri"/>
              </a:rPr>
              <a:t>el</a:t>
            </a:r>
            <a:r>
              <a:rPr sz="1400" spc="-20" dirty="0">
                <a:latin typeface="Calibri"/>
                <a:cs typeface="Calibri"/>
              </a:rPr>
              <a:t> </a:t>
            </a:r>
            <a:r>
              <a:rPr sz="1400" dirty="0">
                <a:latin typeface="Calibri"/>
                <a:cs typeface="Calibri"/>
              </a:rPr>
              <a:t>periodo</a:t>
            </a:r>
            <a:r>
              <a:rPr sz="1400" spc="-20" dirty="0">
                <a:latin typeface="Calibri"/>
                <a:cs typeface="Calibri"/>
              </a:rPr>
              <a:t> </a:t>
            </a:r>
            <a:r>
              <a:rPr sz="1400" spc="-10" dirty="0">
                <a:latin typeface="Calibri"/>
                <a:cs typeface="Calibri"/>
              </a:rPr>
              <a:t>analizado</a:t>
            </a:r>
            <a:r>
              <a:rPr sz="1400" dirty="0">
                <a:latin typeface="Calibri"/>
                <a:cs typeface="Calibri"/>
              </a:rPr>
              <a:t> no</a:t>
            </a:r>
            <a:r>
              <a:rPr sz="1400" spc="-20" dirty="0">
                <a:latin typeface="Calibri"/>
                <a:cs typeface="Calibri"/>
              </a:rPr>
              <a:t> </a:t>
            </a:r>
            <a:r>
              <a:rPr sz="1400" dirty="0">
                <a:latin typeface="Calibri"/>
                <a:cs typeface="Calibri"/>
              </a:rPr>
              <a:t>se</a:t>
            </a:r>
            <a:r>
              <a:rPr sz="1400" spc="-30" dirty="0">
                <a:latin typeface="Calibri"/>
                <a:cs typeface="Calibri"/>
              </a:rPr>
              <a:t> </a:t>
            </a:r>
            <a:r>
              <a:rPr sz="1400" spc="-10" dirty="0">
                <a:latin typeface="Calibri"/>
                <a:cs typeface="Calibri"/>
              </a:rPr>
              <a:t>detectaron inserciones</a:t>
            </a:r>
            <a:r>
              <a:rPr sz="1400" spc="-20" dirty="0">
                <a:latin typeface="Calibri"/>
                <a:cs typeface="Calibri"/>
              </a:rPr>
              <a:t> </a:t>
            </a:r>
            <a:r>
              <a:rPr sz="1400" spc="-10" dirty="0">
                <a:latin typeface="Calibri"/>
                <a:cs typeface="Calibri"/>
              </a:rPr>
              <a:t>pagadas</a:t>
            </a:r>
            <a:r>
              <a:rPr sz="1400" spc="-15" dirty="0">
                <a:latin typeface="Calibri"/>
                <a:cs typeface="Calibri"/>
              </a:rPr>
              <a:t> </a:t>
            </a:r>
            <a:r>
              <a:rPr sz="1400" dirty="0">
                <a:latin typeface="Calibri"/>
                <a:cs typeface="Calibri"/>
              </a:rPr>
              <a:t>por</a:t>
            </a:r>
            <a:r>
              <a:rPr sz="1400" spc="-25" dirty="0">
                <a:latin typeface="Calibri"/>
                <a:cs typeface="Calibri"/>
              </a:rPr>
              <a:t> </a:t>
            </a:r>
            <a:r>
              <a:rPr sz="1400" dirty="0">
                <a:latin typeface="Calibri"/>
                <a:cs typeface="Calibri"/>
              </a:rPr>
              <a:t>partidos</a:t>
            </a:r>
            <a:r>
              <a:rPr sz="1400" spc="-15" dirty="0">
                <a:latin typeface="Calibri"/>
                <a:cs typeface="Calibri"/>
              </a:rPr>
              <a:t> </a:t>
            </a:r>
            <a:r>
              <a:rPr sz="1400" spc="-10" dirty="0">
                <a:latin typeface="Calibri"/>
                <a:cs typeface="Calibri"/>
              </a:rPr>
              <a:t>políticos.</a:t>
            </a:r>
            <a:endParaRPr sz="1400">
              <a:latin typeface="Calibri"/>
              <a:cs typeface="Calibri"/>
            </a:endParaRP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32</a:t>
            </a:fld>
            <a:endParaRPr spc="-25" dirty="0"/>
          </a:p>
        </p:txBody>
      </p:sp>
      <p:graphicFrame>
        <p:nvGraphicFramePr>
          <p:cNvPr id="7" name="Gráfico 6">
            <a:extLst>
              <a:ext uri="{FF2B5EF4-FFF2-40B4-BE49-F238E27FC236}">
                <a16:creationId xmlns:a16="http://schemas.microsoft.com/office/drawing/2014/main" id="{882FAF23-439D-4DD4-B594-F065DF4BEC3A}"/>
              </a:ext>
            </a:extLst>
          </p:cNvPr>
          <p:cNvGraphicFramePr>
            <a:graphicFrameLocks/>
          </p:cNvGraphicFramePr>
          <p:nvPr>
            <p:extLst>
              <p:ext uri="{D42A27DB-BD31-4B8C-83A1-F6EECF244321}">
                <p14:modId xmlns:p14="http://schemas.microsoft.com/office/powerpoint/2010/main" val="1865550392"/>
              </p:ext>
            </p:extLst>
          </p:nvPr>
        </p:nvGraphicFramePr>
        <p:xfrm>
          <a:off x="2590800" y="685800"/>
          <a:ext cx="6076156" cy="338693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33</a:t>
            </a:fld>
            <a:endParaRPr spc="-25" dirty="0"/>
          </a:p>
        </p:txBody>
      </p:sp>
      <p:sp>
        <p:nvSpPr>
          <p:cNvPr id="2" name="Rectangle 1"/>
          <p:cNvSpPr>
            <a:spLocks noChangeArrowheads="1"/>
          </p:cNvSpPr>
          <p:nvPr/>
        </p:nvSpPr>
        <p:spPr bwMode="auto">
          <a:xfrm>
            <a:off x="5943600" y="3810000"/>
            <a:ext cx="5943600"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Considerando sectores de inclusión social como temáticas dentro de las piezas informativas monitoreadas en radio y televisión, durante el periodo analizado se identificaron </a:t>
            </a:r>
            <a:r>
              <a:rPr lang="es-MX" altLang="es-MX" sz="1600" dirty="0">
                <a:solidFill>
                  <a:schemeClr val="tx1"/>
                </a:solidFill>
                <a:latin typeface="Arial" panose="020B0604020202020204" pitchFamily="34" charset="0"/>
              </a:rPr>
              <a:t>130</a:t>
            </a:r>
            <a:r>
              <a:rPr kumimoji="0" lang="es-MX" altLang="es-MX" sz="1600" i="0" u="none" strike="noStrike" cap="none" normalizeH="0" baseline="0" dirty="0">
                <a:ln>
                  <a:noFill/>
                </a:ln>
                <a:solidFill>
                  <a:schemeClr val="tx1"/>
                </a:solidFill>
                <a:effectLst/>
                <a:latin typeface="Arial" panose="020B0604020202020204" pitchFamily="34" charset="0"/>
              </a:rPr>
              <a:t> menciones relacionadas con grupos en situación de vulnerabilidad.</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De este total, </a:t>
            </a:r>
            <a:r>
              <a:rPr lang="es-MX" altLang="es-MX" sz="1600" dirty="0">
                <a:solidFill>
                  <a:schemeClr val="tx1"/>
                </a:solidFill>
                <a:latin typeface="Arial" panose="020B0604020202020204" pitchFamily="34" charset="0"/>
              </a:rPr>
              <a:t>52</a:t>
            </a:r>
            <a:r>
              <a:rPr kumimoji="0" lang="es-MX" altLang="es-MX" sz="1600" i="0" u="none" strike="noStrike" cap="none" normalizeH="0" baseline="0" dirty="0">
                <a:ln>
                  <a:noFill/>
                </a:ln>
                <a:solidFill>
                  <a:schemeClr val="tx1"/>
                </a:solidFill>
                <a:effectLst/>
                <a:latin typeface="Arial" panose="020B0604020202020204" pitchFamily="34" charset="0"/>
              </a:rPr>
              <a:t> se refieren a comunidad indígena, 44 juventudes, 17 a personas con discapacidad, 11 a personas adultas mayores</a:t>
            </a:r>
            <a:r>
              <a:rPr lang="es-MX" altLang="es-MX" sz="1600" dirty="0">
                <a:solidFill>
                  <a:schemeClr val="tx1"/>
                </a:solidFill>
                <a:latin typeface="Arial" panose="020B0604020202020204" pitchFamily="34" charset="0"/>
              </a:rPr>
              <a:t>, 5 comunidad afrodescendiente y 1 persona LGBTTTIQ+.</a:t>
            </a:r>
            <a:endParaRPr kumimoji="0" lang="es-MX" altLang="es-MX" sz="1600" i="0" u="none" strike="noStrike" cap="none" normalizeH="0" baseline="0" dirty="0">
              <a:ln>
                <a:noFill/>
              </a:ln>
              <a:solidFill>
                <a:schemeClr val="tx1"/>
              </a:solidFill>
              <a:effectLst/>
              <a:latin typeface="Arial" panose="020B0604020202020204" pitchFamily="34" charset="0"/>
            </a:endParaRPr>
          </a:p>
        </p:txBody>
      </p:sp>
      <p:graphicFrame>
        <p:nvGraphicFramePr>
          <p:cNvPr id="6" name="Gráfico 5"/>
          <p:cNvGraphicFramePr>
            <a:graphicFrameLocks/>
          </p:cNvGraphicFramePr>
          <p:nvPr>
            <p:extLst>
              <p:ext uri="{D42A27DB-BD31-4B8C-83A1-F6EECF244321}">
                <p14:modId xmlns:p14="http://schemas.microsoft.com/office/powerpoint/2010/main" val="2563887334"/>
              </p:ext>
            </p:extLst>
          </p:nvPr>
        </p:nvGraphicFramePr>
        <p:xfrm>
          <a:off x="990600" y="152400"/>
          <a:ext cx="5334000" cy="3657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a 6"/>
          <p:cNvGraphicFramePr>
            <a:graphicFrameLocks noGrp="1"/>
          </p:cNvGraphicFramePr>
          <p:nvPr>
            <p:extLst>
              <p:ext uri="{D42A27DB-BD31-4B8C-83A1-F6EECF244321}">
                <p14:modId xmlns:p14="http://schemas.microsoft.com/office/powerpoint/2010/main" val="3440898252"/>
              </p:ext>
            </p:extLst>
          </p:nvPr>
        </p:nvGraphicFramePr>
        <p:xfrm>
          <a:off x="914400" y="4491794"/>
          <a:ext cx="4716462" cy="1558098"/>
        </p:xfrm>
        <a:graphic>
          <a:graphicData uri="http://schemas.openxmlformats.org/drawingml/2006/table">
            <a:tbl>
              <a:tblPr/>
              <a:tblGrid>
                <a:gridCol w="2178848">
                  <a:extLst>
                    <a:ext uri="{9D8B030D-6E8A-4147-A177-3AD203B41FA5}">
                      <a16:colId xmlns:a16="http://schemas.microsoft.com/office/drawing/2014/main" val="892035337"/>
                    </a:ext>
                  </a:extLst>
                </a:gridCol>
                <a:gridCol w="2537614">
                  <a:extLst>
                    <a:ext uri="{9D8B030D-6E8A-4147-A177-3AD203B41FA5}">
                      <a16:colId xmlns:a16="http://schemas.microsoft.com/office/drawing/2014/main" val="3808117985"/>
                    </a:ext>
                  </a:extLst>
                </a:gridCol>
              </a:tblGrid>
              <a:tr h="328703">
                <a:tc>
                  <a:txBody>
                    <a:bodyPr/>
                    <a:lstStyle/>
                    <a:p>
                      <a:pPr algn="l" fontAlgn="b"/>
                      <a:r>
                        <a:rPr lang="es-MX" sz="1100" b="1" i="0" u="none" strike="noStrike">
                          <a:solidFill>
                            <a:srgbClr val="FFFFFF"/>
                          </a:solidFill>
                          <a:effectLst/>
                          <a:latin typeface="Aptos Narrow"/>
                        </a:rPr>
                        <a:t>GRUPOS EN SITUACIÓN DE VULNERABILIDAD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Aptos Narrow"/>
                        </a:rPr>
                        <a:t>Cuenta de GRUPOS EN SITUACIÓN DE VULNERABILIDAD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09338441"/>
                  </a:ext>
                </a:extLst>
              </a:tr>
              <a:tr h="173887">
                <a:tc>
                  <a:txBody>
                    <a:bodyPr/>
                    <a:lstStyle/>
                    <a:p>
                      <a:pPr algn="l" fontAlgn="b"/>
                      <a:r>
                        <a:rPr lang="es-MX" sz="1100" b="0" i="0" u="none" strike="noStrike">
                          <a:solidFill>
                            <a:srgbClr val="000000"/>
                          </a:solidFill>
                          <a:effectLst/>
                          <a:latin typeface="Aptos Narrow"/>
                        </a:rPr>
                        <a:t>Comunidad indígena</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C0DA"/>
                    </a:solidFill>
                  </a:tcPr>
                </a:tc>
                <a:tc>
                  <a:txBody>
                    <a:bodyPr/>
                    <a:lstStyle/>
                    <a:p>
                      <a:pPr algn="r" fontAlgn="b"/>
                      <a:r>
                        <a:rPr lang="es-MX" sz="1100" b="0" i="0" u="none" strike="noStrike">
                          <a:solidFill>
                            <a:srgbClr val="000000"/>
                          </a:solidFill>
                          <a:effectLst/>
                          <a:latin typeface="Aptos Narrow"/>
                        </a:rPr>
                        <a:t>52</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89619284"/>
                  </a:ext>
                </a:extLst>
              </a:tr>
              <a:tr h="173887">
                <a:tc>
                  <a:txBody>
                    <a:bodyPr/>
                    <a:lstStyle/>
                    <a:p>
                      <a:pPr algn="l" fontAlgn="b"/>
                      <a:r>
                        <a:rPr lang="es-MX" sz="1000" b="0" i="0" u="none" strike="noStrike">
                          <a:solidFill>
                            <a:srgbClr val="000000"/>
                          </a:solidFill>
                          <a:effectLst/>
                          <a:latin typeface="Aptos Narrow"/>
                        </a:rPr>
                        <a:t>Juventudes</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44</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21109950"/>
                  </a:ext>
                </a:extLst>
              </a:tr>
              <a:tr h="173887">
                <a:tc>
                  <a:txBody>
                    <a:bodyPr/>
                    <a:lstStyle/>
                    <a:p>
                      <a:pPr algn="l" fontAlgn="b"/>
                      <a:r>
                        <a:rPr lang="es-MX" sz="1100" b="0" i="0" u="none" strike="noStrike">
                          <a:solidFill>
                            <a:srgbClr val="000000"/>
                          </a:solidFill>
                          <a:effectLst/>
                          <a:latin typeface="Aptos Narrow"/>
                        </a:rPr>
                        <a:t>Personas con discapacidad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17</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29025540"/>
                  </a:ext>
                </a:extLst>
              </a:tr>
              <a:tr h="173887">
                <a:tc>
                  <a:txBody>
                    <a:bodyPr/>
                    <a:lstStyle/>
                    <a:p>
                      <a:pPr algn="l" fontAlgn="b"/>
                      <a:r>
                        <a:rPr lang="es-MX" sz="1100" b="0" i="0" u="none" strike="noStrike">
                          <a:solidFill>
                            <a:srgbClr val="000000"/>
                          </a:solidFill>
                          <a:effectLst/>
                          <a:latin typeface="Aptos Narrow"/>
                        </a:rPr>
                        <a:t>Personas adultas mayores</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dirty="0">
                          <a:solidFill>
                            <a:srgbClr val="000000"/>
                          </a:solidFill>
                          <a:effectLst/>
                          <a:latin typeface="Aptos Narrow"/>
                        </a:rPr>
                        <a:t>11</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6134412"/>
                  </a:ext>
                </a:extLst>
              </a:tr>
              <a:tr h="173887">
                <a:tc>
                  <a:txBody>
                    <a:bodyPr/>
                    <a:lstStyle/>
                    <a:p>
                      <a:pPr algn="l" fontAlgn="b"/>
                      <a:r>
                        <a:rPr lang="es-MX" sz="1100" b="0" i="0" u="none" strike="noStrike">
                          <a:solidFill>
                            <a:srgbClr val="000000"/>
                          </a:solidFill>
                          <a:effectLst/>
                          <a:latin typeface="Aptos Narrow"/>
                        </a:rPr>
                        <a:t>Comunidad afrodescendiente</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42391839"/>
                  </a:ext>
                </a:extLst>
              </a:tr>
              <a:tr h="173887">
                <a:tc>
                  <a:txBody>
                    <a:bodyPr/>
                    <a:lstStyle/>
                    <a:p>
                      <a:pPr algn="l" fontAlgn="b"/>
                      <a:r>
                        <a:rPr lang="es-MX" sz="1100" b="0" i="0" u="none" strike="noStrike">
                          <a:solidFill>
                            <a:srgbClr val="000000"/>
                          </a:solidFill>
                          <a:effectLst/>
                          <a:latin typeface="Aptos Narrow"/>
                        </a:rPr>
                        <a:t>Comunidad LGBTTTIQ+</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659302932"/>
                  </a:ext>
                </a:extLst>
              </a:tr>
              <a:tr h="173887">
                <a:tc>
                  <a:txBody>
                    <a:bodyPr/>
                    <a:lstStyle/>
                    <a:p>
                      <a:pPr algn="l" fontAlgn="b"/>
                      <a:r>
                        <a:rPr lang="es-MX" sz="1100" b="1" i="0" u="none" strike="noStrike">
                          <a:solidFill>
                            <a:srgbClr val="000000"/>
                          </a:solidFill>
                          <a:effectLst/>
                          <a:latin typeface="Aptos Narrow"/>
                        </a:rPr>
                        <a:t>TOTAL</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dirty="0">
                          <a:solidFill>
                            <a:srgbClr val="000000"/>
                          </a:solidFill>
                          <a:effectLst/>
                          <a:latin typeface="Aptos Narrow"/>
                        </a:rPr>
                        <a:t>130</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3296568"/>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34</a:t>
            </a:fld>
            <a:endParaRPr spc="-25" dirty="0"/>
          </a:p>
        </p:txBody>
      </p:sp>
      <p:sp>
        <p:nvSpPr>
          <p:cNvPr id="10" name="Rectangle 1"/>
          <p:cNvSpPr>
            <a:spLocks noChangeArrowheads="1"/>
          </p:cNvSpPr>
          <p:nvPr/>
        </p:nvSpPr>
        <p:spPr bwMode="auto">
          <a:xfrm>
            <a:off x="5881077" y="4114800"/>
            <a:ext cx="63246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Las menciones identificadas sobre grupos en situación de vulnerabilidad que corresponden a programas de radio. </a:t>
            </a:r>
            <a:r>
              <a:rPr lang="es-MX" altLang="es-MX" sz="1400" dirty="0">
                <a:solidFill>
                  <a:schemeClr val="tx1"/>
                </a:solidFill>
                <a:latin typeface="Arial" panose="020B0604020202020204" pitchFamily="34" charset="0"/>
              </a:rPr>
              <a:t>S</a:t>
            </a:r>
            <a:r>
              <a:rPr kumimoji="0" lang="es-MX" altLang="es-MX" sz="1400" i="0" u="none" strike="noStrike" cap="none" normalizeH="0" baseline="0" dirty="0">
                <a:ln>
                  <a:noFill/>
                </a:ln>
                <a:solidFill>
                  <a:schemeClr val="tx1"/>
                </a:solidFill>
                <a:effectLst/>
                <a:latin typeface="Arial" panose="020B0604020202020204" pitchFamily="34" charset="0"/>
              </a:rPr>
              <a:t>e identificaron </a:t>
            </a:r>
            <a:r>
              <a:rPr lang="es-MX" altLang="es-MX" sz="1400" dirty="0">
                <a:solidFill>
                  <a:schemeClr val="tx1"/>
                </a:solidFill>
                <a:latin typeface="Arial" panose="020B0604020202020204" pitchFamily="34" charset="0"/>
              </a:rPr>
              <a:t>130</a:t>
            </a:r>
            <a:r>
              <a:rPr kumimoji="0" lang="es-MX" altLang="es-MX" sz="1400" i="0" u="none" strike="noStrike" cap="none" normalizeH="0" baseline="0" dirty="0">
                <a:ln>
                  <a:noFill/>
                </a:ln>
                <a:solidFill>
                  <a:schemeClr val="tx1"/>
                </a:solidFill>
                <a:effectLst/>
                <a:latin typeface="Arial" panose="020B0604020202020204" pitchFamily="34" charset="0"/>
              </a:rPr>
              <a:t> menciones.</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De este total, </a:t>
            </a:r>
            <a:r>
              <a:rPr lang="es-MX" altLang="es-MX" sz="1400" dirty="0">
                <a:solidFill>
                  <a:schemeClr val="tx1"/>
                </a:solidFill>
                <a:latin typeface="Arial" panose="020B0604020202020204" pitchFamily="34" charset="0"/>
              </a:rPr>
              <a:t>52</a:t>
            </a:r>
            <a:r>
              <a:rPr kumimoji="0" lang="es-MX" altLang="es-MX" sz="1400" i="0" u="none" strike="noStrike" cap="none" normalizeH="0" baseline="0" dirty="0">
                <a:ln>
                  <a:noFill/>
                </a:ln>
                <a:solidFill>
                  <a:schemeClr val="tx1"/>
                </a:solidFill>
                <a:effectLst/>
                <a:latin typeface="Arial" panose="020B0604020202020204" pitchFamily="34" charset="0"/>
              </a:rPr>
              <a:t> se refieren a comunidad indígena, 44 juventudes, 17 a personas con discapacidad, 11 a personas adultas mayores</a:t>
            </a:r>
            <a:r>
              <a:rPr lang="es-MX" altLang="es-MX" sz="1400" dirty="0">
                <a:solidFill>
                  <a:schemeClr val="tx1"/>
                </a:solidFill>
                <a:latin typeface="Arial" panose="020B0604020202020204" pitchFamily="34" charset="0"/>
              </a:rPr>
              <a:t>, 5 comunidad afrodescendiente y 1 persona LGBTTTIQ+.</a:t>
            </a:r>
            <a:endParaRPr kumimoji="0" lang="es-MX" altLang="es-MX" sz="140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MX" altLang="es-MX" sz="1400" i="0" u="none" strike="noStrike" cap="none" normalizeH="0" baseline="0" dirty="0">
              <a:ln>
                <a:noFill/>
              </a:ln>
              <a:solidFill>
                <a:schemeClr val="tx1"/>
              </a:solidFill>
              <a:effectLst/>
              <a:latin typeface="Arial" panose="020B0604020202020204" pitchFamily="34" charset="0"/>
            </a:endParaRPr>
          </a:p>
        </p:txBody>
      </p:sp>
      <p:graphicFrame>
        <p:nvGraphicFramePr>
          <p:cNvPr id="6" name="Tabla 5"/>
          <p:cNvGraphicFramePr>
            <a:graphicFrameLocks noGrp="1"/>
          </p:cNvGraphicFramePr>
          <p:nvPr>
            <p:extLst>
              <p:ext uri="{D42A27DB-BD31-4B8C-83A1-F6EECF244321}">
                <p14:modId xmlns:p14="http://schemas.microsoft.com/office/powerpoint/2010/main" val="170966695"/>
              </p:ext>
            </p:extLst>
          </p:nvPr>
        </p:nvGraphicFramePr>
        <p:xfrm>
          <a:off x="381000" y="4371029"/>
          <a:ext cx="5257800" cy="1558098"/>
        </p:xfrm>
        <a:graphic>
          <a:graphicData uri="http://schemas.openxmlformats.org/drawingml/2006/table">
            <a:tbl>
              <a:tblPr/>
              <a:tblGrid>
                <a:gridCol w="2428928">
                  <a:extLst>
                    <a:ext uri="{9D8B030D-6E8A-4147-A177-3AD203B41FA5}">
                      <a16:colId xmlns:a16="http://schemas.microsoft.com/office/drawing/2014/main" val="84177337"/>
                    </a:ext>
                  </a:extLst>
                </a:gridCol>
                <a:gridCol w="2828872">
                  <a:extLst>
                    <a:ext uri="{9D8B030D-6E8A-4147-A177-3AD203B41FA5}">
                      <a16:colId xmlns:a16="http://schemas.microsoft.com/office/drawing/2014/main" val="2893198217"/>
                    </a:ext>
                  </a:extLst>
                </a:gridCol>
              </a:tblGrid>
              <a:tr h="328703">
                <a:tc>
                  <a:txBody>
                    <a:bodyPr/>
                    <a:lstStyle/>
                    <a:p>
                      <a:pPr algn="l" fontAlgn="b"/>
                      <a:r>
                        <a:rPr lang="es-MX" sz="1100" b="1" i="0" u="none" strike="noStrike" dirty="0">
                          <a:solidFill>
                            <a:srgbClr val="FFFFFF"/>
                          </a:solidFill>
                          <a:effectLst/>
                          <a:latin typeface="Aptos Narrow"/>
                        </a:rPr>
                        <a:t>GRUPOS EN SITUACIÓN DE VULNERABILIDAD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dirty="0">
                          <a:solidFill>
                            <a:srgbClr val="FFFFFF"/>
                          </a:solidFill>
                          <a:effectLst/>
                          <a:latin typeface="Aptos Narrow"/>
                        </a:rPr>
                        <a:t>Cuenta de GRUPOS EN SITUACIÓN DE VULNERABILIDAD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188256010"/>
                  </a:ext>
                </a:extLst>
              </a:tr>
              <a:tr h="173887">
                <a:tc>
                  <a:txBody>
                    <a:bodyPr/>
                    <a:lstStyle/>
                    <a:p>
                      <a:pPr algn="l" fontAlgn="b"/>
                      <a:r>
                        <a:rPr lang="es-MX" sz="1100" b="0" i="0" u="none" strike="noStrike">
                          <a:solidFill>
                            <a:srgbClr val="000000"/>
                          </a:solidFill>
                          <a:effectLst/>
                          <a:latin typeface="Aptos Narrow"/>
                        </a:rPr>
                        <a:t>Comunidad indígena</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C0DA"/>
                    </a:solidFill>
                  </a:tcPr>
                </a:tc>
                <a:tc>
                  <a:txBody>
                    <a:bodyPr/>
                    <a:lstStyle/>
                    <a:p>
                      <a:pPr algn="r" fontAlgn="b"/>
                      <a:r>
                        <a:rPr lang="es-MX" sz="1100" b="0" i="0" u="none" strike="noStrike">
                          <a:solidFill>
                            <a:srgbClr val="000000"/>
                          </a:solidFill>
                          <a:effectLst/>
                          <a:latin typeface="Aptos Narrow"/>
                        </a:rPr>
                        <a:t>52</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99975258"/>
                  </a:ext>
                </a:extLst>
              </a:tr>
              <a:tr h="173887">
                <a:tc>
                  <a:txBody>
                    <a:bodyPr/>
                    <a:lstStyle/>
                    <a:p>
                      <a:pPr algn="l" fontAlgn="b"/>
                      <a:r>
                        <a:rPr lang="es-MX" sz="1000" b="0" i="0" u="none" strike="noStrike">
                          <a:solidFill>
                            <a:srgbClr val="000000"/>
                          </a:solidFill>
                          <a:effectLst/>
                          <a:latin typeface="Aptos Narrow"/>
                        </a:rPr>
                        <a:t>Juventudes</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44</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92776801"/>
                  </a:ext>
                </a:extLst>
              </a:tr>
              <a:tr h="173887">
                <a:tc>
                  <a:txBody>
                    <a:bodyPr/>
                    <a:lstStyle/>
                    <a:p>
                      <a:pPr algn="l" fontAlgn="b"/>
                      <a:r>
                        <a:rPr lang="es-MX" sz="1100" b="0" i="0" u="none" strike="noStrike">
                          <a:solidFill>
                            <a:srgbClr val="000000"/>
                          </a:solidFill>
                          <a:effectLst/>
                          <a:latin typeface="Aptos Narrow"/>
                        </a:rPr>
                        <a:t>Personas con discapacidad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17</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0821768"/>
                  </a:ext>
                </a:extLst>
              </a:tr>
              <a:tr h="173887">
                <a:tc>
                  <a:txBody>
                    <a:bodyPr/>
                    <a:lstStyle/>
                    <a:p>
                      <a:pPr algn="l" fontAlgn="b"/>
                      <a:r>
                        <a:rPr lang="es-MX" sz="1100" b="0" i="0" u="none" strike="noStrike">
                          <a:solidFill>
                            <a:srgbClr val="000000"/>
                          </a:solidFill>
                          <a:effectLst/>
                          <a:latin typeface="Aptos Narrow"/>
                        </a:rPr>
                        <a:t>Personas adultas mayores</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11</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37940921"/>
                  </a:ext>
                </a:extLst>
              </a:tr>
              <a:tr h="173887">
                <a:tc>
                  <a:txBody>
                    <a:bodyPr/>
                    <a:lstStyle/>
                    <a:p>
                      <a:pPr algn="l" fontAlgn="b"/>
                      <a:r>
                        <a:rPr lang="es-MX" sz="1100" b="0" i="0" u="none" strike="noStrike">
                          <a:solidFill>
                            <a:srgbClr val="000000"/>
                          </a:solidFill>
                          <a:effectLst/>
                          <a:latin typeface="Aptos Narrow"/>
                        </a:rPr>
                        <a:t>Comunidad afrodescendiente</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5141083"/>
                  </a:ext>
                </a:extLst>
              </a:tr>
              <a:tr h="173887">
                <a:tc>
                  <a:txBody>
                    <a:bodyPr/>
                    <a:lstStyle/>
                    <a:p>
                      <a:pPr algn="l" fontAlgn="b"/>
                      <a:r>
                        <a:rPr lang="es-MX" sz="1100" b="0" i="0" u="none" strike="noStrike">
                          <a:solidFill>
                            <a:srgbClr val="000000"/>
                          </a:solidFill>
                          <a:effectLst/>
                          <a:latin typeface="Aptos Narrow"/>
                        </a:rPr>
                        <a:t>Comunidad LGBTTTIQ+</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0354767"/>
                  </a:ext>
                </a:extLst>
              </a:tr>
              <a:tr h="173887">
                <a:tc>
                  <a:txBody>
                    <a:bodyPr/>
                    <a:lstStyle/>
                    <a:p>
                      <a:pPr algn="l" fontAlgn="b"/>
                      <a:r>
                        <a:rPr lang="es-MX" sz="1100" b="1" i="0" u="none" strike="noStrike">
                          <a:solidFill>
                            <a:srgbClr val="000000"/>
                          </a:solidFill>
                          <a:effectLst/>
                          <a:latin typeface="Aptos Narrow"/>
                        </a:rPr>
                        <a:t>TOTAL</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dirty="0">
                          <a:solidFill>
                            <a:srgbClr val="000000"/>
                          </a:solidFill>
                          <a:effectLst/>
                          <a:latin typeface="Aptos Narrow"/>
                        </a:rPr>
                        <a:t>130</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0733818"/>
                  </a:ext>
                </a:extLst>
              </a:tr>
            </a:tbl>
          </a:graphicData>
        </a:graphic>
      </p:graphicFrame>
      <p:graphicFrame>
        <p:nvGraphicFramePr>
          <p:cNvPr id="7" name="Gráfico 6"/>
          <p:cNvGraphicFramePr>
            <a:graphicFrameLocks/>
          </p:cNvGraphicFramePr>
          <p:nvPr>
            <p:extLst>
              <p:ext uri="{D42A27DB-BD31-4B8C-83A1-F6EECF244321}">
                <p14:modId xmlns:p14="http://schemas.microsoft.com/office/powerpoint/2010/main" val="1965275474"/>
              </p:ext>
            </p:extLst>
          </p:nvPr>
        </p:nvGraphicFramePr>
        <p:xfrm>
          <a:off x="723900" y="685800"/>
          <a:ext cx="5219700" cy="3200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35</a:t>
            </a:fld>
            <a:endParaRPr spc="-25" dirty="0"/>
          </a:p>
        </p:txBody>
      </p:sp>
      <p:sp>
        <p:nvSpPr>
          <p:cNvPr id="2" name="Rectangle 1"/>
          <p:cNvSpPr>
            <a:spLocks noChangeArrowheads="1"/>
          </p:cNvSpPr>
          <p:nvPr/>
        </p:nvSpPr>
        <p:spPr bwMode="auto">
          <a:xfrm>
            <a:off x="6934200" y="3053953"/>
            <a:ext cx="4648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Al considerar estos mismos sectores de inclusión social como temáticas dentro de las piezas informativas monitoreadas en televisión, no se registraron menciones.</a:t>
            </a:r>
          </a:p>
        </p:txBody>
      </p:sp>
      <p:graphicFrame>
        <p:nvGraphicFramePr>
          <p:cNvPr id="9" name="Gráfico 8"/>
          <p:cNvGraphicFramePr>
            <a:graphicFrameLocks/>
          </p:cNvGraphicFramePr>
          <p:nvPr>
            <p:extLst>
              <p:ext uri="{D42A27DB-BD31-4B8C-83A1-F6EECF244321}">
                <p14:modId xmlns:p14="http://schemas.microsoft.com/office/powerpoint/2010/main" val="3245792813"/>
              </p:ext>
            </p:extLst>
          </p:nvPr>
        </p:nvGraphicFramePr>
        <p:xfrm>
          <a:off x="990601" y="152400"/>
          <a:ext cx="5791200" cy="37053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Tabla 3"/>
          <p:cNvGraphicFramePr>
            <a:graphicFrameLocks noGrp="1"/>
          </p:cNvGraphicFramePr>
          <p:nvPr>
            <p:extLst>
              <p:ext uri="{D42A27DB-BD31-4B8C-83A1-F6EECF244321}">
                <p14:modId xmlns:p14="http://schemas.microsoft.com/office/powerpoint/2010/main" val="1945861865"/>
              </p:ext>
            </p:extLst>
          </p:nvPr>
        </p:nvGraphicFramePr>
        <p:xfrm>
          <a:off x="887413" y="4495800"/>
          <a:ext cx="6046787" cy="676477"/>
        </p:xfrm>
        <a:graphic>
          <a:graphicData uri="http://schemas.openxmlformats.org/drawingml/2006/table">
            <a:tbl>
              <a:tblPr/>
              <a:tblGrid>
                <a:gridCol w="2793414">
                  <a:extLst>
                    <a:ext uri="{9D8B030D-6E8A-4147-A177-3AD203B41FA5}">
                      <a16:colId xmlns:a16="http://schemas.microsoft.com/office/drawing/2014/main" val="2203849847"/>
                    </a:ext>
                  </a:extLst>
                </a:gridCol>
                <a:gridCol w="3253373">
                  <a:extLst>
                    <a:ext uri="{9D8B030D-6E8A-4147-A177-3AD203B41FA5}">
                      <a16:colId xmlns:a16="http://schemas.microsoft.com/office/drawing/2014/main" val="2848151657"/>
                    </a:ext>
                  </a:extLst>
                </a:gridCol>
              </a:tblGrid>
              <a:tr h="328703">
                <a:tc>
                  <a:txBody>
                    <a:bodyPr/>
                    <a:lstStyle/>
                    <a:p>
                      <a:pPr algn="l" fontAlgn="b"/>
                      <a:r>
                        <a:rPr lang="es-MX" sz="1100" b="1" i="0" u="none" strike="noStrike">
                          <a:solidFill>
                            <a:srgbClr val="000000"/>
                          </a:solidFill>
                          <a:effectLst/>
                          <a:latin typeface="Aptos Narrow"/>
                        </a:rPr>
                        <a:t>GRUPOS EN SITUACIÓN DE VULNERABILIDAD</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dirty="0">
                          <a:solidFill>
                            <a:srgbClr val="000000"/>
                          </a:solidFill>
                          <a:effectLst/>
                          <a:latin typeface="Aptos Narrow"/>
                        </a:rPr>
                        <a:t>MENCIÓN</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64082188"/>
                  </a:ext>
                </a:extLst>
              </a:tr>
              <a:tr h="173887">
                <a:tc>
                  <a:txBody>
                    <a:bodyPr/>
                    <a:lstStyle/>
                    <a:p>
                      <a:pPr algn="l" fontAlgn="b"/>
                      <a:r>
                        <a:rPr lang="es-MX" sz="1100" b="0" i="0" u="none" strike="noStrike">
                          <a:solidFill>
                            <a:srgbClr val="000000"/>
                          </a:solidFill>
                          <a:effectLst/>
                          <a:latin typeface="Aptos Narrow"/>
                        </a:rPr>
                        <a:t>NO APLICA</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27784594"/>
                  </a:ext>
                </a:extLst>
              </a:tr>
              <a:tr h="173887">
                <a:tc>
                  <a:txBody>
                    <a:bodyPr/>
                    <a:lstStyle/>
                    <a:p>
                      <a:pPr algn="l" fontAlgn="b"/>
                      <a:r>
                        <a:rPr lang="es-MX" sz="1100" b="1" i="0" u="none" strike="noStrike">
                          <a:solidFill>
                            <a:srgbClr val="000000"/>
                          </a:solidFill>
                          <a:effectLst/>
                          <a:latin typeface="Aptos Narrow"/>
                        </a:rPr>
                        <a:t>TOTAL</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dirty="0">
                          <a:solidFill>
                            <a:srgbClr val="000000"/>
                          </a:solidFill>
                          <a:effectLst/>
                          <a:latin typeface="Aptos Narrow"/>
                        </a:rPr>
                        <a:t>0</a:t>
                      </a:r>
                    </a:p>
                  </a:txBody>
                  <a:tcPr marL="5609" marR="5609" marT="56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6451608"/>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txBox="1"/>
          <p:nvPr/>
        </p:nvSpPr>
        <p:spPr>
          <a:xfrm>
            <a:off x="10039836" y="7672864"/>
            <a:ext cx="2000678" cy="250068"/>
          </a:xfrm>
          <a:prstGeom prst="rect">
            <a:avLst/>
          </a:prstGeom>
          <a:solidFill>
            <a:schemeClr val="bg1"/>
          </a:solidFill>
          <a:ln w="9525">
            <a:solidFill>
              <a:srgbClr val="000000"/>
            </a:solidFill>
          </a:ln>
        </p:spPr>
        <p:txBody>
          <a:bodyPr vert="horz" wrap="square" lIns="0" tIns="34290" rIns="0" bIns="0" rtlCol="0">
            <a:spAutoFit/>
          </a:bodyPr>
          <a:lstStyle/>
          <a:p>
            <a:pPr marL="92075" marR="81915" algn="just">
              <a:lnSpc>
                <a:spcPct val="100000"/>
              </a:lnSpc>
              <a:spcBef>
                <a:spcPts val="270"/>
              </a:spcBef>
            </a:pPr>
            <a:endParaRPr sz="1400" dirty="0">
              <a:solidFill>
                <a:schemeClr val="tx1"/>
              </a:solidFill>
              <a:latin typeface="Calibri"/>
              <a:cs typeface="Calibri"/>
            </a:endParaRPr>
          </a:p>
        </p:txBody>
      </p:sp>
      <p:sp>
        <p:nvSpPr>
          <p:cNvPr id="15" name="object 1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36</a:t>
            </a:fld>
            <a:endParaRPr spc="-25" dirty="0"/>
          </a:p>
        </p:txBody>
      </p:sp>
      <p:sp>
        <p:nvSpPr>
          <p:cNvPr id="7" name="AutoShape 10" descr="Imagen de salida"/>
          <p:cNvSpPr>
            <a:spLocks noChangeAspect="1" noChangeArrowheads="1"/>
          </p:cNvSpPr>
          <p:nvPr/>
        </p:nvSpPr>
        <p:spPr bwMode="auto">
          <a:xfrm>
            <a:off x="155575" y="-144463"/>
            <a:ext cx="2278056" cy="227806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MX"/>
          </a:p>
        </p:txBody>
      </p:sp>
      <p:sp>
        <p:nvSpPr>
          <p:cNvPr id="10" name="Rectangle 11"/>
          <p:cNvSpPr>
            <a:spLocks noChangeArrowheads="1"/>
          </p:cNvSpPr>
          <p:nvPr/>
        </p:nvSpPr>
        <p:spPr bwMode="auto">
          <a:xfrm>
            <a:off x="5656559" y="2389785"/>
            <a:ext cx="5562600"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Durante el periodo comprendido entre el 01 </a:t>
            </a:r>
            <a:r>
              <a:rPr lang="es-MX" altLang="es-MX" sz="1400" dirty="0">
                <a:solidFill>
                  <a:schemeClr val="tx1"/>
                </a:solidFill>
                <a:latin typeface="Arial" panose="020B0604020202020204" pitchFamily="34" charset="0"/>
              </a:rPr>
              <a:t>marzo </a:t>
            </a:r>
            <a:r>
              <a:rPr kumimoji="0" lang="es-MX" altLang="es-MX" sz="1400" i="0" u="none" strike="noStrike" cap="none" normalizeH="0" baseline="0" dirty="0">
                <a:ln>
                  <a:noFill/>
                </a:ln>
                <a:solidFill>
                  <a:schemeClr val="tx1"/>
                </a:solidFill>
                <a:effectLst/>
                <a:latin typeface="Arial" panose="020B0604020202020204" pitchFamily="34" charset="0"/>
              </a:rPr>
              <a:t> y el </a:t>
            </a:r>
            <a:r>
              <a:rPr lang="es-MX" altLang="es-MX" sz="1400" dirty="0">
                <a:solidFill>
                  <a:schemeClr val="tx1"/>
                </a:solidFill>
                <a:latin typeface="Arial" panose="020B0604020202020204" pitchFamily="34" charset="0"/>
              </a:rPr>
              <a:t>30</a:t>
            </a:r>
            <a:r>
              <a:rPr kumimoji="0" lang="es-MX" altLang="es-MX" sz="1400" i="0" u="none" strike="noStrike" cap="none" normalizeH="0" baseline="0" dirty="0">
                <a:ln>
                  <a:noFill/>
                </a:ln>
                <a:solidFill>
                  <a:schemeClr val="tx1"/>
                </a:solidFill>
                <a:effectLst/>
                <a:latin typeface="Arial" panose="020B0604020202020204" pitchFamily="34" charset="0"/>
              </a:rPr>
              <a:t> de </a:t>
            </a:r>
            <a:r>
              <a:rPr lang="es-MX" altLang="es-MX" sz="1400" dirty="0">
                <a:solidFill>
                  <a:schemeClr val="tx1"/>
                </a:solidFill>
                <a:latin typeface="Arial" panose="020B0604020202020204" pitchFamily="34" charset="0"/>
              </a:rPr>
              <a:t>abril</a:t>
            </a:r>
            <a:r>
              <a:rPr kumimoji="0" lang="es-MX" altLang="es-MX" sz="1400" i="0" u="none" strike="noStrike" cap="none" normalizeH="0" baseline="0" dirty="0">
                <a:ln>
                  <a:noFill/>
                </a:ln>
                <a:solidFill>
                  <a:schemeClr val="tx1"/>
                </a:solidFill>
                <a:effectLst/>
                <a:latin typeface="Arial" panose="020B0604020202020204" pitchFamily="34" charset="0"/>
              </a:rPr>
              <a:t> de 2026, se registraron </a:t>
            </a:r>
            <a:r>
              <a:rPr lang="es-MX" altLang="es-MX" sz="1400" dirty="0">
                <a:solidFill>
                  <a:schemeClr val="tx1"/>
                </a:solidFill>
                <a:latin typeface="Arial" panose="020B0604020202020204" pitchFamily="34" charset="0"/>
              </a:rPr>
              <a:t>2088</a:t>
            </a:r>
            <a:r>
              <a:rPr kumimoji="0" lang="es-MX" altLang="es-MX" sz="1400" i="0" u="none" strike="noStrike" cap="none" normalizeH="0" baseline="0" dirty="0">
                <a:ln>
                  <a:noFill/>
                </a:ln>
                <a:solidFill>
                  <a:schemeClr val="tx1"/>
                </a:solidFill>
                <a:effectLst/>
                <a:latin typeface="Arial" panose="020B0604020202020204" pitchFamily="34" charset="0"/>
              </a:rPr>
              <a:t> menciones a personas actoras políticas a nivel estatal en radio y televisión. En este apartado se consideran únicamente aquellas que superaron las 40 menciones, lo que permitió identificar 10 figuras con mayor presencia mediática: cinco hombres, cuatro mujeres y uno no especificado, lo que representa una distribución paritaria del 50 % para hombres, 40% mujeres y 10% otro.</a:t>
            </a:r>
          </a:p>
        </p:txBody>
      </p:sp>
      <p:graphicFrame>
        <p:nvGraphicFramePr>
          <p:cNvPr id="8" name="Gráfico 7"/>
          <p:cNvGraphicFramePr>
            <a:graphicFrameLocks/>
          </p:cNvGraphicFramePr>
          <p:nvPr>
            <p:extLst>
              <p:ext uri="{D42A27DB-BD31-4B8C-83A1-F6EECF244321}">
                <p14:modId xmlns:p14="http://schemas.microsoft.com/office/powerpoint/2010/main" val="1725177996"/>
              </p:ext>
            </p:extLst>
          </p:nvPr>
        </p:nvGraphicFramePr>
        <p:xfrm>
          <a:off x="762000" y="372573"/>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Tabla 10"/>
          <p:cNvGraphicFramePr>
            <a:graphicFrameLocks noGrp="1"/>
          </p:cNvGraphicFramePr>
          <p:nvPr>
            <p:extLst>
              <p:ext uri="{D42A27DB-BD31-4B8C-83A1-F6EECF244321}">
                <p14:modId xmlns:p14="http://schemas.microsoft.com/office/powerpoint/2010/main" val="2234172265"/>
              </p:ext>
            </p:extLst>
          </p:nvPr>
        </p:nvGraphicFramePr>
        <p:xfrm>
          <a:off x="1511300" y="4061369"/>
          <a:ext cx="3073400" cy="990600"/>
        </p:xfrm>
        <a:graphic>
          <a:graphicData uri="http://schemas.openxmlformats.org/drawingml/2006/table">
            <a:tbl>
              <a:tblPr/>
              <a:tblGrid>
                <a:gridCol w="1854200">
                  <a:extLst>
                    <a:ext uri="{9D8B030D-6E8A-4147-A177-3AD203B41FA5}">
                      <a16:colId xmlns:a16="http://schemas.microsoft.com/office/drawing/2014/main" val="1359056264"/>
                    </a:ext>
                  </a:extLst>
                </a:gridCol>
                <a:gridCol w="1219200">
                  <a:extLst>
                    <a:ext uri="{9D8B030D-6E8A-4147-A177-3AD203B41FA5}">
                      <a16:colId xmlns:a16="http://schemas.microsoft.com/office/drawing/2014/main" val="1431261604"/>
                    </a:ext>
                  </a:extLst>
                </a:gridCol>
              </a:tblGrid>
              <a:tr h="203200">
                <a:tc>
                  <a:txBody>
                    <a:bodyPr/>
                    <a:lstStyle/>
                    <a:p>
                      <a:pPr algn="l" fontAlgn="b"/>
                      <a:r>
                        <a:rPr lang="es-MX" sz="1200" b="1" i="0" u="none" strike="noStrike">
                          <a:solidFill>
                            <a:srgbClr val="000000"/>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000000"/>
                          </a:solidFill>
                          <a:effectLst/>
                          <a:latin typeface="Aptos Narrow"/>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56064113"/>
                  </a:ext>
                </a:extLst>
              </a:tr>
              <a:tr h="196850">
                <a:tc>
                  <a:txBody>
                    <a:bodyPr/>
                    <a:lstStyle/>
                    <a:p>
                      <a:pPr algn="l" fontAlgn="b"/>
                      <a:r>
                        <a:rPr lang="es-MX" sz="1200" b="0" i="0" u="none" strike="noStrike">
                          <a:solidFill>
                            <a:srgbClr val="000000"/>
                          </a:solidFill>
                          <a:effectLst/>
                          <a:latin typeface="Aptos Narrow"/>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48811117"/>
                  </a:ext>
                </a:extLst>
              </a:tr>
              <a:tr h="196850">
                <a:tc>
                  <a:txBody>
                    <a:bodyPr/>
                    <a:lstStyle/>
                    <a:p>
                      <a:pPr algn="l" fontAlgn="b"/>
                      <a:r>
                        <a:rPr lang="es-MX" sz="1200" b="0" i="0" u="none" strike="noStrike">
                          <a:solidFill>
                            <a:srgbClr val="000000"/>
                          </a:solidFill>
                          <a:effectLst/>
                          <a:latin typeface="Aptos Narrow"/>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50893298"/>
                  </a:ext>
                </a:extLst>
              </a:tr>
              <a:tr h="196850">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90489763"/>
                  </a:ext>
                </a:extLst>
              </a:tr>
              <a:tr h="196850">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MX" sz="1200" b="1" i="0" u="none" strike="noStrike" dirty="0">
                          <a:solidFill>
                            <a:srgbClr val="000000"/>
                          </a:solidFill>
                          <a:effectLst/>
                          <a:latin typeface="Aptos Narrow"/>
                        </a:rPr>
                        <a:t>                       10 </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537581"/>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37</a:t>
            </a:fld>
            <a:endParaRPr spc="-25" dirty="0"/>
          </a:p>
        </p:txBody>
      </p:sp>
      <p:sp>
        <p:nvSpPr>
          <p:cNvPr id="2" name="Rectangle 1"/>
          <p:cNvSpPr>
            <a:spLocks noChangeArrowheads="1"/>
          </p:cNvSpPr>
          <p:nvPr/>
        </p:nvSpPr>
        <p:spPr bwMode="auto">
          <a:xfrm>
            <a:off x="533400" y="4931321"/>
            <a:ext cx="11201400" cy="170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500" i="0" u="none" strike="noStrike" cap="none" normalizeH="0" baseline="0" dirty="0">
                <a:ln>
                  <a:noFill/>
                </a:ln>
                <a:solidFill>
                  <a:schemeClr val="tx1"/>
                </a:solidFill>
                <a:effectLst/>
                <a:latin typeface="Arial" panose="020B0604020202020204" pitchFamily="34" charset="0"/>
              </a:rPr>
              <a:t>Entre las 2157 notas analizadas, se identificaron 2088 menciones en radio y televisión relacionadas con personas actoras políticas que participan en la vida pública a nivel estatal. Para la elaboración de este informe, se consideraron únicamente aquellas personas actoras que registraron un mínimo de 40 apariciones durante el periodo comprendido del 01 de marzo al </a:t>
            </a:r>
            <a:r>
              <a:rPr lang="es-MX" altLang="es-MX" sz="1500" dirty="0">
                <a:solidFill>
                  <a:schemeClr val="tx1"/>
                </a:solidFill>
                <a:latin typeface="Arial" panose="020B0604020202020204" pitchFamily="34" charset="0"/>
              </a:rPr>
              <a:t>30</a:t>
            </a:r>
            <a:r>
              <a:rPr kumimoji="0" lang="es-MX" altLang="es-MX" sz="1500" i="0" u="none" strike="noStrike" cap="none" normalizeH="0" baseline="0" dirty="0">
                <a:ln>
                  <a:noFill/>
                </a:ln>
                <a:solidFill>
                  <a:schemeClr val="tx1"/>
                </a:solidFill>
                <a:effectLst/>
                <a:latin typeface="Arial" panose="020B0604020202020204" pitchFamily="34" charset="0"/>
              </a:rPr>
              <a:t> de </a:t>
            </a:r>
            <a:r>
              <a:rPr lang="es-MX" altLang="es-MX" sz="1500" dirty="0">
                <a:solidFill>
                  <a:schemeClr val="tx1"/>
                </a:solidFill>
                <a:latin typeface="Arial" panose="020B0604020202020204" pitchFamily="34" charset="0"/>
              </a:rPr>
              <a:t>abril</a:t>
            </a:r>
            <a:r>
              <a:rPr kumimoji="0" lang="es-MX" altLang="es-MX" sz="1500" i="0" u="none" strike="noStrike" cap="none" normalizeH="0" baseline="0" dirty="0">
                <a:ln>
                  <a:noFill/>
                </a:ln>
                <a:solidFill>
                  <a:schemeClr val="tx1"/>
                </a:solidFill>
                <a:effectLst/>
                <a:latin typeface="Arial" panose="020B0604020202020204" pitchFamily="34" charset="0"/>
              </a:rPr>
              <a:t> de 2026.</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500" i="0" u="none" strike="noStrike" cap="none" normalizeH="0" baseline="0" dirty="0">
                <a:ln>
                  <a:noFill/>
                </a:ln>
                <a:solidFill>
                  <a:schemeClr val="tx1"/>
                </a:solidFill>
                <a:effectLst/>
                <a:latin typeface="Arial" panose="020B0604020202020204" pitchFamily="34" charset="0"/>
              </a:rPr>
              <a:t>En este contexto, el monitoreo ubicó a Evelyn Cecia Salgado Pineda como la persona actora política con mayor número de menciones en radio y televisión a nivel estatal, con </a:t>
            </a:r>
            <a:r>
              <a:rPr lang="es-MX" altLang="es-MX" sz="1500" dirty="0">
                <a:solidFill>
                  <a:schemeClr val="tx1"/>
                </a:solidFill>
                <a:latin typeface="Arial" panose="020B0604020202020204" pitchFamily="34" charset="0"/>
              </a:rPr>
              <a:t>708 </a:t>
            </a:r>
            <a:r>
              <a:rPr kumimoji="0" lang="es-MX" altLang="es-MX" sz="1500" i="0" u="none" strike="noStrike" cap="none" normalizeH="0" baseline="0" dirty="0">
                <a:ln>
                  <a:noFill/>
                </a:ln>
                <a:solidFill>
                  <a:schemeClr val="tx1"/>
                </a:solidFill>
                <a:effectLst/>
                <a:latin typeface="Arial" panose="020B0604020202020204" pitchFamily="34" charset="0"/>
              </a:rPr>
              <a:t>alusiones. Le siguen Abelina López Rodríguez, con </a:t>
            </a:r>
            <a:r>
              <a:rPr lang="es-MX" altLang="es-MX" sz="1500" dirty="0">
                <a:solidFill>
                  <a:schemeClr val="tx1"/>
                </a:solidFill>
                <a:latin typeface="Arial" panose="020B0604020202020204" pitchFamily="34" charset="0"/>
              </a:rPr>
              <a:t>317</a:t>
            </a:r>
            <a:r>
              <a:rPr kumimoji="0" lang="es-MX" altLang="es-MX" sz="1500" i="0" u="none" strike="noStrike" cap="none" normalizeH="0" baseline="0" dirty="0">
                <a:ln>
                  <a:noFill/>
                </a:ln>
                <a:solidFill>
                  <a:schemeClr val="tx1"/>
                </a:solidFill>
                <a:effectLst/>
                <a:latin typeface="Arial" panose="020B0604020202020204" pitchFamily="34" charset="0"/>
              </a:rPr>
              <a:t> menciones, y una persona no especificada, con </a:t>
            </a:r>
            <a:r>
              <a:rPr lang="es-MX" altLang="es-MX" sz="1500" dirty="0">
                <a:solidFill>
                  <a:schemeClr val="tx1"/>
                </a:solidFill>
                <a:latin typeface="Arial" panose="020B0604020202020204" pitchFamily="34" charset="0"/>
              </a:rPr>
              <a:t>232 menciones</a:t>
            </a:r>
            <a:r>
              <a:rPr kumimoji="0" lang="es-MX" altLang="es-MX" sz="1500" i="0" u="none" strike="noStrike" cap="none" normalizeH="0" baseline="0" dirty="0">
                <a:ln>
                  <a:noFill/>
                </a:ln>
                <a:solidFill>
                  <a:schemeClr val="tx1"/>
                </a:solidFill>
                <a:effectLst/>
                <a:latin typeface="Arial" panose="020B0604020202020204" pitchFamily="34" charset="0"/>
              </a:rPr>
              <a:t>.</a:t>
            </a:r>
          </a:p>
        </p:txBody>
      </p:sp>
      <p:graphicFrame>
        <p:nvGraphicFramePr>
          <p:cNvPr id="5" name="Gráfico 4"/>
          <p:cNvGraphicFramePr>
            <a:graphicFrameLocks/>
          </p:cNvGraphicFramePr>
          <p:nvPr>
            <p:extLst>
              <p:ext uri="{D42A27DB-BD31-4B8C-83A1-F6EECF244321}">
                <p14:modId xmlns:p14="http://schemas.microsoft.com/office/powerpoint/2010/main" val="169265667"/>
              </p:ext>
            </p:extLst>
          </p:nvPr>
        </p:nvGraphicFramePr>
        <p:xfrm>
          <a:off x="1562100" y="381000"/>
          <a:ext cx="6286500" cy="3810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38</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394244683"/>
              </p:ext>
            </p:extLst>
          </p:nvPr>
        </p:nvGraphicFramePr>
        <p:xfrm>
          <a:off x="2514600" y="1371600"/>
          <a:ext cx="6629400" cy="4343398"/>
        </p:xfrm>
        <a:graphic>
          <a:graphicData uri="http://schemas.openxmlformats.org/drawingml/2006/table">
            <a:tbl>
              <a:tblPr/>
              <a:tblGrid>
                <a:gridCol w="4709574">
                  <a:extLst>
                    <a:ext uri="{9D8B030D-6E8A-4147-A177-3AD203B41FA5}">
                      <a16:colId xmlns:a16="http://schemas.microsoft.com/office/drawing/2014/main" val="3803600429"/>
                    </a:ext>
                  </a:extLst>
                </a:gridCol>
                <a:gridCol w="1919826">
                  <a:extLst>
                    <a:ext uri="{9D8B030D-6E8A-4147-A177-3AD203B41FA5}">
                      <a16:colId xmlns:a16="http://schemas.microsoft.com/office/drawing/2014/main" val="4243397129"/>
                    </a:ext>
                  </a:extLst>
                </a:gridCol>
              </a:tblGrid>
              <a:tr h="435678">
                <a:tc>
                  <a:txBody>
                    <a:bodyPr/>
                    <a:lstStyle/>
                    <a:p>
                      <a:pPr algn="l" fontAlgn="b"/>
                      <a:r>
                        <a:rPr lang="es-MX" sz="1200" b="1" i="0" u="none" strike="noStrike" dirty="0">
                          <a:solidFill>
                            <a:srgbClr val="FFFFFF"/>
                          </a:solidFill>
                          <a:effectLst/>
                          <a:latin typeface="Aptos Narrow"/>
                        </a:rPr>
                        <a:t>ACTORES POLÍTICOS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MENCIONES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890617587"/>
                  </a:ext>
                </a:extLst>
              </a:tr>
              <a:tr h="435678">
                <a:tc>
                  <a:txBody>
                    <a:bodyPr/>
                    <a:lstStyle/>
                    <a:p>
                      <a:pPr algn="l" fontAlgn="b"/>
                      <a:r>
                        <a:rPr lang="es-MX" sz="1200" b="0" i="0" u="none" strike="noStrike">
                          <a:solidFill>
                            <a:srgbClr val="000000"/>
                          </a:solidFill>
                          <a:effectLst/>
                          <a:latin typeface="Aptos Narrow"/>
                        </a:rPr>
                        <a:t>Evelyn Cecia Salgado Pineda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708</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6742405"/>
                  </a:ext>
                </a:extLst>
              </a:tr>
              <a:tr h="230478">
                <a:tc>
                  <a:txBody>
                    <a:bodyPr/>
                    <a:lstStyle/>
                    <a:p>
                      <a:pPr algn="l" fontAlgn="b"/>
                      <a:r>
                        <a:rPr lang="es-MX" sz="1200" b="0" i="0" u="none" strike="noStrike">
                          <a:solidFill>
                            <a:srgbClr val="000000"/>
                          </a:solidFill>
                          <a:effectLst/>
                          <a:latin typeface="Aptos Narrow"/>
                        </a:rPr>
                        <a:t>Abelina López Rodríguez</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317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0878040"/>
                  </a:ext>
                </a:extLst>
              </a:tr>
              <a:tr h="230478">
                <a:tc>
                  <a:txBody>
                    <a:bodyPr/>
                    <a:lstStyle/>
                    <a:p>
                      <a:pPr algn="l" fontAlgn="b"/>
                      <a:r>
                        <a:rPr lang="es-MX" sz="1200" b="0" i="0" u="none" strike="noStrike">
                          <a:solidFill>
                            <a:srgbClr val="000000"/>
                          </a:solidFill>
                          <a:effectLst/>
                          <a:latin typeface="Aptos Narrow"/>
                        </a:rPr>
                        <a:t>Otro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232</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87992740"/>
                  </a:ext>
                </a:extLst>
              </a:tr>
              <a:tr h="230478">
                <a:tc>
                  <a:txBody>
                    <a:bodyPr/>
                    <a:lstStyle/>
                    <a:p>
                      <a:pPr algn="l" fontAlgn="b"/>
                      <a:r>
                        <a:rPr lang="es-MX" sz="1200" b="0" i="0" u="none" strike="noStrike">
                          <a:solidFill>
                            <a:srgbClr val="000000"/>
                          </a:solidFill>
                          <a:effectLst/>
                          <a:latin typeface="Aptos Narrow"/>
                        </a:rPr>
                        <a:t>Simón Quiñones Orozco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213</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3844986"/>
                  </a:ext>
                </a:extLst>
              </a:tr>
              <a:tr h="230478">
                <a:tc>
                  <a:txBody>
                    <a:bodyPr/>
                    <a:lstStyle/>
                    <a:p>
                      <a:pPr algn="l" fontAlgn="b"/>
                      <a:r>
                        <a:rPr lang="es-MX" sz="1200" b="0" i="0" u="none" strike="noStrike">
                          <a:solidFill>
                            <a:srgbClr val="000000"/>
                          </a:solidFill>
                          <a:effectLst/>
                          <a:latin typeface="Aptos Narrow"/>
                        </a:rPr>
                        <a:t>Félix Salgado Macedonio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103</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48293976"/>
                  </a:ext>
                </a:extLst>
              </a:tr>
              <a:tr h="230478">
                <a:tc>
                  <a:txBody>
                    <a:bodyPr/>
                    <a:lstStyle/>
                    <a:p>
                      <a:pPr algn="l" fontAlgn="b"/>
                      <a:r>
                        <a:rPr lang="es-MX" sz="1200" b="0" i="0" u="none" strike="noStrike">
                          <a:solidFill>
                            <a:srgbClr val="000000"/>
                          </a:solidFill>
                          <a:effectLst/>
                          <a:latin typeface="Aptos Narrow"/>
                        </a:rPr>
                        <a:t>Beatriz Mojica Morga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70</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50086414"/>
                  </a:ext>
                </a:extLst>
              </a:tr>
              <a:tr h="230478">
                <a:tc>
                  <a:txBody>
                    <a:bodyPr/>
                    <a:lstStyle/>
                    <a:p>
                      <a:pPr algn="l" fontAlgn="b"/>
                      <a:r>
                        <a:rPr lang="es-MX" sz="1200" b="0" i="0" u="none" strike="noStrike">
                          <a:solidFill>
                            <a:srgbClr val="000000"/>
                          </a:solidFill>
                          <a:effectLst/>
                          <a:latin typeface="Aptos Narrow"/>
                        </a:rPr>
                        <a:t>Juan Andrés Vega Carranza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59</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12391497"/>
                  </a:ext>
                </a:extLst>
              </a:tr>
              <a:tr h="230478">
                <a:tc>
                  <a:txBody>
                    <a:bodyPr/>
                    <a:lstStyle/>
                    <a:p>
                      <a:pPr algn="l" fontAlgn="b"/>
                      <a:r>
                        <a:rPr lang="es-MX" sz="1200" b="0" i="0" u="none" strike="noStrike">
                          <a:solidFill>
                            <a:srgbClr val="000000"/>
                          </a:solidFill>
                          <a:effectLst/>
                          <a:latin typeface="Aptos Narrow"/>
                        </a:rPr>
                        <a:t>Javier Saldaña Almazán</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56</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35326818"/>
                  </a:ext>
                </a:extLst>
              </a:tr>
              <a:tr h="230478">
                <a:tc>
                  <a:txBody>
                    <a:bodyPr/>
                    <a:lstStyle/>
                    <a:p>
                      <a:pPr algn="l" fontAlgn="b"/>
                      <a:r>
                        <a:rPr lang="es-MX" sz="1200" b="0" i="0" u="none" strike="noStrike">
                          <a:solidFill>
                            <a:srgbClr val="000000"/>
                          </a:solidFill>
                          <a:effectLst/>
                          <a:latin typeface="Aptos Narrow"/>
                        </a:rPr>
                        <a:t>Lizette Tapia Castro</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54</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40957660"/>
                  </a:ext>
                </a:extLst>
              </a:tr>
              <a:tr h="237914">
                <a:tc>
                  <a:txBody>
                    <a:bodyPr/>
                    <a:lstStyle/>
                    <a:p>
                      <a:pPr algn="l" fontAlgn="b"/>
                      <a:r>
                        <a:rPr lang="es-MX" sz="1200" b="0" i="0" u="none" strike="noStrike">
                          <a:solidFill>
                            <a:srgbClr val="000000"/>
                          </a:solidFill>
                          <a:effectLst/>
                          <a:latin typeface="Aptos Narrow"/>
                        </a:rPr>
                        <a:t>Alejandro Bravo Abarca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48</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46168054"/>
                  </a:ext>
                </a:extLst>
              </a:tr>
              <a:tr h="237914">
                <a:tc>
                  <a:txBody>
                    <a:bodyPr/>
                    <a:lstStyle/>
                    <a:p>
                      <a:pPr algn="l" fontAlgn="b"/>
                      <a:r>
                        <a:rPr lang="es-MX" sz="1200" b="0" i="0" u="none" strike="noStrike">
                          <a:solidFill>
                            <a:srgbClr val="000000"/>
                          </a:solidFill>
                          <a:effectLst/>
                          <a:latin typeface="Aptos Narrow"/>
                        </a:rPr>
                        <a:t>Irene Jiménez Montiel</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5080159"/>
                  </a:ext>
                </a:extLst>
              </a:tr>
              <a:tr h="230478">
                <a:tc>
                  <a:txBody>
                    <a:bodyPr/>
                    <a:lstStyle/>
                    <a:p>
                      <a:pPr algn="l" fontAlgn="b"/>
                      <a:r>
                        <a:rPr lang="es-MX" sz="1200" b="0" i="0" u="none" strike="noStrike">
                          <a:solidFill>
                            <a:srgbClr val="000000"/>
                          </a:solidFill>
                          <a:effectLst/>
                          <a:latin typeface="Aptos Narrow"/>
                        </a:rPr>
                        <a:t>Roberto Arroyo Matus</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47</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28750855"/>
                  </a:ext>
                </a:extLst>
              </a:tr>
              <a:tr h="230478">
                <a:tc>
                  <a:txBody>
                    <a:bodyPr/>
                    <a:lstStyle/>
                    <a:p>
                      <a:pPr algn="l" fontAlgn="b"/>
                      <a:r>
                        <a:rPr lang="es-MX" sz="1200" b="0" i="0" u="none" strike="noStrike">
                          <a:solidFill>
                            <a:srgbClr val="000000"/>
                          </a:solidFill>
                          <a:effectLst/>
                          <a:latin typeface="Aptos Narrow"/>
                        </a:rPr>
                        <a:t>Liz Salgado Pineda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46</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9250766"/>
                  </a:ext>
                </a:extLst>
              </a:tr>
              <a:tr h="230478">
                <a:tc>
                  <a:txBody>
                    <a:bodyPr/>
                    <a:lstStyle/>
                    <a:p>
                      <a:pPr algn="l" fontAlgn="b"/>
                      <a:r>
                        <a:rPr lang="es-MX" sz="1200" b="0" i="0" u="none" strike="noStrike">
                          <a:solidFill>
                            <a:srgbClr val="000000"/>
                          </a:solidFill>
                          <a:effectLst/>
                          <a:latin typeface="Aptos Narrow"/>
                        </a:rPr>
                        <a:t>No específica</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45</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37606997"/>
                  </a:ext>
                </a:extLst>
              </a:tr>
              <a:tr h="230478">
                <a:tc>
                  <a:txBody>
                    <a:bodyPr/>
                    <a:lstStyle/>
                    <a:p>
                      <a:pPr algn="l" fontAlgn="b"/>
                      <a:r>
                        <a:rPr lang="es-MX" sz="1200" b="0" i="0" u="none" strike="noStrike">
                          <a:solidFill>
                            <a:srgbClr val="000000"/>
                          </a:solidFill>
                          <a:effectLst/>
                          <a:latin typeface="Aptos Narrow"/>
                        </a:rPr>
                        <a:t>Leticia Mosso Hernández</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43</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54156008"/>
                  </a:ext>
                </a:extLst>
              </a:tr>
              <a:tr h="230478">
                <a:tc>
                  <a:txBody>
                    <a:bodyPr/>
                    <a:lstStyle/>
                    <a:p>
                      <a:pPr algn="l" fontAlgn="b"/>
                      <a:r>
                        <a:rPr lang="es-MX" sz="1200" b="1" i="0" u="none" strike="noStrike">
                          <a:solidFill>
                            <a:srgbClr val="000000"/>
                          </a:solidFill>
                          <a:effectLst/>
                          <a:latin typeface="Aptos Narrow"/>
                        </a:rPr>
                        <a:t>TOTAL</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2,088</a:t>
                      </a:r>
                    </a:p>
                  </a:txBody>
                  <a:tcPr marL="6149" marR="6149" marT="614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9112194"/>
                  </a:ext>
                </a:extLst>
              </a:tr>
            </a:tbl>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202024" y="11082780"/>
            <a:ext cx="10133995" cy="250710"/>
          </a:xfrm>
          <a:prstGeom prst="rect">
            <a:avLst/>
          </a:prstGeom>
          <a:ln w="9525">
            <a:solidFill>
              <a:srgbClr val="000000"/>
            </a:solidFill>
          </a:ln>
        </p:spPr>
        <p:txBody>
          <a:bodyPr vert="horz" wrap="square" lIns="0" tIns="34925" rIns="0" bIns="0" rtlCol="0">
            <a:spAutoFit/>
          </a:bodyPr>
          <a:lstStyle/>
          <a:p>
            <a:pPr marL="91440" marR="81280" algn="just">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39</a:t>
            </a:fld>
            <a:endParaRPr spc="-25" dirty="0"/>
          </a:p>
        </p:txBody>
      </p:sp>
      <p:sp>
        <p:nvSpPr>
          <p:cNvPr id="2" name="Rectangle 1"/>
          <p:cNvSpPr>
            <a:spLocks noChangeArrowheads="1"/>
          </p:cNvSpPr>
          <p:nvPr/>
        </p:nvSpPr>
        <p:spPr bwMode="auto">
          <a:xfrm>
            <a:off x="152400" y="5381915"/>
            <a:ext cx="11963400" cy="108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500" i="0" u="none" strike="noStrike" cap="none" normalizeH="0" baseline="0" dirty="0">
                <a:ln>
                  <a:noFill/>
                </a:ln>
                <a:solidFill>
                  <a:schemeClr val="tx1"/>
                </a:solidFill>
                <a:effectLst/>
                <a:latin typeface="Arial" panose="020B0604020202020204" pitchFamily="34" charset="0"/>
              </a:rPr>
              <a:t>De las 2088 menciones registradas a personas actoras políticas, </a:t>
            </a:r>
            <a:r>
              <a:rPr lang="es-MX" altLang="es-MX" sz="1500" dirty="0">
                <a:solidFill>
                  <a:schemeClr val="tx1"/>
                </a:solidFill>
                <a:latin typeface="Arial" panose="020B0604020202020204" pitchFamily="34" charset="0"/>
              </a:rPr>
              <a:t>2010</a:t>
            </a:r>
            <a:r>
              <a:rPr kumimoji="0" lang="es-MX" altLang="es-MX" sz="1500" i="0" u="none" strike="noStrike" cap="none" normalizeH="0" baseline="0" dirty="0">
                <a:ln>
                  <a:noFill/>
                </a:ln>
                <a:solidFill>
                  <a:schemeClr val="tx1"/>
                </a:solidFill>
                <a:effectLst/>
                <a:latin typeface="Arial" panose="020B0604020202020204" pitchFamily="34" charset="0"/>
              </a:rPr>
              <a:t> correspondieron a programas de radio. En este medio, Evelyn Cecia Salgado Pineda se posicionó como la persona actora política con mayor número de menciones a nivel estatal, con </a:t>
            </a:r>
            <a:r>
              <a:rPr lang="es-MX" altLang="es-MX" sz="1500" dirty="0">
                <a:solidFill>
                  <a:schemeClr val="tx1"/>
                </a:solidFill>
                <a:latin typeface="Arial" panose="020B0604020202020204" pitchFamily="34" charset="0"/>
              </a:rPr>
              <a:t>701</a:t>
            </a:r>
            <a:r>
              <a:rPr kumimoji="0" lang="es-MX" altLang="es-MX" sz="1500" i="0" u="none" strike="noStrike" cap="none" normalizeH="0" baseline="0" dirty="0">
                <a:ln>
                  <a:noFill/>
                </a:ln>
                <a:solidFill>
                  <a:schemeClr val="tx1"/>
                </a:solidFill>
                <a:effectLst/>
                <a:latin typeface="Arial" panose="020B0604020202020204" pitchFamily="34" charset="0"/>
              </a:rPr>
              <a:t> alusiones, seguida por Abelina López Rodríguez, con </a:t>
            </a:r>
            <a:r>
              <a:rPr lang="es-MX" altLang="es-MX" sz="1500" dirty="0">
                <a:solidFill>
                  <a:schemeClr val="tx1"/>
                </a:solidFill>
                <a:latin typeface="Arial" panose="020B0604020202020204" pitchFamily="34" charset="0"/>
              </a:rPr>
              <a:t>300 </a:t>
            </a:r>
            <a:r>
              <a:rPr kumimoji="0" lang="es-MX" altLang="es-MX" sz="1500" i="0" u="none" strike="noStrike" cap="none" normalizeH="0" baseline="0" dirty="0">
                <a:ln>
                  <a:noFill/>
                </a:ln>
                <a:solidFill>
                  <a:schemeClr val="tx1"/>
                </a:solidFill>
                <a:effectLst/>
                <a:latin typeface="Arial" panose="020B0604020202020204" pitchFamily="34" charset="0"/>
              </a:rPr>
              <a:t>menciones, y otro, con </a:t>
            </a:r>
            <a:r>
              <a:rPr lang="es-MX" altLang="es-MX" sz="1500" dirty="0">
                <a:solidFill>
                  <a:schemeClr val="tx1"/>
                </a:solidFill>
                <a:latin typeface="Arial" panose="020B0604020202020204" pitchFamily="34" charset="0"/>
              </a:rPr>
              <a:t>217</a:t>
            </a:r>
            <a:r>
              <a:rPr kumimoji="0" lang="es-MX" altLang="es-MX" sz="1500" i="0" u="none" strike="noStrike" cap="none" normalizeH="0" baseline="0" dirty="0">
                <a:ln>
                  <a:noFill/>
                </a:ln>
                <a:solidFill>
                  <a:schemeClr val="tx1"/>
                </a:solidFill>
                <a:effectLst/>
                <a:latin typeface="Arial" panose="020B0604020202020204" pitchFamily="34" charset="0"/>
              </a:rPr>
              <a:t> registros.</a:t>
            </a:r>
          </a:p>
        </p:txBody>
      </p:sp>
      <p:graphicFrame>
        <p:nvGraphicFramePr>
          <p:cNvPr id="6" name="Gráfico 5"/>
          <p:cNvGraphicFramePr>
            <a:graphicFrameLocks/>
          </p:cNvGraphicFramePr>
          <p:nvPr>
            <p:extLst>
              <p:ext uri="{D42A27DB-BD31-4B8C-83A1-F6EECF244321}">
                <p14:modId xmlns:p14="http://schemas.microsoft.com/office/powerpoint/2010/main" val="1164061766"/>
              </p:ext>
            </p:extLst>
          </p:nvPr>
        </p:nvGraphicFramePr>
        <p:xfrm>
          <a:off x="990600" y="685800"/>
          <a:ext cx="7391400" cy="4114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a:t>
            </a:fld>
            <a:endParaRPr spc="-25" dirty="0"/>
          </a:p>
        </p:txBody>
      </p:sp>
      <p:graphicFrame>
        <p:nvGraphicFramePr>
          <p:cNvPr id="6" name="Tabla 5"/>
          <p:cNvGraphicFramePr>
            <a:graphicFrameLocks noGrp="1"/>
          </p:cNvGraphicFramePr>
          <p:nvPr>
            <p:extLst>
              <p:ext uri="{D42A27DB-BD31-4B8C-83A1-F6EECF244321}">
                <p14:modId xmlns:p14="http://schemas.microsoft.com/office/powerpoint/2010/main" val="2350572539"/>
              </p:ext>
            </p:extLst>
          </p:nvPr>
        </p:nvGraphicFramePr>
        <p:xfrm>
          <a:off x="228600" y="845888"/>
          <a:ext cx="11658601" cy="3802312"/>
        </p:xfrm>
        <a:graphic>
          <a:graphicData uri="http://schemas.openxmlformats.org/drawingml/2006/table">
            <a:tbl>
              <a:tblPr>
                <a:tableStyleId>{5C22544A-7EE6-4342-B048-85BDC9FD1C3A}</a:tableStyleId>
              </a:tblPr>
              <a:tblGrid>
                <a:gridCol w="118360">
                  <a:extLst>
                    <a:ext uri="{9D8B030D-6E8A-4147-A177-3AD203B41FA5}">
                      <a16:colId xmlns:a16="http://schemas.microsoft.com/office/drawing/2014/main" val="3141655989"/>
                    </a:ext>
                  </a:extLst>
                </a:gridCol>
                <a:gridCol w="953850">
                  <a:extLst>
                    <a:ext uri="{9D8B030D-6E8A-4147-A177-3AD203B41FA5}">
                      <a16:colId xmlns:a16="http://schemas.microsoft.com/office/drawing/2014/main" val="831656943"/>
                    </a:ext>
                  </a:extLst>
                </a:gridCol>
                <a:gridCol w="2019098">
                  <a:extLst>
                    <a:ext uri="{9D8B030D-6E8A-4147-A177-3AD203B41FA5}">
                      <a16:colId xmlns:a16="http://schemas.microsoft.com/office/drawing/2014/main" val="1788907471"/>
                    </a:ext>
                  </a:extLst>
                </a:gridCol>
                <a:gridCol w="2059178">
                  <a:extLst>
                    <a:ext uri="{9D8B030D-6E8A-4147-A177-3AD203B41FA5}">
                      <a16:colId xmlns:a16="http://schemas.microsoft.com/office/drawing/2014/main" val="2691225766"/>
                    </a:ext>
                  </a:extLst>
                </a:gridCol>
                <a:gridCol w="906808">
                  <a:extLst>
                    <a:ext uri="{9D8B030D-6E8A-4147-A177-3AD203B41FA5}">
                      <a16:colId xmlns:a16="http://schemas.microsoft.com/office/drawing/2014/main" val="1791580298"/>
                    </a:ext>
                  </a:extLst>
                </a:gridCol>
                <a:gridCol w="1636166">
                  <a:extLst>
                    <a:ext uri="{9D8B030D-6E8A-4147-A177-3AD203B41FA5}">
                      <a16:colId xmlns:a16="http://schemas.microsoft.com/office/drawing/2014/main" val="93811251"/>
                    </a:ext>
                  </a:extLst>
                </a:gridCol>
                <a:gridCol w="1815130">
                  <a:extLst>
                    <a:ext uri="{9D8B030D-6E8A-4147-A177-3AD203B41FA5}">
                      <a16:colId xmlns:a16="http://schemas.microsoft.com/office/drawing/2014/main" val="2436418176"/>
                    </a:ext>
                  </a:extLst>
                </a:gridCol>
                <a:gridCol w="809697">
                  <a:extLst>
                    <a:ext uri="{9D8B030D-6E8A-4147-A177-3AD203B41FA5}">
                      <a16:colId xmlns:a16="http://schemas.microsoft.com/office/drawing/2014/main" val="1765696144"/>
                    </a:ext>
                  </a:extLst>
                </a:gridCol>
                <a:gridCol w="378877">
                  <a:extLst>
                    <a:ext uri="{9D8B030D-6E8A-4147-A177-3AD203B41FA5}">
                      <a16:colId xmlns:a16="http://schemas.microsoft.com/office/drawing/2014/main" val="1577274350"/>
                    </a:ext>
                  </a:extLst>
                </a:gridCol>
                <a:gridCol w="508882">
                  <a:extLst>
                    <a:ext uri="{9D8B030D-6E8A-4147-A177-3AD203B41FA5}">
                      <a16:colId xmlns:a16="http://schemas.microsoft.com/office/drawing/2014/main" val="979275153"/>
                    </a:ext>
                  </a:extLst>
                </a:gridCol>
                <a:gridCol w="452555">
                  <a:extLst>
                    <a:ext uri="{9D8B030D-6E8A-4147-A177-3AD203B41FA5}">
                      <a16:colId xmlns:a16="http://schemas.microsoft.com/office/drawing/2014/main" val="2847786316"/>
                    </a:ext>
                  </a:extLst>
                </a:gridCol>
              </a:tblGrid>
              <a:tr h="144135">
                <a:tc>
                  <a:txBody>
                    <a:bodyPr/>
                    <a:lstStyle/>
                    <a:p>
                      <a:pPr algn="ctr" fontAlgn="b"/>
                      <a:r>
                        <a:rPr lang="es-MX" sz="700" u="none" strike="noStrike" dirty="0">
                          <a:solidFill>
                            <a:schemeClr val="bg1"/>
                          </a:solidFill>
                          <a:effectLst/>
                        </a:rPr>
                        <a:t>ID</a:t>
                      </a:r>
                      <a:endParaRPr lang="es-MX" sz="700" b="1" i="0" u="none" strike="noStrike" dirty="0">
                        <a:solidFill>
                          <a:schemeClr val="bg1"/>
                        </a:solidFill>
                        <a:effectLst/>
                        <a:latin typeface="Calibri" panose="020F050202020403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PLAZA (CEVEM)</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EMISORA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NOMBRE_COMERCIAL</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FRECUENCIA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NOMBRE_NOTICIARIO</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CONDUCTOR</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PERIODICIDAD</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INICIA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TERMINA</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tc>
                  <a:txBody>
                    <a:bodyPr/>
                    <a:lstStyle/>
                    <a:p>
                      <a:pPr algn="ctr" fontAlgn="b"/>
                      <a:r>
                        <a:rPr lang="es-MX" sz="700" u="none" strike="noStrike" dirty="0">
                          <a:solidFill>
                            <a:schemeClr val="bg1"/>
                          </a:solidFill>
                          <a:effectLst/>
                          <a:latin typeface="Arial" panose="020B0604020202020204" pitchFamily="34" charset="0"/>
                          <a:cs typeface="Arial" panose="020B0604020202020204" pitchFamily="34" charset="0"/>
                        </a:rPr>
                        <a:t>DURACIÓN</a:t>
                      </a:r>
                      <a:endParaRPr lang="es-MX" sz="700" b="1" i="0" u="none" strike="noStrike" dirty="0">
                        <a:solidFill>
                          <a:schemeClr val="bg1"/>
                        </a:solidFill>
                        <a:effectLst/>
                        <a:latin typeface="Arial" panose="020B0604020202020204" pitchFamily="34" charset="0"/>
                        <a:cs typeface="Arial" panose="020B0604020202020204" pitchFamily="34" charset="0"/>
                      </a:endParaRPr>
                    </a:p>
                  </a:txBody>
                  <a:tcPr marL="1848" marR="1848" marT="1848" marB="0" anchor="ctr">
                    <a:solidFill>
                      <a:srgbClr val="7030A0"/>
                    </a:solidFill>
                  </a:tcPr>
                </a:tc>
                <a:extLst>
                  <a:ext uri="{0D108BD9-81ED-4DB2-BD59-A6C34878D82A}">
                    <a16:rowId xmlns:a16="http://schemas.microsoft.com/office/drawing/2014/main" val="2141164845"/>
                  </a:ext>
                </a:extLst>
              </a:tr>
              <a:tr h="172031">
                <a:tc>
                  <a:txBody>
                    <a:bodyPr/>
                    <a:lstStyle/>
                    <a:p>
                      <a:pPr algn="ctr" fontAlgn="b"/>
                      <a:r>
                        <a:rPr lang="es-MX" sz="700" u="none" strike="noStrike" dirty="0">
                          <a:effectLst/>
                        </a:rPr>
                        <a:t>1</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XHAGR-FM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GRUPO FORMULA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105.5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INFORMESE CON 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MARCO A. AGUILETA (LOCAL)</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07:00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502779733"/>
                  </a:ext>
                </a:extLst>
              </a:tr>
              <a:tr h="172031">
                <a:tc>
                  <a:txBody>
                    <a:bodyPr/>
                    <a:lstStyle/>
                    <a:p>
                      <a:pPr algn="ctr" fontAlgn="b"/>
                      <a:r>
                        <a:rPr lang="es-MX" sz="700" u="none" strike="noStrike" dirty="0">
                          <a:effectLst/>
                        </a:rPr>
                        <a:t>2</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XHNS-FM  EMISORA NO SE MONITOREA EN EL CEVEM 46</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HERALDO CHILPANCINGO</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94.7</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TRASFONDO INFORMATIVO</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JULIO ZENON Y MIREYA VALLE</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1" i="0" u="none" strike="noStrike" dirty="0">
                        <a:solidFill>
                          <a:srgbClr val="FFFFFF"/>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57521140"/>
                  </a:ext>
                </a:extLst>
              </a:tr>
              <a:tr h="172031">
                <a:tc>
                  <a:txBody>
                    <a:bodyPr/>
                    <a:lstStyle/>
                    <a:p>
                      <a:pPr algn="ctr" fontAlgn="b"/>
                      <a:r>
                        <a:rPr lang="es-MX" sz="700" u="none" strike="noStrike" dirty="0">
                          <a:effectLst/>
                        </a:rPr>
                        <a:t>3</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XHEVP-FM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AUDIORAMA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95.3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INFORME 24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ENRIQUE SILVA Y LALO GUZMAN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166373195"/>
                  </a:ext>
                </a:extLst>
              </a:tr>
              <a:tr h="172031">
                <a:tc>
                  <a:txBody>
                    <a:bodyPr/>
                    <a:lstStyle/>
                    <a:p>
                      <a:pPr algn="ctr" fontAlgn="b"/>
                      <a:r>
                        <a:rPr lang="es-MX" sz="700" u="none" strike="noStrike" dirty="0">
                          <a:effectLst/>
                        </a:rPr>
                        <a:t>4</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XHEVP-FM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AUDIORAMA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95.3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INFORME 24 ACAPULCO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ENRIQUE SILVA Y LALO GUZMAN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13:25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35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560759920"/>
                  </a:ext>
                </a:extLst>
              </a:tr>
              <a:tr h="172031">
                <a:tc>
                  <a:txBody>
                    <a:bodyPr/>
                    <a:lstStyle/>
                    <a:p>
                      <a:pPr algn="ctr" fontAlgn="b"/>
                      <a:r>
                        <a:rPr lang="es-MX" sz="700" u="none" strike="noStrike" dirty="0">
                          <a:effectLst/>
                        </a:rPr>
                        <a:t>5</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XHIE-TDT</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ADN40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1.2</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ADN 40 EN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21:00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581745580"/>
                  </a:ext>
                </a:extLst>
              </a:tr>
              <a:tr h="172031">
                <a:tc>
                  <a:txBody>
                    <a:bodyPr/>
                    <a:lstStyle/>
                    <a:p>
                      <a:pPr algn="ctr" fontAlgn="b"/>
                      <a:r>
                        <a:rPr lang="es-MX" sz="700" u="none" strike="noStrike" dirty="0">
                          <a:effectLst/>
                        </a:rPr>
                        <a:t>6</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XHCHH-FM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CAPITAL MÁXIMA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97.1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CAPITAL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ROGELIO AGUSTÍN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07:00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 HORAS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34393985"/>
                  </a:ext>
                </a:extLst>
              </a:tr>
              <a:tr h="172031">
                <a:tc>
                  <a:txBody>
                    <a:bodyPr/>
                    <a:lstStyle/>
                    <a:p>
                      <a:pPr algn="ctr" fontAlgn="b"/>
                      <a:r>
                        <a:rPr lang="es-MX" sz="700" u="none" strike="noStrike" dirty="0">
                          <a:effectLst/>
                        </a:rPr>
                        <a:t>7</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TLAPA DE COMONFORT 47</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XEZV-AM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LA VOZ DE LA MONTAÑA (ECOS EN LA MONTAÑA NOMBRE ANTERIOR)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800 KHZ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ECOS INDÍGENAS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FÉLIX DIRCIO Y MEL CAMEJO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13:00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14:00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262059484"/>
                  </a:ext>
                </a:extLst>
              </a:tr>
              <a:tr h="172031">
                <a:tc>
                  <a:txBody>
                    <a:bodyPr/>
                    <a:lstStyle/>
                    <a:p>
                      <a:pPr algn="ctr" fontAlgn="b"/>
                      <a:r>
                        <a:rPr lang="es-MX" sz="700" u="none" strike="noStrike" dirty="0">
                          <a:effectLst/>
                        </a:rPr>
                        <a:t>8</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XHEZUM-FM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W RADIO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105.1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INFORMATIVO NTR (NTR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GILBERTO GUZMAN REFUGIO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494188354"/>
                  </a:ext>
                </a:extLst>
              </a:tr>
              <a:tr h="172031">
                <a:tc>
                  <a:txBody>
                    <a:bodyPr/>
                    <a:lstStyle/>
                    <a:p>
                      <a:pPr algn="ctr" fontAlgn="b"/>
                      <a:r>
                        <a:rPr lang="es-MX" sz="700" u="none" strike="noStrike" dirty="0">
                          <a:effectLst/>
                        </a:rPr>
                        <a:t>9</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CHILPANCINGO 46</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XHCHG-FM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SÚPER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102.7 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INFORME 24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FEDERICO SARIÑANA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717108005"/>
                  </a:ext>
                </a:extLst>
              </a:tr>
              <a:tr h="172031">
                <a:tc>
                  <a:txBody>
                    <a:bodyPr/>
                    <a:lstStyle/>
                    <a:p>
                      <a:pPr algn="ctr" fontAlgn="b"/>
                      <a:r>
                        <a:rPr lang="es-MX" sz="700" u="none" strike="noStrike" dirty="0">
                          <a:effectLst/>
                        </a:rPr>
                        <a:t>10</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IGUALA 43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XHIGA-FM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LA KE BUENA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93.9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INFORMATIVO NTR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FRANCISCO LARA BALDERAS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4247660792"/>
                  </a:ext>
                </a:extLst>
              </a:tr>
              <a:tr h="188307">
                <a:tc>
                  <a:txBody>
                    <a:bodyPr/>
                    <a:lstStyle/>
                    <a:p>
                      <a:pPr algn="ctr" fontAlgn="b"/>
                      <a:r>
                        <a:rPr lang="es-MX" sz="700" u="none" strike="noStrike" dirty="0">
                          <a:effectLst/>
                        </a:rPr>
                        <a:t>11</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IGUALA 43</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XHIG-FM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LA GRANDE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106.5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IGN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JOAQUÍN LEÓN CAMPOS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 HORAS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561258637"/>
                  </a:ext>
                </a:extLst>
              </a:tr>
              <a:tr h="172031">
                <a:tc>
                  <a:txBody>
                    <a:bodyPr/>
                    <a:lstStyle/>
                    <a:p>
                      <a:pPr algn="ctr" fontAlgn="b"/>
                      <a:r>
                        <a:rPr lang="es-MX" sz="700" u="none" strike="noStrike" dirty="0">
                          <a:effectLst/>
                        </a:rPr>
                        <a:t>12</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XHZHO-FM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GLOBO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98.5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COSTA GRANDE EN LA NOTICIA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MARY CHUY MÉNDEZ, BRENDA ESCOBAR Y RUTH SÁNCHEZ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453198538"/>
                  </a:ext>
                </a:extLst>
              </a:tr>
              <a:tr h="172031">
                <a:tc>
                  <a:txBody>
                    <a:bodyPr/>
                    <a:lstStyle/>
                    <a:p>
                      <a:pPr algn="ctr" fontAlgn="b"/>
                      <a:r>
                        <a:rPr lang="es-MX" sz="700" u="none" strike="noStrike" dirty="0">
                          <a:effectLst/>
                        </a:rPr>
                        <a:t>13</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XHZHO-FM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GLOBO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98.5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COSTA GRANDE EN LA NOTICIA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MARY CHUY MÉNDEZ, BRENDA ESCOBAR Y RUTH SÁNCHEZ</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630145396"/>
                  </a:ext>
                </a:extLst>
              </a:tr>
              <a:tr h="172031">
                <a:tc>
                  <a:txBody>
                    <a:bodyPr/>
                    <a:lstStyle/>
                    <a:p>
                      <a:pPr algn="ctr" fontAlgn="b"/>
                      <a:r>
                        <a:rPr lang="es-MX" sz="700" u="none" strike="noStrike" dirty="0">
                          <a:effectLst/>
                        </a:rPr>
                        <a:t>14</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ZIHUATANEJO 44</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XHUQ-FM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RADIO VARIEDADES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101.9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EN CONTACTO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JÓNATHAN MORALES, ALEJANDRO ALVARADO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245470869"/>
                  </a:ext>
                </a:extLst>
              </a:tr>
              <a:tr h="172031">
                <a:tc>
                  <a:txBody>
                    <a:bodyPr/>
                    <a:lstStyle/>
                    <a:p>
                      <a:pPr algn="ctr" fontAlgn="b"/>
                      <a:r>
                        <a:rPr lang="es-MX" sz="700" u="none" strike="noStrike" dirty="0">
                          <a:effectLst/>
                        </a:rPr>
                        <a:t>15</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XHKOK-FM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GRUPO RADIO COMUNICACIÓN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88.9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GRC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CRISTIAN ZAMORA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589702609"/>
                  </a:ext>
                </a:extLst>
              </a:tr>
              <a:tr h="172031">
                <a:tc>
                  <a:txBody>
                    <a:bodyPr/>
                    <a:lstStyle/>
                    <a:p>
                      <a:pPr algn="ctr" fontAlgn="b"/>
                      <a:r>
                        <a:rPr lang="es-MX" sz="700" u="none" strike="noStrike" dirty="0">
                          <a:effectLst/>
                        </a:rPr>
                        <a:t>16</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XHIE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AZTECA UNO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HECHOS MERIDIANO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 - 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14:30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30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4016593862"/>
                  </a:ext>
                </a:extLst>
              </a:tr>
              <a:tr h="172031">
                <a:tc>
                  <a:txBody>
                    <a:bodyPr/>
                    <a:lstStyle/>
                    <a:p>
                      <a:pPr algn="ctr" fontAlgn="b"/>
                      <a:r>
                        <a:rPr lang="es-MX" sz="700" u="none" strike="noStrike" dirty="0">
                          <a:effectLst/>
                        </a:rPr>
                        <a:t>17</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XHIE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AZTECA UNO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1.1</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HECHOS NOCHE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VIANEY PONCE</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MAR-VIER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23:15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23:30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 MIN.</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1570260166"/>
                  </a:ext>
                </a:extLst>
              </a:tr>
              <a:tr h="172031">
                <a:tc>
                  <a:txBody>
                    <a:bodyPr/>
                    <a:lstStyle/>
                    <a:p>
                      <a:pPr algn="ctr" fontAlgn="b"/>
                      <a:r>
                        <a:rPr lang="es-MX" sz="700" u="none" strike="noStrike" dirty="0">
                          <a:effectLst/>
                        </a:rPr>
                        <a:t>18</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XHAGR-FM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GRUPO FORMULA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105.5</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INFORMESE CON 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MARCO ANTONIO AGUILETA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15:00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16:00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864073022"/>
                  </a:ext>
                </a:extLst>
              </a:tr>
              <a:tr h="172031">
                <a:tc>
                  <a:txBody>
                    <a:bodyPr/>
                    <a:lstStyle/>
                    <a:p>
                      <a:pPr algn="ctr" fontAlgn="b"/>
                      <a:r>
                        <a:rPr lang="es-MX" sz="700" u="none" strike="noStrike" dirty="0">
                          <a:effectLst/>
                        </a:rPr>
                        <a:t>19</a:t>
                      </a:r>
                      <a:endParaRPr lang="es-MX" sz="700" b="0" i="0" u="none" strike="noStrike" dirty="0">
                        <a:solidFill>
                          <a:srgbClr val="000000"/>
                        </a:solidFill>
                        <a:effectLst/>
                        <a:latin typeface="Calibri" panose="020F050202020403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ACAPULCO 45 </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XHNS-FM</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RADIO GUERRERO</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96.9</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GRC NOTICIAS</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CRISTIAN ZAMORA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LUN-VIER</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08:00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09:00</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tc>
                  <a:txBody>
                    <a:bodyPr/>
                    <a:lstStyle/>
                    <a:p>
                      <a:pPr algn="ctr" fontAlgn="b"/>
                      <a:r>
                        <a:rPr lang="es-MX" sz="700" u="none" strike="noStrike" dirty="0">
                          <a:effectLst/>
                          <a:latin typeface="Arial" panose="020B0604020202020204" pitchFamily="34" charset="0"/>
                          <a:cs typeface="Arial" panose="020B0604020202020204" pitchFamily="34" charset="0"/>
                        </a:rPr>
                        <a:t>1 HORA</a:t>
                      </a:r>
                      <a:endParaRPr lang="es-MX" sz="700" b="0" i="0" u="none" strike="noStrike" dirty="0">
                        <a:solidFill>
                          <a:srgbClr val="000000"/>
                        </a:solidFill>
                        <a:effectLst/>
                        <a:latin typeface="Arial" panose="020B0604020202020204" pitchFamily="34" charset="0"/>
                        <a:cs typeface="Arial" panose="020B0604020202020204" pitchFamily="34" charset="0"/>
                      </a:endParaRPr>
                    </a:p>
                  </a:txBody>
                  <a:tcPr marL="1848" marR="1848" marT="1848" marB="0" anchor="ctr"/>
                </a:tc>
                <a:extLst>
                  <a:ext uri="{0D108BD9-81ED-4DB2-BD59-A6C34878D82A}">
                    <a16:rowId xmlns:a16="http://schemas.microsoft.com/office/drawing/2014/main" val="3931764436"/>
                  </a:ext>
                </a:extLst>
              </a:tr>
            </a:tbl>
          </a:graphicData>
        </a:graphic>
      </p:graphicFrame>
      <p:sp>
        <p:nvSpPr>
          <p:cNvPr id="8" name="object 3"/>
          <p:cNvSpPr txBox="1">
            <a:spLocks noGrp="1"/>
          </p:cNvSpPr>
          <p:nvPr>
            <p:ph type="title"/>
          </p:nvPr>
        </p:nvSpPr>
        <p:spPr>
          <a:xfrm>
            <a:off x="339378" y="304800"/>
            <a:ext cx="7128222"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a:solidFill>
                  <a:srgbClr val="7030A0"/>
                </a:solidFill>
                <a:latin typeface="Arial" panose="020B0604020202020204" pitchFamily="34" charset="0"/>
                <a:cs typeface="Arial" panose="020B0604020202020204" pitchFamily="34" charset="0"/>
              </a:rPr>
              <a:t>ESPACIOS NOTICIOSOS  MONITOREADOS EN RADIO Y TELEVISIÓN </a:t>
            </a:r>
            <a:endParaRPr sz="1700" dirty="0">
              <a:solidFill>
                <a:srgbClr val="7030A0"/>
              </a:solidFill>
              <a:latin typeface="Arial" panose="020B0604020202020204" pitchFamily="34" charset="0"/>
              <a:cs typeface="Arial" panose="020B0604020202020204" pitchFamily="34" charset="0"/>
            </a:endParaRPr>
          </a:p>
        </p:txBody>
      </p:sp>
      <p:sp>
        <p:nvSpPr>
          <p:cNvPr id="2" name="Rectangle 1"/>
          <p:cNvSpPr>
            <a:spLocks noChangeArrowheads="1"/>
          </p:cNvSpPr>
          <p:nvPr/>
        </p:nvSpPr>
        <p:spPr bwMode="auto">
          <a:xfrm>
            <a:off x="226828" y="4724400"/>
            <a:ext cx="11584172"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 la presente tabla se identifican los 19 espacios noticiosos de radio y televisión considerados para el monitoreo cuantitativo y cualitativo correspondiente al periodo del 01 de marzo al 30 de abril de 2026. Dichos espacios forman parte del catálogo de noticiarios aprobado por el IEPC Guerrero y hecho del conocimiento del INE para la generación, entrega y recepción de testigos de noticiarios de radio y televisión durante tiempos no electorales. Los programas monitoreados corresponden a las plazas de Acapulco, Chilpancingo, Iguala, Zihuatanejo y Tlapa de Comonfort. Durante el periodo analizado se revisaron 727 testigos de transmisión, los cuales constituyen la base documental del presente resultado de monitoreo.</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40</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4151007601"/>
              </p:ext>
            </p:extLst>
          </p:nvPr>
        </p:nvGraphicFramePr>
        <p:xfrm>
          <a:off x="2438400" y="1219200"/>
          <a:ext cx="7010400" cy="4343401"/>
        </p:xfrm>
        <a:graphic>
          <a:graphicData uri="http://schemas.openxmlformats.org/drawingml/2006/table">
            <a:tbl>
              <a:tblPr/>
              <a:tblGrid>
                <a:gridCol w="5133138">
                  <a:extLst>
                    <a:ext uri="{9D8B030D-6E8A-4147-A177-3AD203B41FA5}">
                      <a16:colId xmlns:a16="http://schemas.microsoft.com/office/drawing/2014/main" val="544686569"/>
                    </a:ext>
                  </a:extLst>
                </a:gridCol>
                <a:gridCol w="1877262">
                  <a:extLst>
                    <a:ext uri="{9D8B030D-6E8A-4147-A177-3AD203B41FA5}">
                      <a16:colId xmlns:a16="http://schemas.microsoft.com/office/drawing/2014/main" val="78427345"/>
                    </a:ext>
                  </a:extLst>
                </a:gridCol>
              </a:tblGrid>
              <a:tr h="457283">
                <a:tc>
                  <a:txBody>
                    <a:bodyPr/>
                    <a:lstStyle/>
                    <a:p>
                      <a:pPr algn="l" fontAlgn="b"/>
                      <a:r>
                        <a:rPr lang="es-MX" sz="1200" b="1" i="0" u="none" strike="noStrike">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6142990"/>
                  </a:ext>
                </a:extLst>
              </a:tr>
              <a:tr h="241907">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701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83988162"/>
                  </a:ext>
                </a:extLst>
              </a:tr>
              <a:tr h="241907">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300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79670572"/>
                  </a:ext>
                </a:extLst>
              </a:tr>
              <a:tr h="241907">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72636008"/>
                  </a:ext>
                </a:extLst>
              </a:tr>
              <a:tr h="241907">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55091804"/>
                  </a:ext>
                </a:extLst>
              </a:tr>
              <a:tr h="241907">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102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0715439"/>
                  </a:ext>
                </a:extLst>
              </a:tr>
              <a:tr h="241907">
                <a:tc>
                  <a:txBody>
                    <a:bodyPr/>
                    <a:lstStyle/>
                    <a:p>
                      <a:pPr algn="l" fontAlgn="b"/>
                      <a:r>
                        <a:rPr lang="es-MX" sz="1200" b="0" i="0" u="none" strike="noStrike">
                          <a:solidFill>
                            <a:srgbClr val="000000"/>
                          </a:solidFill>
                          <a:effectLst/>
                          <a:latin typeface="Aptos Narrow"/>
                        </a:rPr>
                        <a:t>Beatriz Mojica Morga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70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08103796"/>
                  </a:ext>
                </a:extLst>
              </a:tr>
              <a:tr h="241907">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58548319"/>
                  </a:ext>
                </a:extLst>
              </a:tr>
              <a:tr h="241907">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41727255"/>
                  </a:ext>
                </a:extLst>
              </a:tr>
              <a:tr h="241907">
                <a:tc>
                  <a:txBody>
                    <a:bodyPr/>
                    <a:lstStyle/>
                    <a:p>
                      <a:pPr algn="l" fontAlgn="b"/>
                      <a:r>
                        <a:rPr lang="es-MX" sz="1200" b="0" i="0" u="none" strike="noStrike">
                          <a:solidFill>
                            <a:srgbClr val="000000"/>
                          </a:solidFill>
                          <a:effectLst/>
                          <a:latin typeface="Aptos Narrow"/>
                        </a:rPr>
                        <a:t>Lizette Tapia Castro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11919919"/>
                  </a:ext>
                </a:extLst>
              </a:tr>
              <a:tr h="249710">
                <a:tc>
                  <a:txBody>
                    <a:bodyPr/>
                    <a:lstStyle/>
                    <a:p>
                      <a:pPr algn="l" fontAlgn="b"/>
                      <a:r>
                        <a:rPr lang="es-MX" sz="1200" b="0" i="0" u="none" strike="noStrike">
                          <a:solidFill>
                            <a:srgbClr val="000000"/>
                          </a:solidFill>
                          <a:effectLst/>
                          <a:latin typeface="Aptos Narrow"/>
                        </a:rPr>
                        <a:t>Alejandro Bravo Abarca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5514932"/>
                  </a:ext>
                </a:extLst>
              </a:tr>
              <a:tr h="249710">
                <a:tc>
                  <a:txBody>
                    <a:bodyPr/>
                    <a:lstStyle/>
                    <a:p>
                      <a:pPr algn="l" fontAlgn="b"/>
                      <a:r>
                        <a:rPr lang="es-MX" sz="1200" b="0" i="0" u="none" strike="noStrike">
                          <a:solidFill>
                            <a:srgbClr val="000000"/>
                          </a:solidFill>
                          <a:effectLst/>
                          <a:latin typeface="Aptos Narrow"/>
                        </a:rPr>
                        <a:t>Irene Jiménez Montiel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48137357"/>
                  </a:ext>
                </a:extLst>
              </a:tr>
              <a:tr h="241907">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66222054"/>
                  </a:ext>
                </a:extLst>
              </a:tr>
              <a:tr h="241907">
                <a:tc>
                  <a:txBody>
                    <a:bodyPr/>
                    <a:lstStyle/>
                    <a:p>
                      <a:pPr algn="l" fontAlgn="b"/>
                      <a:r>
                        <a:rPr lang="es-MX" sz="1200" b="0" i="0" u="none" strike="noStrike">
                          <a:solidFill>
                            <a:srgbClr val="000000"/>
                          </a:solidFill>
                          <a:effectLst/>
                          <a:latin typeface="Aptos Narrow"/>
                        </a:rPr>
                        <a:t>Liz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17121218"/>
                  </a:ext>
                </a:extLst>
              </a:tr>
              <a:tr h="241907">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15430776"/>
                  </a:ext>
                </a:extLst>
              </a:tr>
              <a:tr h="241907">
                <a:tc>
                  <a:txBody>
                    <a:bodyPr/>
                    <a:lstStyle/>
                    <a:p>
                      <a:pPr algn="l" fontAlgn="b"/>
                      <a:r>
                        <a:rPr lang="es-MX" sz="1200" b="0" i="0" u="none" strike="noStrike">
                          <a:solidFill>
                            <a:srgbClr val="000000"/>
                          </a:solidFill>
                          <a:effectLst/>
                          <a:latin typeface="Aptos Narrow"/>
                        </a:rPr>
                        <a:t>Leticia Mosso Hernández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86977598"/>
                  </a:ext>
                </a:extLst>
              </a:tr>
              <a:tr h="241907">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2,010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4388685"/>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41</a:t>
            </a:fld>
            <a:endParaRPr spc="-25" dirty="0"/>
          </a:p>
        </p:txBody>
      </p:sp>
      <p:sp>
        <p:nvSpPr>
          <p:cNvPr id="2" name="Rectangle 1"/>
          <p:cNvSpPr>
            <a:spLocks noChangeArrowheads="1"/>
          </p:cNvSpPr>
          <p:nvPr/>
        </p:nvSpPr>
        <p:spPr bwMode="auto">
          <a:xfrm>
            <a:off x="7305897" y="2590800"/>
            <a:ext cx="4390803"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Durante el mismo periodo se identificaron 78 menciones en televisión relacionadas con personas actoras políticas que participan en la vida pública</a:t>
            </a:r>
            <a:r>
              <a:rPr lang="es-MX" altLang="es-MX" sz="1400" dirty="0">
                <a:solidFill>
                  <a:schemeClr val="tx1"/>
                </a:solidFill>
                <a:latin typeface="Arial" panose="020B0604020202020204" pitchFamily="34" charset="0"/>
              </a:rPr>
              <a:t>. En primer lugar 27 </a:t>
            </a:r>
            <a:r>
              <a:rPr kumimoji="0" lang="es-MX" altLang="es-MX" sz="1400" i="0" u="none" strike="noStrike" cap="none" normalizeH="0" baseline="0" dirty="0">
                <a:ln>
                  <a:noFill/>
                </a:ln>
                <a:solidFill>
                  <a:schemeClr val="tx1"/>
                </a:solidFill>
                <a:effectLst/>
                <a:latin typeface="Arial" panose="020B0604020202020204" pitchFamily="34" charset="0"/>
              </a:rPr>
              <a:t>menciones corresponden a una persona actora no especificada, después </a:t>
            </a:r>
            <a:r>
              <a:rPr lang="es-MX" altLang="es-MX" sz="1400" dirty="0">
                <a:solidFill>
                  <a:schemeClr val="tx1"/>
                </a:solidFill>
                <a:latin typeface="Arial" panose="020B0604020202020204" pitchFamily="34" charset="0"/>
              </a:rPr>
              <a:t>Abelina López Rodríguez</a:t>
            </a:r>
            <a:r>
              <a:rPr kumimoji="0" lang="es-MX" altLang="es-MX" sz="1400" i="0" u="none" strike="noStrike" cap="none" normalizeH="0" baseline="0" dirty="0">
                <a:ln>
                  <a:noFill/>
                </a:ln>
                <a:solidFill>
                  <a:schemeClr val="tx1"/>
                </a:solidFill>
                <a:effectLst/>
                <a:latin typeface="Arial" panose="020B0604020202020204" pitchFamily="34" charset="0"/>
              </a:rPr>
              <a:t> con 17 menciones, en tercer lugar otros con 15 menciones y enseguida Evelyn Cecia Salgado Pineda con  7 alusiones.</a:t>
            </a:r>
          </a:p>
        </p:txBody>
      </p:sp>
      <p:graphicFrame>
        <p:nvGraphicFramePr>
          <p:cNvPr id="7" name="Gráfico 6"/>
          <p:cNvGraphicFramePr>
            <a:graphicFrameLocks/>
          </p:cNvGraphicFramePr>
          <p:nvPr>
            <p:extLst>
              <p:ext uri="{D42A27DB-BD31-4B8C-83A1-F6EECF244321}">
                <p14:modId xmlns:p14="http://schemas.microsoft.com/office/powerpoint/2010/main" val="2623277059"/>
              </p:ext>
            </p:extLst>
          </p:nvPr>
        </p:nvGraphicFramePr>
        <p:xfrm>
          <a:off x="685800" y="381000"/>
          <a:ext cx="5867400" cy="3200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3205473322"/>
              </p:ext>
            </p:extLst>
          </p:nvPr>
        </p:nvGraphicFramePr>
        <p:xfrm>
          <a:off x="990600" y="3995132"/>
          <a:ext cx="3983831" cy="2081530"/>
        </p:xfrm>
        <a:graphic>
          <a:graphicData uri="http://schemas.openxmlformats.org/drawingml/2006/table">
            <a:tbl>
              <a:tblPr/>
              <a:tblGrid>
                <a:gridCol w="2894236">
                  <a:extLst>
                    <a:ext uri="{9D8B030D-6E8A-4147-A177-3AD203B41FA5}">
                      <a16:colId xmlns:a16="http://schemas.microsoft.com/office/drawing/2014/main" val="443438053"/>
                    </a:ext>
                  </a:extLst>
                </a:gridCol>
                <a:gridCol w="1089595">
                  <a:extLst>
                    <a:ext uri="{9D8B030D-6E8A-4147-A177-3AD203B41FA5}">
                      <a16:colId xmlns:a16="http://schemas.microsoft.com/office/drawing/2014/main" val="2367151372"/>
                    </a:ext>
                  </a:extLst>
                </a:gridCol>
              </a:tblGrid>
              <a:tr h="101346">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MENCIONES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3015787"/>
                  </a:ext>
                </a:extLst>
              </a:tr>
              <a:tr h="101346">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43528000"/>
                  </a:ext>
                </a:extLst>
              </a:tr>
              <a:tr h="101346">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42251200"/>
                  </a:ext>
                </a:extLst>
              </a:tr>
              <a:tr h="101346">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67020867"/>
                  </a:ext>
                </a:extLst>
              </a:tr>
              <a:tr h="101346">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68662018"/>
                  </a:ext>
                </a:extLst>
              </a:tr>
              <a:tr h="101346">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43922674"/>
                  </a:ext>
                </a:extLst>
              </a:tr>
              <a:tr h="101346">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17905027"/>
                  </a:ext>
                </a:extLst>
              </a:tr>
              <a:tr h="101346">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382012880"/>
                  </a:ext>
                </a:extLst>
              </a:tr>
              <a:tr h="101346">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96344045"/>
                  </a:ext>
                </a:extLst>
              </a:tr>
              <a:tr h="101346">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00302898"/>
                  </a:ext>
                </a:extLst>
              </a:tr>
              <a:tr h="104615">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78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3194820"/>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42</a:t>
            </a:fld>
            <a:endParaRPr spc="-25" dirty="0"/>
          </a:p>
        </p:txBody>
      </p:sp>
      <p:sp>
        <p:nvSpPr>
          <p:cNvPr id="2" name="Rectangle 1"/>
          <p:cNvSpPr>
            <a:spLocks noChangeArrowheads="1"/>
          </p:cNvSpPr>
          <p:nvPr/>
        </p:nvSpPr>
        <p:spPr bwMode="auto">
          <a:xfrm>
            <a:off x="5250556" y="2483079"/>
            <a:ext cx="62484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Del total de 3,360 menciones registradas en radio y televisión durante el periodo analizado</a:t>
            </a:r>
            <a:r>
              <a:rPr kumimoji="0" lang="es-MX" altLang="es-MX" sz="1400" i="0" u="none" strike="noStrike" cap="none" normalizeH="0" baseline="0">
                <a:ln>
                  <a:noFill/>
                </a:ln>
                <a:solidFill>
                  <a:schemeClr val="tx1"/>
                </a:solidFill>
                <a:effectLst/>
                <a:latin typeface="Arial" panose="020B0604020202020204" pitchFamily="34" charset="0"/>
              </a:rPr>
              <a:t>,  1,948 </a:t>
            </a:r>
            <a:r>
              <a:rPr kumimoji="0" lang="es-MX" altLang="es-MX" sz="1400" i="0" u="none" strike="noStrike" cap="none" normalizeH="0" baseline="0" dirty="0">
                <a:ln>
                  <a:noFill/>
                </a:ln>
                <a:solidFill>
                  <a:schemeClr val="tx1"/>
                </a:solidFill>
                <a:effectLst/>
                <a:latin typeface="Arial" panose="020B0604020202020204" pitchFamily="34" charset="0"/>
              </a:rPr>
              <a:t>menciones correspondieron a mujeres, lo que representa </a:t>
            </a:r>
            <a:r>
              <a:rPr kumimoji="0" lang="es-MX" altLang="es-MX" sz="1400" i="0" u="none" strike="noStrike" cap="none" normalizeH="0" baseline="0">
                <a:ln>
                  <a:noFill/>
                </a:ln>
                <a:solidFill>
                  <a:schemeClr val="tx1"/>
                </a:solidFill>
                <a:effectLst/>
                <a:latin typeface="Arial" panose="020B0604020202020204" pitchFamily="34" charset="0"/>
              </a:rPr>
              <a:t>el 58%, </a:t>
            </a:r>
            <a:r>
              <a:rPr kumimoji="0" lang="es-MX" altLang="es-MX" sz="1400" i="0" u="none" strike="noStrike" cap="none" normalizeH="0" baseline="0" dirty="0">
                <a:ln>
                  <a:noFill/>
                </a:ln>
                <a:solidFill>
                  <a:schemeClr val="tx1"/>
                </a:solidFill>
                <a:effectLst/>
                <a:latin typeface="Arial" panose="020B0604020202020204" pitchFamily="34" charset="0"/>
              </a:rPr>
              <a:t>mientras que </a:t>
            </a:r>
            <a:r>
              <a:rPr lang="es-MX" altLang="es-MX" sz="1400" dirty="0">
                <a:solidFill>
                  <a:schemeClr val="tx1"/>
                </a:solidFill>
                <a:latin typeface="Arial" panose="020B0604020202020204" pitchFamily="34" charset="0"/>
              </a:rPr>
              <a:t>1,412 </a:t>
            </a:r>
            <a:r>
              <a:rPr kumimoji="0" lang="es-MX" altLang="es-MX" sz="1400" i="0" u="none" strike="noStrike" cap="none" normalizeH="0" baseline="0" dirty="0">
                <a:ln>
                  <a:noFill/>
                </a:ln>
                <a:solidFill>
                  <a:schemeClr val="tx1"/>
                </a:solidFill>
                <a:effectLst/>
                <a:latin typeface="Arial" panose="020B0604020202020204" pitchFamily="34" charset="0"/>
              </a:rPr>
              <a:t>se refieren a hombres, equivalente </a:t>
            </a:r>
            <a:r>
              <a:rPr kumimoji="0" lang="es-MX" altLang="es-MX" sz="1400" i="0" u="none" strike="noStrike" cap="none" normalizeH="0" baseline="0">
                <a:ln>
                  <a:noFill/>
                </a:ln>
                <a:solidFill>
                  <a:schemeClr val="tx1"/>
                </a:solidFill>
                <a:effectLst/>
                <a:latin typeface="Arial" panose="020B0604020202020204" pitchFamily="34" charset="0"/>
              </a:rPr>
              <a:t>al </a:t>
            </a:r>
            <a:r>
              <a:rPr lang="es-MX" altLang="es-MX" sz="1400">
                <a:solidFill>
                  <a:schemeClr val="tx1"/>
                </a:solidFill>
                <a:latin typeface="Arial" panose="020B0604020202020204" pitchFamily="34" charset="0"/>
              </a:rPr>
              <a:t>42</a:t>
            </a:r>
            <a:r>
              <a:rPr kumimoji="0" lang="es-MX" altLang="es-MX" sz="1400" i="0" u="none" strike="noStrike" cap="none" normalizeH="0" baseline="0">
                <a:ln>
                  <a:noFill/>
                </a:ln>
                <a:solidFill>
                  <a:schemeClr val="tx1"/>
                </a:solidFill>
                <a:effectLst/>
                <a:latin typeface="Arial" panose="020B0604020202020204" pitchFamily="34" charset="0"/>
              </a:rPr>
              <a:t> </a:t>
            </a:r>
            <a:r>
              <a:rPr kumimoji="0" lang="es-MX" altLang="es-MX" sz="1400" i="0" u="none" strike="noStrike" cap="none" normalizeH="0" baseline="0" dirty="0">
                <a:ln>
                  <a:noFill/>
                </a:ln>
                <a:solidFill>
                  <a:schemeClr val="tx1"/>
                </a:solidFill>
                <a:effectLst/>
                <a:latin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Estos resultados reflejan la presencia de mujeres y hombres en la cobertura mediática, considerando un enfoque de equidad e inclusión en la representación política dentro del análisis informativo.</a:t>
            </a:r>
          </a:p>
        </p:txBody>
      </p:sp>
      <p:graphicFrame>
        <p:nvGraphicFramePr>
          <p:cNvPr id="6" name="Gráfico 5"/>
          <p:cNvGraphicFramePr>
            <a:graphicFrameLocks/>
          </p:cNvGraphicFramePr>
          <p:nvPr>
            <p:extLst>
              <p:ext uri="{D42A27DB-BD31-4B8C-83A1-F6EECF244321}">
                <p14:modId xmlns:p14="http://schemas.microsoft.com/office/powerpoint/2010/main" val="588369490"/>
              </p:ext>
            </p:extLst>
          </p:nvPr>
        </p:nvGraphicFramePr>
        <p:xfrm>
          <a:off x="228600" y="304800"/>
          <a:ext cx="5105400" cy="3124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458594097"/>
              </p:ext>
            </p:extLst>
          </p:nvPr>
        </p:nvGraphicFramePr>
        <p:xfrm>
          <a:off x="914400" y="4343400"/>
          <a:ext cx="3653631" cy="1340644"/>
        </p:xfrm>
        <a:graphic>
          <a:graphicData uri="http://schemas.openxmlformats.org/drawingml/2006/table">
            <a:tbl>
              <a:tblPr/>
              <a:tblGrid>
                <a:gridCol w="2204257">
                  <a:extLst>
                    <a:ext uri="{9D8B030D-6E8A-4147-A177-3AD203B41FA5}">
                      <a16:colId xmlns:a16="http://schemas.microsoft.com/office/drawing/2014/main" val="3541149447"/>
                    </a:ext>
                  </a:extLst>
                </a:gridCol>
                <a:gridCol w="1449374">
                  <a:extLst>
                    <a:ext uri="{9D8B030D-6E8A-4147-A177-3AD203B41FA5}">
                      <a16:colId xmlns:a16="http://schemas.microsoft.com/office/drawing/2014/main" val="4014185125"/>
                    </a:ext>
                  </a:extLst>
                </a:gridCol>
              </a:tblGrid>
              <a:tr h="335161">
                <a:tc>
                  <a:txBody>
                    <a:bodyPr/>
                    <a:lstStyle/>
                    <a:p>
                      <a:pPr algn="l" fontAlgn="b"/>
                      <a:r>
                        <a:rPr lang="es-MX" sz="1200" b="1" i="0" u="none" strike="noStrike">
                          <a:solidFill>
                            <a:srgbClr val="FFFFFF"/>
                          </a:solidFill>
                          <a:effectLst/>
                          <a:latin typeface="Aptos Narrow"/>
                        </a:rPr>
                        <a:t>SEXO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FRECUENCIA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208688397"/>
                  </a:ext>
                </a:extLst>
              </a:tr>
              <a:tr h="335161">
                <a:tc>
                  <a:txBody>
                    <a:bodyPr/>
                    <a:lstStyle/>
                    <a:p>
                      <a:pPr algn="l" fontAlgn="b"/>
                      <a:r>
                        <a:rPr lang="es-MX" sz="1200" b="0" i="0" u="none" strike="noStrike">
                          <a:solidFill>
                            <a:srgbClr val="000000"/>
                          </a:solidFill>
                          <a:effectLst/>
                          <a:latin typeface="Aptos Narrow"/>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1,948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7000962"/>
                  </a:ext>
                </a:extLst>
              </a:tr>
              <a:tr h="335161">
                <a:tc>
                  <a:txBody>
                    <a:bodyPr/>
                    <a:lstStyle/>
                    <a:p>
                      <a:pPr algn="l" fontAlgn="b"/>
                      <a:r>
                        <a:rPr lang="es-MX" sz="1200" b="0" i="0" u="none" strike="noStrike">
                          <a:solidFill>
                            <a:srgbClr val="000000"/>
                          </a:solidFill>
                          <a:effectLst/>
                          <a:latin typeface="Aptos Narrow"/>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1,412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7583045"/>
                  </a:ext>
                </a:extLst>
              </a:tr>
              <a:tr h="335161">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3,360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4152266"/>
                  </a:ext>
                </a:extLst>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3400" y="5066351"/>
            <a:ext cx="11338560" cy="1581843"/>
          </a:xfrm>
          <a:prstGeom prst="rect">
            <a:avLst/>
          </a:prstGeom>
          <a:ln w="9525">
            <a:solidFill>
              <a:srgbClr val="000000"/>
            </a:solidFill>
          </a:ln>
        </p:spPr>
        <p:txBody>
          <a:bodyPr vert="horz" wrap="square" lIns="0" tIns="34925" rIns="0" bIns="0" rtlCol="0">
            <a:spAutoFit/>
          </a:bodyPr>
          <a:lstStyle/>
          <a:p>
            <a:pPr marL="90805" marR="83185" algn="just">
              <a:lnSpc>
                <a:spcPct val="100000"/>
              </a:lnSpc>
              <a:spcBef>
                <a:spcPts val="275"/>
              </a:spcBef>
            </a:pPr>
            <a:r>
              <a:rPr lang="es-MX" sz="1400" dirty="0">
                <a:latin typeface="Calibri"/>
                <a:cs typeface="Calibri"/>
              </a:rPr>
              <a:t>Excluyendo</a:t>
            </a:r>
            <a:r>
              <a:rPr lang="es-MX" sz="1400" spc="170" dirty="0">
                <a:latin typeface="Calibri"/>
                <a:cs typeface="Calibri"/>
              </a:rPr>
              <a:t> </a:t>
            </a:r>
            <a:r>
              <a:rPr lang="es-MX" sz="1400" dirty="0">
                <a:latin typeface="Calibri"/>
                <a:cs typeface="Calibri"/>
              </a:rPr>
              <a:t>las</a:t>
            </a:r>
            <a:r>
              <a:rPr lang="es-MX" sz="1400" spc="175" dirty="0">
                <a:latin typeface="Calibri"/>
                <a:cs typeface="Calibri"/>
              </a:rPr>
              <a:t> </a:t>
            </a:r>
            <a:r>
              <a:rPr lang="es-MX" sz="1400" dirty="0">
                <a:latin typeface="Calibri"/>
                <a:cs typeface="Calibri"/>
              </a:rPr>
              <a:t>piezas</a:t>
            </a:r>
            <a:r>
              <a:rPr lang="es-MX" sz="1400" spc="175" dirty="0">
                <a:latin typeface="Calibri"/>
                <a:cs typeface="Calibri"/>
              </a:rPr>
              <a:t> </a:t>
            </a:r>
            <a:r>
              <a:rPr lang="es-MX" sz="1400" dirty="0">
                <a:latin typeface="Calibri"/>
                <a:cs typeface="Calibri"/>
              </a:rPr>
              <a:t>de</a:t>
            </a:r>
            <a:r>
              <a:rPr lang="es-MX" sz="1400" spc="165" dirty="0">
                <a:latin typeface="Calibri"/>
                <a:cs typeface="Calibri"/>
              </a:rPr>
              <a:t> </a:t>
            </a:r>
            <a:r>
              <a:rPr lang="es-MX" sz="1400" dirty="0">
                <a:latin typeface="Calibri"/>
                <a:cs typeface="Calibri"/>
              </a:rPr>
              <a:t>opinión</a:t>
            </a:r>
            <a:r>
              <a:rPr lang="es-MX" sz="1400" spc="170" dirty="0">
                <a:latin typeface="Calibri"/>
                <a:cs typeface="Calibri"/>
              </a:rPr>
              <a:t> </a:t>
            </a:r>
            <a:r>
              <a:rPr lang="es-MX" sz="1400" dirty="0">
                <a:latin typeface="Calibri"/>
                <a:cs typeface="Calibri"/>
              </a:rPr>
              <a:t>y</a:t>
            </a:r>
            <a:r>
              <a:rPr lang="es-MX" sz="1400" spc="170" dirty="0">
                <a:latin typeface="Calibri"/>
                <a:cs typeface="Calibri"/>
              </a:rPr>
              <a:t> </a:t>
            </a:r>
            <a:r>
              <a:rPr lang="es-MX" sz="1400" dirty="0">
                <a:latin typeface="Calibri"/>
                <a:cs typeface="Calibri"/>
              </a:rPr>
              <a:t>análisis</a:t>
            </a:r>
            <a:r>
              <a:rPr lang="es-MX" sz="1400" spc="180" dirty="0">
                <a:latin typeface="Calibri"/>
                <a:cs typeface="Calibri"/>
              </a:rPr>
              <a:t> </a:t>
            </a:r>
            <a:r>
              <a:rPr lang="es-MX" sz="1400" dirty="0">
                <a:latin typeface="Calibri"/>
                <a:cs typeface="Calibri"/>
              </a:rPr>
              <a:t>(con</a:t>
            </a:r>
            <a:r>
              <a:rPr lang="es-MX" sz="1400" spc="170" dirty="0">
                <a:latin typeface="Calibri"/>
                <a:cs typeface="Calibri"/>
              </a:rPr>
              <a:t> </a:t>
            </a:r>
            <a:r>
              <a:rPr lang="es-MX" sz="1400" dirty="0">
                <a:latin typeface="Calibri"/>
                <a:cs typeface="Calibri"/>
              </a:rPr>
              <a:t>base</a:t>
            </a:r>
            <a:r>
              <a:rPr lang="es-MX" sz="1400" spc="170" dirty="0">
                <a:latin typeface="Calibri"/>
                <a:cs typeface="Calibri"/>
              </a:rPr>
              <a:t> </a:t>
            </a:r>
            <a:r>
              <a:rPr lang="es-MX" sz="1400" dirty="0">
                <a:latin typeface="Calibri"/>
                <a:cs typeface="Calibri"/>
              </a:rPr>
              <a:t>en</a:t>
            </a:r>
            <a:r>
              <a:rPr lang="es-MX" sz="1400" spc="165" dirty="0">
                <a:latin typeface="Calibri"/>
                <a:cs typeface="Calibri"/>
              </a:rPr>
              <a:t> </a:t>
            </a:r>
            <a:r>
              <a:rPr lang="es-MX" sz="1400" dirty="0">
                <a:latin typeface="Calibri"/>
                <a:cs typeface="Calibri"/>
              </a:rPr>
              <a:t>los</a:t>
            </a:r>
            <a:r>
              <a:rPr lang="es-MX" sz="1400" spc="175" dirty="0">
                <a:latin typeface="Calibri"/>
                <a:cs typeface="Calibri"/>
              </a:rPr>
              <a:t> </a:t>
            </a:r>
            <a:r>
              <a:rPr lang="es-MX" sz="1400" dirty="0">
                <a:latin typeface="Calibri"/>
                <a:cs typeface="Calibri"/>
              </a:rPr>
              <a:t>lineamientos</a:t>
            </a:r>
            <a:r>
              <a:rPr lang="es-MX" sz="1400" spc="180" dirty="0">
                <a:latin typeface="Calibri"/>
                <a:cs typeface="Calibri"/>
              </a:rPr>
              <a:t> </a:t>
            </a:r>
            <a:r>
              <a:rPr lang="es-MX" sz="1400" dirty="0">
                <a:latin typeface="Calibri"/>
                <a:cs typeface="Calibri"/>
              </a:rPr>
              <a:t>metodológicos</a:t>
            </a:r>
            <a:r>
              <a:rPr lang="es-MX" sz="1400" spc="165" dirty="0">
                <a:latin typeface="Calibri"/>
                <a:cs typeface="Calibri"/>
              </a:rPr>
              <a:t> </a:t>
            </a:r>
            <a:r>
              <a:rPr lang="es-MX" sz="1400" dirty="0">
                <a:latin typeface="Calibri"/>
                <a:cs typeface="Calibri"/>
              </a:rPr>
              <a:t>que</a:t>
            </a:r>
            <a:r>
              <a:rPr lang="es-MX" sz="1400" spc="165" dirty="0">
                <a:latin typeface="Calibri"/>
                <a:cs typeface="Calibri"/>
              </a:rPr>
              <a:t> </a:t>
            </a:r>
            <a:r>
              <a:rPr lang="es-MX" sz="1400" dirty="0">
                <a:latin typeface="Calibri"/>
                <a:cs typeface="Calibri"/>
              </a:rPr>
              <a:t>respetan</a:t>
            </a:r>
            <a:r>
              <a:rPr lang="es-MX" sz="1400" spc="170" dirty="0">
                <a:latin typeface="Calibri"/>
                <a:cs typeface="Calibri"/>
              </a:rPr>
              <a:t> </a:t>
            </a:r>
            <a:r>
              <a:rPr lang="es-MX" sz="1400" dirty="0">
                <a:latin typeface="Calibri"/>
                <a:cs typeface="Calibri"/>
              </a:rPr>
              <a:t>los</a:t>
            </a:r>
            <a:r>
              <a:rPr lang="es-MX" sz="1400" spc="175" dirty="0">
                <a:latin typeface="Calibri"/>
                <a:cs typeface="Calibri"/>
              </a:rPr>
              <a:t> </a:t>
            </a:r>
            <a:r>
              <a:rPr lang="es-MX" sz="1400" dirty="0">
                <a:latin typeface="Calibri"/>
                <a:cs typeface="Calibri"/>
              </a:rPr>
              <a:t>principios</a:t>
            </a:r>
            <a:r>
              <a:rPr lang="es-MX" sz="1400" spc="175" dirty="0">
                <a:latin typeface="Calibri"/>
                <a:cs typeface="Calibri"/>
              </a:rPr>
              <a:t> </a:t>
            </a:r>
            <a:r>
              <a:rPr lang="es-MX" sz="1400" dirty="0">
                <a:latin typeface="Calibri"/>
                <a:cs typeface="Calibri"/>
              </a:rPr>
              <a:t>de</a:t>
            </a:r>
            <a:r>
              <a:rPr lang="es-MX" sz="1400" spc="165" dirty="0">
                <a:latin typeface="Calibri"/>
                <a:cs typeface="Calibri"/>
              </a:rPr>
              <a:t> </a:t>
            </a:r>
            <a:r>
              <a:rPr lang="es-MX" sz="1400" dirty="0">
                <a:latin typeface="Calibri"/>
                <a:cs typeface="Calibri"/>
              </a:rPr>
              <a:t>la</a:t>
            </a:r>
            <a:r>
              <a:rPr lang="es-MX" sz="1400" spc="170" dirty="0">
                <a:latin typeface="Calibri"/>
                <a:cs typeface="Calibri"/>
              </a:rPr>
              <a:t> </a:t>
            </a:r>
            <a:r>
              <a:rPr lang="es-MX" sz="1400" dirty="0">
                <a:latin typeface="Calibri"/>
                <a:cs typeface="Calibri"/>
              </a:rPr>
              <a:t>libertad</a:t>
            </a:r>
            <a:r>
              <a:rPr lang="es-MX" sz="1400" spc="175" dirty="0">
                <a:latin typeface="Calibri"/>
                <a:cs typeface="Calibri"/>
              </a:rPr>
              <a:t> </a:t>
            </a:r>
            <a:r>
              <a:rPr lang="es-MX" sz="1400" dirty="0">
                <a:latin typeface="Calibri"/>
                <a:cs typeface="Calibri"/>
              </a:rPr>
              <a:t>de</a:t>
            </a:r>
            <a:r>
              <a:rPr lang="es-MX" sz="1400" spc="170" dirty="0">
                <a:latin typeface="Calibri"/>
                <a:cs typeface="Calibri"/>
              </a:rPr>
              <a:t> </a:t>
            </a:r>
            <a:r>
              <a:rPr lang="es-MX" sz="1400" dirty="0">
                <a:latin typeface="Calibri"/>
                <a:cs typeface="Calibri"/>
              </a:rPr>
              <a:t>expresión),</a:t>
            </a:r>
            <a:r>
              <a:rPr lang="es-MX" sz="1400" spc="170" dirty="0">
                <a:latin typeface="Calibri"/>
                <a:cs typeface="Calibri"/>
              </a:rPr>
              <a:t> </a:t>
            </a:r>
            <a:r>
              <a:rPr lang="es-MX" sz="1400" spc="-25" dirty="0">
                <a:latin typeface="Calibri"/>
                <a:cs typeface="Calibri"/>
              </a:rPr>
              <a:t>la </a:t>
            </a:r>
            <a:r>
              <a:rPr lang="es-MX" sz="1400" spc="-10" dirty="0">
                <a:latin typeface="Calibri"/>
                <a:cs typeface="Calibri"/>
              </a:rPr>
              <a:t>valoración</a:t>
            </a:r>
            <a:r>
              <a:rPr lang="es-MX" sz="1400" spc="-30" dirty="0">
                <a:latin typeface="Calibri"/>
                <a:cs typeface="Calibri"/>
              </a:rPr>
              <a:t> </a:t>
            </a:r>
            <a:r>
              <a:rPr lang="es-MX" sz="1400" dirty="0">
                <a:latin typeface="Calibri"/>
                <a:cs typeface="Calibri"/>
              </a:rPr>
              <a:t>de</a:t>
            </a:r>
            <a:r>
              <a:rPr lang="es-MX" sz="1400" spc="-20" dirty="0">
                <a:latin typeface="Calibri"/>
                <a:cs typeface="Calibri"/>
              </a:rPr>
              <a:t> </a:t>
            </a:r>
            <a:r>
              <a:rPr lang="es-MX" sz="1400" dirty="0">
                <a:latin typeface="Calibri"/>
                <a:cs typeface="Calibri"/>
              </a:rPr>
              <a:t>las</a:t>
            </a:r>
            <a:r>
              <a:rPr lang="es-MX" sz="1400" spc="-25" dirty="0">
                <a:latin typeface="Calibri"/>
                <a:cs typeface="Calibri"/>
              </a:rPr>
              <a:t> </a:t>
            </a:r>
            <a:r>
              <a:rPr lang="es-MX" sz="1400" spc="-10" dirty="0">
                <a:latin typeface="Calibri"/>
                <a:cs typeface="Calibri"/>
              </a:rPr>
              <a:t>menciones</a:t>
            </a:r>
            <a:r>
              <a:rPr lang="es-MX" sz="1400" spc="-25" dirty="0">
                <a:latin typeface="Calibri"/>
                <a:cs typeface="Calibri"/>
              </a:rPr>
              <a:t> </a:t>
            </a:r>
            <a:r>
              <a:rPr lang="es-MX" sz="1400" dirty="0">
                <a:latin typeface="Calibri"/>
                <a:cs typeface="Calibri"/>
              </a:rPr>
              <a:t>a</a:t>
            </a:r>
            <a:r>
              <a:rPr lang="es-MX" sz="1400" spc="-15" dirty="0">
                <a:latin typeface="Calibri"/>
                <a:cs typeface="Calibri"/>
              </a:rPr>
              <a:t> </a:t>
            </a:r>
            <a:r>
              <a:rPr lang="es-MX" sz="1400" dirty="0">
                <a:latin typeface="Calibri"/>
                <a:cs typeface="Calibri"/>
              </a:rPr>
              <a:t>las</a:t>
            </a:r>
            <a:r>
              <a:rPr lang="es-MX" sz="1400" spc="-25" dirty="0">
                <a:latin typeface="Calibri"/>
                <a:cs typeface="Calibri"/>
              </a:rPr>
              <a:t> </a:t>
            </a:r>
            <a:r>
              <a:rPr lang="es-MX" sz="1400" dirty="0">
                <a:latin typeface="Calibri"/>
                <a:cs typeface="Calibri"/>
              </a:rPr>
              <a:t>y</a:t>
            </a:r>
            <a:r>
              <a:rPr lang="es-MX" sz="1400" spc="-25" dirty="0">
                <a:latin typeface="Calibri"/>
                <a:cs typeface="Calibri"/>
              </a:rPr>
              <a:t> </a:t>
            </a:r>
            <a:r>
              <a:rPr lang="es-MX" sz="1400" dirty="0">
                <a:latin typeface="Calibri"/>
                <a:cs typeface="Calibri"/>
              </a:rPr>
              <a:t>los</a:t>
            </a:r>
            <a:r>
              <a:rPr lang="es-MX" sz="1400" spc="-25" dirty="0">
                <a:latin typeface="Calibri"/>
                <a:cs typeface="Calibri"/>
              </a:rPr>
              <a:t> </a:t>
            </a:r>
            <a:r>
              <a:rPr lang="es-MX" sz="1400" dirty="0">
                <a:latin typeface="Calibri"/>
                <a:cs typeface="Calibri"/>
              </a:rPr>
              <a:t>actores</a:t>
            </a:r>
            <a:r>
              <a:rPr lang="es-MX" sz="1400" spc="-25" dirty="0">
                <a:latin typeface="Calibri"/>
                <a:cs typeface="Calibri"/>
              </a:rPr>
              <a:t> </a:t>
            </a:r>
            <a:r>
              <a:rPr lang="es-MX" sz="1400" dirty="0">
                <a:latin typeface="Calibri"/>
                <a:cs typeface="Calibri"/>
              </a:rPr>
              <a:t>políticos</a:t>
            </a:r>
            <a:r>
              <a:rPr lang="es-MX" sz="1400" spc="-20" dirty="0">
                <a:latin typeface="Calibri"/>
                <a:cs typeface="Calibri"/>
              </a:rPr>
              <a:t> </a:t>
            </a:r>
            <a:r>
              <a:rPr lang="es-MX" sz="1400" dirty="0">
                <a:latin typeface="Calibri"/>
                <a:cs typeface="Calibri"/>
              </a:rPr>
              <a:t>se</a:t>
            </a:r>
            <a:r>
              <a:rPr lang="es-MX" sz="1400" spc="-35" dirty="0">
                <a:latin typeface="Calibri"/>
                <a:cs typeface="Calibri"/>
              </a:rPr>
              <a:t> </a:t>
            </a:r>
            <a:r>
              <a:rPr lang="es-MX" sz="1400" spc="-10" dirty="0">
                <a:latin typeface="Calibri"/>
                <a:cs typeface="Calibri"/>
              </a:rPr>
              <a:t>distribuyó</a:t>
            </a:r>
            <a:r>
              <a:rPr lang="es-MX" sz="1400" spc="-5" dirty="0">
                <a:latin typeface="Calibri"/>
                <a:cs typeface="Calibri"/>
              </a:rPr>
              <a:t> </a:t>
            </a:r>
            <a:r>
              <a:rPr lang="es-MX" sz="1400" dirty="0">
                <a:latin typeface="Calibri"/>
                <a:cs typeface="Calibri"/>
              </a:rPr>
              <a:t>de</a:t>
            </a:r>
            <a:r>
              <a:rPr lang="es-MX" sz="1400" spc="-25" dirty="0">
                <a:latin typeface="Calibri"/>
                <a:cs typeface="Calibri"/>
              </a:rPr>
              <a:t> </a:t>
            </a:r>
            <a:r>
              <a:rPr lang="es-MX" sz="1400" dirty="0">
                <a:latin typeface="Calibri"/>
                <a:cs typeface="Calibri"/>
              </a:rPr>
              <a:t>la</a:t>
            </a:r>
            <a:r>
              <a:rPr lang="es-MX" sz="1400" spc="-25" dirty="0">
                <a:latin typeface="Calibri"/>
                <a:cs typeface="Calibri"/>
              </a:rPr>
              <a:t> </a:t>
            </a:r>
            <a:r>
              <a:rPr lang="es-MX" sz="1400" dirty="0">
                <a:latin typeface="Calibri"/>
                <a:cs typeface="Calibri"/>
              </a:rPr>
              <a:t>siguiente</a:t>
            </a:r>
            <a:r>
              <a:rPr lang="es-MX" sz="1400" spc="-15" dirty="0">
                <a:latin typeface="Calibri"/>
                <a:cs typeface="Calibri"/>
              </a:rPr>
              <a:t> </a:t>
            </a:r>
            <a:r>
              <a:rPr lang="es-MX" sz="1400" spc="-10" dirty="0">
                <a:latin typeface="Calibri"/>
                <a:cs typeface="Calibri"/>
              </a:rPr>
              <a:t>manera:</a:t>
            </a:r>
            <a:endParaRPr lang="es-MX" sz="1400" dirty="0">
              <a:latin typeface="Calibri"/>
              <a:cs typeface="Calibri"/>
            </a:endParaRPr>
          </a:p>
          <a:p>
            <a:pPr marL="90805" marR="80010" algn="just">
              <a:lnSpc>
                <a:spcPct val="100000"/>
              </a:lnSpc>
            </a:pPr>
            <a:r>
              <a:rPr lang="es-MX" sz="1400" dirty="0">
                <a:latin typeface="Calibri"/>
                <a:cs typeface="Calibri"/>
              </a:rPr>
              <a:t>De</a:t>
            </a:r>
            <a:r>
              <a:rPr lang="es-MX" sz="1400" spc="15" dirty="0">
                <a:latin typeface="Calibri"/>
                <a:cs typeface="Calibri"/>
              </a:rPr>
              <a:t> </a:t>
            </a:r>
            <a:r>
              <a:rPr lang="es-MX" sz="1400" dirty="0">
                <a:latin typeface="Calibri"/>
                <a:cs typeface="Calibri"/>
              </a:rPr>
              <a:t>las</a:t>
            </a:r>
            <a:r>
              <a:rPr lang="es-MX" sz="1400" spc="35" dirty="0">
                <a:latin typeface="Calibri"/>
                <a:cs typeface="Calibri"/>
              </a:rPr>
              <a:t> </a:t>
            </a:r>
            <a:r>
              <a:rPr lang="es-MX" sz="1400" dirty="0">
                <a:latin typeface="Calibri"/>
                <a:cs typeface="Calibri"/>
              </a:rPr>
              <a:t>3359</a:t>
            </a:r>
            <a:r>
              <a:rPr lang="es-MX" sz="1400" spc="25" dirty="0">
                <a:latin typeface="Calibri"/>
                <a:cs typeface="Calibri"/>
              </a:rPr>
              <a:t> registros</a:t>
            </a:r>
            <a:r>
              <a:rPr lang="es-MX" sz="1400" spc="35" dirty="0">
                <a:latin typeface="Calibri"/>
                <a:cs typeface="Calibri"/>
              </a:rPr>
              <a:t> </a:t>
            </a:r>
            <a:r>
              <a:rPr lang="es-MX" sz="1400" dirty="0">
                <a:latin typeface="Calibri"/>
                <a:cs typeface="Calibri"/>
              </a:rPr>
              <a:t>a</a:t>
            </a:r>
            <a:r>
              <a:rPr lang="es-MX" sz="1400" spc="30" dirty="0">
                <a:latin typeface="Calibri"/>
                <a:cs typeface="Calibri"/>
              </a:rPr>
              <a:t> </a:t>
            </a:r>
            <a:r>
              <a:rPr lang="es-MX" sz="1400" spc="-10" dirty="0">
                <a:latin typeface="Calibri"/>
                <a:cs typeface="Calibri"/>
              </a:rPr>
              <a:t>contabilizarse</a:t>
            </a:r>
            <a:r>
              <a:rPr lang="es-MX" sz="1400" spc="25" dirty="0">
                <a:latin typeface="Calibri"/>
                <a:cs typeface="Calibri"/>
              </a:rPr>
              <a:t> </a:t>
            </a:r>
            <a:r>
              <a:rPr lang="es-MX" sz="1400" dirty="0">
                <a:latin typeface="Calibri"/>
                <a:cs typeface="Calibri"/>
              </a:rPr>
              <a:t>en</a:t>
            </a:r>
            <a:r>
              <a:rPr lang="es-MX" sz="1400" spc="25" dirty="0">
                <a:latin typeface="Calibri"/>
                <a:cs typeface="Calibri"/>
              </a:rPr>
              <a:t> </a:t>
            </a:r>
            <a:r>
              <a:rPr lang="es-MX" sz="1400" dirty="0">
                <a:latin typeface="Calibri"/>
                <a:cs typeface="Calibri"/>
              </a:rPr>
              <a:t>este</a:t>
            </a:r>
            <a:r>
              <a:rPr lang="es-MX" sz="1400" spc="30" dirty="0">
                <a:latin typeface="Calibri"/>
                <a:cs typeface="Calibri"/>
              </a:rPr>
              <a:t> </a:t>
            </a:r>
            <a:r>
              <a:rPr lang="es-MX" sz="1400" dirty="0">
                <a:latin typeface="Calibri"/>
                <a:cs typeface="Calibri"/>
              </a:rPr>
              <a:t>aspecto,</a:t>
            </a:r>
            <a:r>
              <a:rPr lang="es-MX" sz="1400" spc="25" dirty="0">
                <a:latin typeface="Calibri"/>
                <a:cs typeface="Calibri"/>
              </a:rPr>
              <a:t> </a:t>
            </a:r>
            <a:r>
              <a:rPr lang="es-MX" sz="1400" dirty="0">
                <a:latin typeface="Calibri"/>
                <a:cs typeface="Calibri"/>
              </a:rPr>
              <a:t>2892</a:t>
            </a:r>
            <a:r>
              <a:rPr lang="es-MX" sz="1400" spc="30" dirty="0">
                <a:latin typeface="Calibri"/>
                <a:cs typeface="Calibri"/>
              </a:rPr>
              <a:t> </a:t>
            </a:r>
            <a:r>
              <a:rPr lang="es-MX" sz="1400" dirty="0">
                <a:latin typeface="Calibri"/>
                <a:cs typeface="Calibri"/>
              </a:rPr>
              <a:t>fueron</a:t>
            </a:r>
            <a:r>
              <a:rPr lang="es-MX" sz="1400" spc="25" dirty="0">
                <a:latin typeface="Calibri"/>
                <a:cs typeface="Calibri"/>
              </a:rPr>
              <a:t> </a:t>
            </a:r>
            <a:r>
              <a:rPr lang="es-MX" sz="1400" dirty="0">
                <a:latin typeface="Calibri"/>
                <a:cs typeface="Calibri"/>
              </a:rPr>
              <a:t>clasificadas</a:t>
            </a:r>
            <a:r>
              <a:rPr lang="es-MX" sz="1400" spc="30" dirty="0">
                <a:latin typeface="Calibri"/>
                <a:cs typeface="Calibri"/>
              </a:rPr>
              <a:t> </a:t>
            </a:r>
            <a:r>
              <a:rPr lang="es-MX" sz="1400" dirty="0">
                <a:latin typeface="Calibri"/>
                <a:cs typeface="Calibri"/>
              </a:rPr>
              <a:t>como</a:t>
            </a:r>
            <a:r>
              <a:rPr lang="es-MX" sz="1400" spc="10" dirty="0">
                <a:latin typeface="Calibri"/>
                <a:cs typeface="Calibri"/>
              </a:rPr>
              <a:t> </a:t>
            </a:r>
            <a:r>
              <a:rPr lang="es-MX" sz="1400" dirty="0">
                <a:latin typeface="Calibri"/>
                <a:cs typeface="Calibri"/>
              </a:rPr>
              <a:t>No</a:t>
            </a:r>
            <a:r>
              <a:rPr lang="es-MX" sz="1400" spc="35" dirty="0">
                <a:latin typeface="Calibri"/>
                <a:cs typeface="Calibri"/>
              </a:rPr>
              <a:t> </a:t>
            </a:r>
            <a:r>
              <a:rPr lang="es-MX" sz="1400" dirty="0">
                <a:latin typeface="Calibri"/>
                <a:cs typeface="Calibri"/>
              </a:rPr>
              <a:t>Adjetivadas,</a:t>
            </a:r>
            <a:r>
              <a:rPr lang="es-MX" sz="1400" spc="25" dirty="0">
                <a:latin typeface="Calibri"/>
                <a:cs typeface="Calibri"/>
              </a:rPr>
              <a:t> </a:t>
            </a:r>
            <a:r>
              <a:rPr lang="es-MX" sz="1400" dirty="0">
                <a:latin typeface="Calibri"/>
                <a:cs typeface="Calibri"/>
              </a:rPr>
              <a:t>lo</a:t>
            </a:r>
            <a:r>
              <a:rPr lang="es-MX" sz="1400" spc="40" dirty="0">
                <a:latin typeface="Calibri"/>
                <a:cs typeface="Calibri"/>
              </a:rPr>
              <a:t> </a:t>
            </a:r>
            <a:r>
              <a:rPr lang="es-MX" sz="1400" dirty="0">
                <a:latin typeface="Calibri"/>
                <a:cs typeface="Calibri"/>
              </a:rPr>
              <a:t>que</a:t>
            </a:r>
            <a:r>
              <a:rPr lang="es-MX" sz="1400" spc="25" dirty="0">
                <a:latin typeface="Calibri"/>
                <a:cs typeface="Calibri"/>
              </a:rPr>
              <a:t> </a:t>
            </a:r>
            <a:r>
              <a:rPr lang="es-MX" sz="1400" dirty="0">
                <a:latin typeface="Calibri"/>
                <a:cs typeface="Calibri"/>
              </a:rPr>
              <a:t>representa</a:t>
            </a:r>
            <a:r>
              <a:rPr lang="es-MX" sz="1400" spc="25" dirty="0">
                <a:latin typeface="Calibri"/>
                <a:cs typeface="Calibri"/>
              </a:rPr>
              <a:t> </a:t>
            </a:r>
            <a:r>
              <a:rPr lang="es-MX" sz="1400" dirty="0">
                <a:latin typeface="Calibri"/>
                <a:cs typeface="Calibri"/>
              </a:rPr>
              <a:t>el</a:t>
            </a:r>
            <a:r>
              <a:rPr lang="es-MX" sz="1400" spc="30" dirty="0">
                <a:latin typeface="Calibri"/>
                <a:cs typeface="Calibri"/>
              </a:rPr>
              <a:t> 86</a:t>
            </a:r>
            <a:r>
              <a:rPr lang="es-MX" sz="1400" dirty="0">
                <a:latin typeface="Calibri"/>
                <a:cs typeface="Calibri"/>
              </a:rPr>
              <a:t>%</a:t>
            </a:r>
            <a:r>
              <a:rPr lang="es-MX" sz="1400" spc="30" dirty="0">
                <a:latin typeface="Calibri"/>
                <a:cs typeface="Calibri"/>
              </a:rPr>
              <a:t> </a:t>
            </a:r>
            <a:r>
              <a:rPr lang="es-MX" sz="1400" dirty="0">
                <a:latin typeface="Calibri"/>
                <a:cs typeface="Calibri"/>
              </a:rPr>
              <a:t>del</a:t>
            </a:r>
            <a:r>
              <a:rPr lang="es-MX" sz="1400" spc="30" dirty="0">
                <a:latin typeface="Calibri"/>
                <a:cs typeface="Calibri"/>
              </a:rPr>
              <a:t> </a:t>
            </a:r>
            <a:r>
              <a:rPr lang="es-MX" sz="1400" dirty="0">
                <a:latin typeface="Calibri"/>
                <a:cs typeface="Calibri"/>
              </a:rPr>
              <a:t>total.</a:t>
            </a:r>
            <a:r>
              <a:rPr lang="es-MX" sz="1400" spc="30" dirty="0">
                <a:latin typeface="Calibri"/>
                <a:cs typeface="Calibri"/>
              </a:rPr>
              <a:t> </a:t>
            </a:r>
            <a:r>
              <a:rPr lang="es-MX" sz="1400" dirty="0">
                <a:latin typeface="Calibri"/>
                <a:cs typeface="Calibri"/>
              </a:rPr>
              <a:t>De</a:t>
            </a:r>
            <a:r>
              <a:rPr lang="es-MX" sz="1400" spc="25" dirty="0">
                <a:latin typeface="Calibri"/>
                <a:cs typeface="Calibri"/>
              </a:rPr>
              <a:t> </a:t>
            </a:r>
            <a:r>
              <a:rPr lang="es-MX" sz="1400" spc="-10" dirty="0">
                <a:latin typeface="Calibri"/>
                <a:cs typeface="Calibri"/>
              </a:rPr>
              <a:t>estas, 1638 correspondieron</a:t>
            </a:r>
            <a:r>
              <a:rPr lang="es-MX" sz="1400" spc="10" dirty="0">
                <a:latin typeface="Calibri"/>
                <a:cs typeface="Calibri"/>
              </a:rPr>
              <a:t> </a:t>
            </a:r>
            <a:r>
              <a:rPr lang="es-MX" sz="1400" dirty="0">
                <a:latin typeface="Calibri"/>
                <a:cs typeface="Calibri"/>
              </a:rPr>
              <a:t>a mujeres</a:t>
            </a:r>
            <a:r>
              <a:rPr lang="es-MX" sz="1400" spc="-5" dirty="0">
                <a:latin typeface="Calibri"/>
                <a:cs typeface="Calibri"/>
              </a:rPr>
              <a:t> </a:t>
            </a:r>
            <a:r>
              <a:rPr lang="es-MX" sz="1400" dirty="0">
                <a:latin typeface="Calibri"/>
                <a:cs typeface="Calibri"/>
              </a:rPr>
              <a:t>(49%)</a:t>
            </a:r>
            <a:r>
              <a:rPr lang="es-MX" sz="1400" spc="-5" dirty="0">
                <a:latin typeface="Calibri"/>
                <a:cs typeface="Calibri"/>
              </a:rPr>
              <a:t> </a:t>
            </a:r>
            <a:r>
              <a:rPr lang="es-MX" sz="1400" dirty="0">
                <a:latin typeface="Calibri"/>
                <a:cs typeface="Calibri"/>
              </a:rPr>
              <a:t>y</a:t>
            </a:r>
            <a:r>
              <a:rPr lang="es-MX" sz="1400" spc="5" dirty="0">
                <a:latin typeface="Calibri"/>
                <a:cs typeface="Calibri"/>
              </a:rPr>
              <a:t> 1254</a:t>
            </a:r>
            <a:r>
              <a:rPr lang="es-MX" sz="1400" spc="-10" dirty="0">
                <a:latin typeface="Calibri"/>
                <a:cs typeface="Calibri"/>
              </a:rPr>
              <a:t> </a:t>
            </a:r>
            <a:r>
              <a:rPr lang="es-MX" sz="1400" dirty="0">
                <a:latin typeface="Calibri"/>
                <a:cs typeface="Calibri"/>
              </a:rPr>
              <a:t>a hombres</a:t>
            </a:r>
            <a:r>
              <a:rPr lang="es-MX" sz="1400" spc="-5" dirty="0">
                <a:latin typeface="Calibri"/>
                <a:cs typeface="Calibri"/>
              </a:rPr>
              <a:t> </a:t>
            </a:r>
            <a:r>
              <a:rPr lang="es-MX" sz="1400" dirty="0">
                <a:latin typeface="Calibri"/>
                <a:cs typeface="Calibri"/>
              </a:rPr>
              <a:t>(37%). Se</a:t>
            </a:r>
            <a:r>
              <a:rPr lang="es-MX" sz="1400" spc="-5" dirty="0">
                <a:latin typeface="Calibri"/>
                <a:cs typeface="Calibri"/>
              </a:rPr>
              <a:t> </a:t>
            </a:r>
            <a:r>
              <a:rPr lang="es-MX" sz="1400" spc="-10" dirty="0">
                <a:latin typeface="Calibri"/>
                <a:cs typeface="Calibri"/>
              </a:rPr>
              <a:t>registraron</a:t>
            </a:r>
            <a:r>
              <a:rPr lang="es-MX" sz="1400" spc="-5" dirty="0">
                <a:latin typeface="Calibri"/>
                <a:cs typeface="Calibri"/>
              </a:rPr>
              <a:t> 56 </a:t>
            </a:r>
            <a:r>
              <a:rPr lang="es-MX" sz="1400" dirty="0">
                <a:latin typeface="Calibri"/>
                <a:cs typeface="Calibri"/>
              </a:rPr>
              <a:t>menciones con </a:t>
            </a:r>
            <a:r>
              <a:rPr lang="es-MX" sz="1400" spc="-10" dirty="0">
                <a:latin typeface="Calibri"/>
                <a:cs typeface="Calibri"/>
              </a:rPr>
              <a:t>valoración</a:t>
            </a:r>
            <a:r>
              <a:rPr lang="es-MX" sz="1400" spc="-5" dirty="0">
                <a:latin typeface="Calibri"/>
                <a:cs typeface="Calibri"/>
              </a:rPr>
              <a:t> </a:t>
            </a:r>
            <a:r>
              <a:rPr lang="es-MX" sz="1400" spc="-10" dirty="0">
                <a:latin typeface="Calibri"/>
                <a:cs typeface="Calibri"/>
              </a:rPr>
              <a:t>Negativa</a:t>
            </a:r>
            <a:r>
              <a:rPr lang="es-MX" sz="1400" spc="-5" dirty="0">
                <a:latin typeface="Calibri"/>
                <a:cs typeface="Calibri"/>
              </a:rPr>
              <a:t> </a:t>
            </a:r>
            <a:r>
              <a:rPr lang="es-MX" sz="1400" dirty="0">
                <a:latin typeface="Calibri"/>
                <a:cs typeface="Calibri"/>
              </a:rPr>
              <a:t>(2% del</a:t>
            </a:r>
            <a:r>
              <a:rPr lang="es-MX" sz="1400" spc="-5" dirty="0">
                <a:latin typeface="Calibri"/>
                <a:cs typeface="Calibri"/>
              </a:rPr>
              <a:t> </a:t>
            </a:r>
            <a:r>
              <a:rPr lang="es-MX" sz="1400" dirty="0">
                <a:latin typeface="Calibri"/>
                <a:cs typeface="Calibri"/>
              </a:rPr>
              <a:t>total), de</a:t>
            </a:r>
            <a:r>
              <a:rPr lang="es-MX" sz="1400" spc="-10" dirty="0">
                <a:latin typeface="Calibri"/>
                <a:cs typeface="Calibri"/>
              </a:rPr>
              <a:t> </a:t>
            </a:r>
            <a:r>
              <a:rPr lang="es-MX" sz="1400" dirty="0">
                <a:latin typeface="Calibri"/>
                <a:cs typeface="Calibri"/>
              </a:rPr>
              <a:t>las</a:t>
            </a:r>
            <a:r>
              <a:rPr lang="es-MX" sz="1400" spc="5" dirty="0">
                <a:latin typeface="Calibri"/>
                <a:cs typeface="Calibri"/>
              </a:rPr>
              <a:t> </a:t>
            </a:r>
            <a:r>
              <a:rPr lang="es-MX" sz="1400" dirty="0">
                <a:latin typeface="Calibri"/>
                <a:cs typeface="Calibri"/>
              </a:rPr>
              <a:t>cuales</a:t>
            </a:r>
            <a:r>
              <a:rPr lang="es-MX" sz="1400" spc="-5" dirty="0">
                <a:latin typeface="Calibri"/>
                <a:cs typeface="Calibri"/>
              </a:rPr>
              <a:t> </a:t>
            </a:r>
            <a:r>
              <a:rPr lang="es-MX" sz="1400" spc="-50" dirty="0">
                <a:latin typeface="Calibri"/>
                <a:cs typeface="Calibri"/>
              </a:rPr>
              <a:t>31 </a:t>
            </a:r>
            <a:r>
              <a:rPr lang="es-MX" sz="1400" dirty="0">
                <a:latin typeface="Calibri"/>
                <a:cs typeface="Calibri"/>
              </a:rPr>
              <a:t>fueron</a:t>
            </a:r>
            <a:r>
              <a:rPr lang="es-MX" sz="1400" spc="25" dirty="0">
                <a:latin typeface="Calibri"/>
                <a:cs typeface="Calibri"/>
              </a:rPr>
              <a:t> </a:t>
            </a:r>
            <a:r>
              <a:rPr lang="es-MX" sz="1400" dirty="0">
                <a:latin typeface="Calibri"/>
                <a:cs typeface="Calibri"/>
              </a:rPr>
              <a:t>sobre</a:t>
            </a:r>
            <a:r>
              <a:rPr lang="es-MX" sz="1400" spc="30" dirty="0">
                <a:latin typeface="Calibri"/>
                <a:cs typeface="Calibri"/>
              </a:rPr>
              <a:t> </a:t>
            </a:r>
            <a:r>
              <a:rPr lang="es-MX" sz="1400" dirty="0">
                <a:latin typeface="Calibri"/>
                <a:cs typeface="Calibri"/>
              </a:rPr>
              <a:t>mujeres</a:t>
            </a:r>
            <a:r>
              <a:rPr lang="es-MX" sz="1400" spc="30" dirty="0">
                <a:latin typeface="Calibri"/>
                <a:cs typeface="Calibri"/>
              </a:rPr>
              <a:t> </a:t>
            </a:r>
            <a:r>
              <a:rPr lang="es-MX" sz="1400" dirty="0">
                <a:latin typeface="Calibri"/>
                <a:cs typeface="Calibri"/>
              </a:rPr>
              <a:t>(1%)</a:t>
            </a:r>
            <a:r>
              <a:rPr lang="es-MX" sz="1400" spc="25" dirty="0">
                <a:latin typeface="Calibri"/>
                <a:cs typeface="Calibri"/>
              </a:rPr>
              <a:t> </a:t>
            </a:r>
            <a:r>
              <a:rPr lang="es-MX" sz="1400" dirty="0">
                <a:latin typeface="Calibri"/>
                <a:cs typeface="Calibri"/>
              </a:rPr>
              <a:t>y</a:t>
            </a:r>
            <a:r>
              <a:rPr lang="es-MX" sz="1400" spc="35" dirty="0">
                <a:latin typeface="Calibri"/>
                <a:cs typeface="Calibri"/>
              </a:rPr>
              <a:t> 25 </a:t>
            </a:r>
            <a:r>
              <a:rPr lang="es-MX" sz="1400" dirty="0">
                <a:latin typeface="Calibri"/>
                <a:cs typeface="Calibri"/>
              </a:rPr>
              <a:t>sobre</a:t>
            </a:r>
            <a:r>
              <a:rPr lang="es-MX" sz="1400" spc="30" dirty="0">
                <a:latin typeface="Calibri"/>
                <a:cs typeface="Calibri"/>
              </a:rPr>
              <a:t> </a:t>
            </a:r>
            <a:r>
              <a:rPr lang="es-MX" sz="1400" dirty="0">
                <a:latin typeface="Calibri"/>
                <a:cs typeface="Calibri"/>
              </a:rPr>
              <a:t>hombres</a:t>
            </a:r>
            <a:r>
              <a:rPr lang="es-MX" sz="1400" spc="30" dirty="0">
                <a:latin typeface="Calibri"/>
                <a:cs typeface="Calibri"/>
              </a:rPr>
              <a:t> </a:t>
            </a:r>
            <a:r>
              <a:rPr lang="es-MX" sz="1400" dirty="0">
                <a:latin typeface="Calibri"/>
                <a:cs typeface="Calibri"/>
              </a:rPr>
              <a:t>(1%).</a:t>
            </a:r>
            <a:r>
              <a:rPr lang="es-MX" sz="1400" spc="35" dirty="0">
                <a:latin typeface="Calibri"/>
                <a:cs typeface="Calibri"/>
              </a:rPr>
              <a:t> </a:t>
            </a:r>
            <a:r>
              <a:rPr lang="es-MX" sz="1400" dirty="0">
                <a:latin typeface="Calibri"/>
                <a:cs typeface="Calibri"/>
              </a:rPr>
              <a:t>Asimismo,</a:t>
            </a:r>
            <a:r>
              <a:rPr lang="es-MX" sz="1400" spc="35" dirty="0">
                <a:latin typeface="Calibri"/>
                <a:cs typeface="Calibri"/>
              </a:rPr>
              <a:t> </a:t>
            </a:r>
            <a:r>
              <a:rPr lang="es-MX" sz="1400" dirty="0">
                <a:latin typeface="Calibri"/>
                <a:cs typeface="Calibri"/>
              </a:rPr>
              <a:t>se</a:t>
            </a:r>
            <a:r>
              <a:rPr lang="es-MX" sz="1400" spc="25" dirty="0">
                <a:latin typeface="Calibri"/>
                <a:cs typeface="Calibri"/>
              </a:rPr>
              <a:t> </a:t>
            </a:r>
            <a:r>
              <a:rPr lang="es-MX" sz="1400" dirty="0">
                <a:latin typeface="Calibri"/>
                <a:cs typeface="Calibri"/>
              </a:rPr>
              <a:t>identificaron</a:t>
            </a:r>
            <a:r>
              <a:rPr lang="es-MX" sz="1400" spc="20" dirty="0">
                <a:latin typeface="Calibri"/>
                <a:cs typeface="Calibri"/>
              </a:rPr>
              <a:t> </a:t>
            </a:r>
            <a:r>
              <a:rPr lang="es-MX" sz="1400" dirty="0">
                <a:latin typeface="Calibri"/>
                <a:cs typeface="Calibri"/>
              </a:rPr>
              <a:t>411</a:t>
            </a:r>
            <a:r>
              <a:rPr lang="es-MX" sz="1400" spc="30" dirty="0">
                <a:latin typeface="Calibri"/>
                <a:cs typeface="Calibri"/>
              </a:rPr>
              <a:t> </a:t>
            </a:r>
            <a:r>
              <a:rPr lang="es-MX" sz="1400" dirty="0">
                <a:latin typeface="Calibri"/>
                <a:cs typeface="Calibri"/>
              </a:rPr>
              <a:t>menciones</a:t>
            </a:r>
            <a:r>
              <a:rPr lang="es-MX" sz="1400" spc="30" dirty="0">
                <a:latin typeface="Calibri"/>
                <a:cs typeface="Calibri"/>
              </a:rPr>
              <a:t> </a:t>
            </a:r>
            <a:r>
              <a:rPr lang="es-MX" sz="1400" dirty="0">
                <a:latin typeface="Calibri"/>
                <a:cs typeface="Calibri"/>
              </a:rPr>
              <a:t>con</a:t>
            </a:r>
            <a:r>
              <a:rPr lang="es-MX" sz="1400" spc="35" dirty="0">
                <a:latin typeface="Calibri"/>
                <a:cs typeface="Calibri"/>
              </a:rPr>
              <a:t> </a:t>
            </a:r>
            <a:r>
              <a:rPr lang="es-MX" sz="1400" dirty="0">
                <a:latin typeface="Calibri"/>
                <a:cs typeface="Calibri"/>
              </a:rPr>
              <a:t>valoración</a:t>
            </a:r>
            <a:r>
              <a:rPr lang="es-MX" sz="1400" spc="35" dirty="0">
                <a:latin typeface="Calibri"/>
                <a:cs typeface="Calibri"/>
              </a:rPr>
              <a:t> </a:t>
            </a:r>
            <a:r>
              <a:rPr lang="es-MX" sz="1400" dirty="0">
                <a:latin typeface="Calibri"/>
                <a:cs typeface="Calibri"/>
              </a:rPr>
              <a:t>Positiva,</a:t>
            </a:r>
            <a:r>
              <a:rPr lang="es-MX" sz="1400" spc="25" dirty="0">
                <a:latin typeface="Calibri"/>
                <a:cs typeface="Calibri"/>
              </a:rPr>
              <a:t> </a:t>
            </a:r>
            <a:r>
              <a:rPr lang="es-MX" sz="1400" dirty="0">
                <a:latin typeface="Calibri"/>
                <a:cs typeface="Calibri"/>
              </a:rPr>
              <a:t>que</a:t>
            </a:r>
            <a:r>
              <a:rPr lang="es-MX" sz="1400" spc="30" dirty="0">
                <a:latin typeface="Calibri"/>
                <a:cs typeface="Calibri"/>
              </a:rPr>
              <a:t> </a:t>
            </a:r>
            <a:r>
              <a:rPr lang="es-MX" sz="1400" dirty="0">
                <a:latin typeface="Calibri"/>
                <a:cs typeface="Calibri"/>
              </a:rPr>
              <a:t>representan</a:t>
            </a:r>
            <a:r>
              <a:rPr lang="es-MX" sz="1400" spc="30" dirty="0">
                <a:latin typeface="Calibri"/>
                <a:cs typeface="Calibri"/>
              </a:rPr>
              <a:t> </a:t>
            </a:r>
            <a:r>
              <a:rPr lang="es-MX" sz="1400" dirty="0">
                <a:latin typeface="Calibri"/>
                <a:cs typeface="Calibri"/>
              </a:rPr>
              <a:t>el</a:t>
            </a:r>
            <a:r>
              <a:rPr lang="es-MX" sz="1400" spc="35" dirty="0">
                <a:latin typeface="Calibri"/>
                <a:cs typeface="Calibri"/>
              </a:rPr>
              <a:t> </a:t>
            </a:r>
            <a:r>
              <a:rPr lang="es-MX" sz="1400" spc="-10" dirty="0">
                <a:latin typeface="Calibri"/>
                <a:cs typeface="Calibri"/>
              </a:rPr>
              <a:t>12% </a:t>
            </a:r>
            <a:r>
              <a:rPr lang="es-MX" sz="1400" dirty="0">
                <a:latin typeface="Calibri"/>
                <a:cs typeface="Calibri"/>
              </a:rPr>
              <a:t>del</a:t>
            </a:r>
            <a:r>
              <a:rPr lang="es-MX" sz="1400" spc="-40" dirty="0">
                <a:latin typeface="Calibri"/>
                <a:cs typeface="Calibri"/>
              </a:rPr>
              <a:t> </a:t>
            </a:r>
            <a:r>
              <a:rPr lang="es-MX" sz="1400" dirty="0">
                <a:latin typeface="Calibri"/>
                <a:cs typeface="Calibri"/>
              </a:rPr>
              <a:t>total:</a:t>
            </a:r>
            <a:r>
              <a:rPr lang="es-MX" sz="1400" spc="-40" dirty="0">
                <a:latin typeface="Calibri"/>
                <a:cs typeface="Calibri"/>
              </a:rPr>
              <a:t> 279 </a:t>
            </a:r>
            <a:r>
              <a:rPr lang="es-MX" sz="1400" dirty="0">
                <a:latin typeface="Calibri"/>
                <a:cs typeface="Calibri"/>
              </a:rPr>
              <a:t>sobre</a:t>
            </a:r>
            <a:r>
              <a:rPr lang="es-MX" sz="1400" spc="-45" dirty="0">
                <a:latin typeface="Calibri"/>
                <a:cs typeface="Calibri"/>
              </a:rPr>
              <a:t> </a:t>
            </a:r>
            <a:r>
              <a:rPr lang="es-MX" sz="1400" dirty="0">
                <a:latin typeface="Calibri"/>
                <a:cs typeface="Calibri"/>
              </a:rPr>
              <a:t>mujeres</a:t>
            </a:r>
            <a:r>
              <a:rPr lang="es-MX" sz="1400" spc="-35" dirty="0">
                <a:latin typeface="Calibri"/>
                <a:cs typeface="Calibri"/>
              </a:rPr>
              <a:t> </a:t>
            </a:r>
            <a:r>
              <a:rPr lang="es-MX" sz="1400" dirty="0">
                <a:latin typeface="Calibri"/>
                <a:cs typeface="Calibri"/>
              </a:rPr>
              <a:t>(8%)</a:t>
            </a:r>
            <a:r>
              <a:rPr lang="es-MX" sz="1400" spc="-40" dirty="0">
                <a:latin typeface="Calibri"/>
                <a:cs typeface="Calibri"/>
              </a:rPr>
              <a:t> </a:t>
            </a:r>
            <a:r>
              <a:rPr lang="es-MX" sz="1400" dirty="0">
                <a:latin typeface="Calibri"/>
                <a:cs typeface="Calibri"/>
              </a:rPr>
              <a:t>y</a:t>
            </a:r>
            <a:r>
              <a:rPr lang="es-MX" sz="1400" spc="-50" dirty="0">
                <a:latin typeface="Calibri"/>
                <a:cs typeface="Calibri"/>
              </a:rPr>
              <a:t> 132</a:t>
            </a:r>
            <a:r>
              <a:rPr lang="es-MX" sz="1400" spc="-40" dirty="0">
                <a:latin typeface="Calibri"/>
                <a:cs typeface="Calibri"/>
              </a:rPr>
              <a:t> </a:t>
            </a:r>
            <a:r>
              <a:rPr lang="es-MX" sz="1400" dirty="0">
                <a:latin typeface="Calibri"/>
                <a:cs typeface="Calibri"/>
              </a:rPr>
              <a:t>sobre</a:t>
            </a:r>
            <a:r>
              <a:rPr lang="es-MX" sz="1400" spc="-45" dirty="0">
                <a:latin typeface="Calibri"/>
                <a:cs typeface="Calibri"/>
              </a:rPr>
              <a:t> </a:t>
            </a:r>
            <a:r>
              <a:rPr lang="es-MX" sz="1400" dirty="0">
                <a:latin typeface="Calibri"/>
                <a:cs typeface="Calibri"/>
              </a:rPr>
              <a:t>hombres</a:t>
            </a:r>
            <a:r>
              <a:rPr lang="es-MX" sz="1400" spc="-45" dirty="0">
                <a:latin typeface="Calibri"/>
                <a:cs typeface="Calibri"/>
              </a:rPr>
              <a:t> </a:t>
            </a:r>
            <a:r>
              <a:rPr lang="es-MX" sz="1400" spc="-10" dirty="0">
                <a:latin typeface="Calibri"/>
                <a:cs typeface="Calibri"/>
              </a:rPr>
              <a:t>(4%).</a:t>
            </a:r>
            <a:endParaRPr lang="es-MX" sz="1400" dirty="0">
              <a:latin typeface="Calibri"/>
              <a:cs typeface="Calibri"/>
            </a:endParaRPr>
          </a:p>
          <a:p>
            <a:pPr marL="90805" marR="83185" algn="just">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43</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3879562869"/>
              </p:ext>
            </p:extLst>
          </p:nvPr>
        </p:nvGraphicFramePr>
        <p:xfrm>
          <a:off x="914400" y="762000"/>
          <a:ext cx="6477000" cy="3581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44</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2222203741"/>
              </p:ext>
            </p:extLst>
          </p:nvPr>
        </p:nvGraphicFramePr>
        <p:xfrm>
          <a:off x="2590800" y="914400"/>
          <a:ext cx="6400801" cy="3733801"/>
        </p:xfrm>
        <a:graphic>
          <a:graphicData uri="http://schemas.openxmlformats.org/drawingml/2006/table">
            <a:tbl>
              <a:tblPr/>
              <a:tblGrid>
                <a:gridCol w="2198863">
                  <a:extLst>
                    <a:ext uri="{9D8B030D-6E8A-4147-A177-3AD203B41FA5}">
                      <a16:colId xmlns:a16="http://schemas.microsoft.com/office/drawing/2014/main" val="2741002623"/>
                    </a:ext>
                  </a:extLst>
                </a:gridCol>
                <a:gridCol w="1445828">
                  <a:extLst>
                    <a:ext uri="{9D8B030D-6E8A-4147-A177-3AD203B41FA5}">
                      <a16:colId xmlns:a16="http://schemas.microsoft.com/office/drawing/2014/main" val="1643034444"/>
                    </a:ext>
                  </a:extLst>
                </a:gridCol>
                <a:gridCol w="1355464">
                  <a:extLst>
                    <a:ext uri="{9D8B030D-6E8A-4147-A177-3AD203B41FA5}">
                      <a16:colId xmlns:a16="http://schemas.microsoft.com/office/drawing/2014/main" val="867101487"/>
                    </a:ext>
                  </a:extLst>
                </a:gridCol>
                <a:gridCol w="1400646">
                  <a:extLst>
                    <a:ext uri="{9D8B030D-6E8A-4147-A177-3AD203B41FA5}">
                      <a16:colId xmlns:a16="http://schemas.microsoft.com/office/drawing/2014/main" val="1838719646"/>
                    </a:ext>
                  </a:extLst>
                </a:gridCol>
              </a:tblGrid>
              <a:tr h="292145">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4771000"/>
                  </a:ext>
                </a:extLst>
              </a:tr>
              <a:tr h="552248">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POSITIVO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NEGATIVO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7647458"/>
                  </a:ext>
                </a:extLst>
              </a:tr>
              <a:tr h="292145">
                <a:tc>
                  <a:txBody>
                    <a:bodyPr/>
                    <a:lstStyle/>
                    <a:p>
                      <a:pPr algn="l" fontAlgn="b"/>
                      <a:r>
                        <a:rPr lang="es-MX" sz="1200" b="0" i="0" u="none" strike="noStrike">
                          <a:solidFill>
                            <a:srgbClr val="000000"/>
                          </a:solidFill>
                          <a:effectLst/>
                          <a:latin typeface="Aptos Narrow"/>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279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67827485"/>
                  </a:ext>
                </a:extLst>
              </a:tr>
              <a:tr h="292145">
                <a:tc>
                  <a:txBody>
                    <a:bodyPr/>
                    <a:lstStyle/>
                    <a:p>
                      <a:pPr algn="l" fontAlgn="b"/>
                      <a:r>
                        <a:rPr lang="es-MX" sz="1200" b="0" i="0" u="none" strike="noStrike">
                          <a:solidFill>
                            <a:srgbClr val="000000"/>
                          </a:solidFill>
                          <a:effectLst/>
                          <a:latin typeface="Aptos Narrow"/>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1,254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36712079"/>
                  </a:ext>
                </a:extLst>
              </a:tr>
              <a:tr h="292145">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411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56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2,892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913659"/>
                  </a:ext>
                </a:extLst>
              </a:tr>
              <a:tr h="292145">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00643787"/>
                  </a:ext>
                </a:extLst>
              </a:tr>
              <a:tr h="292145">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s-MX" sz="1100" b="0" i="0" u="none" strike="noStrike">
                        <a:solidFill>
                          <a:srgbClr val="000000"/>
                        </a:solidFill>
                        <a:effectLst/>
                        <a:latin typeface="Aptos Narrow"/>
                      </a:endParaRPr>
                    </a:p>
                  </a:txBody>
                  <a:tcPr marL="6350" marR="6350" marT="6350" marB="0" anchor="b">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2651927"/>
                  </a:ext>
                </a:extLst>
              </a:tr>
              <a:tr h="552248">
                <a:tc>
                  <a:txBody>
                    <a:bodyPr/>
                    <a:lstStyle/>
                    <a:p>
                      <a:pPr algn="l" fontAlgn="b"/>
                      <a:r>
                        <a:rPr lang="es-MX" sz="1200" b="1" i="0" u="none" strike="noStrike">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POSITIVO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NEGATIVO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708437617"/>
                  </a:ext>
                </a:extLst>
              </a:tr>
              <a:tr h="292145">
                <a:tc>
                  <a:txBody>
                    <a:bodyPr/>
                    <a:lstStyle/>
                    <a:p>
                      <a:pPr algn="l" fontAlgn="b"/>
                      <a:r>
                        <a:rPr lang="es-MX" sz="1200" b="0" i="0" u="none" strike="noStrike">
                          <a:solidFill>
                            <a:srgbClr val="000000"/>
                          </a:solidFill>
                          <a:effectLst/>
                          <a:latin typeface="Aptos Narrow"/>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30078088"/>
                  </a:ext>
                </a:extLst>
              </a:tr>
              <a:tr h="292145">
                <a:tc>
                  <a:txBody>
                    <a:bodyPr/>
                    <a:lstStyle/>
                    <a:p>
                      <a:pPr algn="l" fontAlgn="b"/>
                      <a:r>
                        <a:rPr lang="es-MX" sz="1200" b="0" i="0" u="none" strike="noStrike">
                          <a:solidFill>
                            <a:srgbClr val="000000"/>
                          </a:solidFill>
                          <a:effectLst/>
                          <a:latin typeface="Aptos Narrow"/>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69518864"/>
                  </a:ext>
                </a:extLst>
              </a:tr>
              <a:tr h="292145">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86%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2514983"/>
                  </a:ext>
                </a:extLst>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45</a:t>
            </a:fld>
            <a:endParaRPr spc="-25" dirty="0"/>
          </a:p>
        </p:txBody>
      </p:sp>
      <p:sp>
        <p:nvSpPr>
          <p:cNvPr id="7" name="Rectangle 1"/>
          <p:cNvSpPr>
            <a:spLocks noChangeArrowheads="1"/>
          </p:cNvSpPr>
          <p:nvPr/>
        </p:nvSpPr>
        <p:spPr bwMode="auto">
          <a:xfrm>
            <a:off x="152400" y="4617720"/>
            <a:ext cx="118872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Tomando en cuenta las categorías de valoración Positiva, Negativa y No Adjetivada en el registro derivado del monitoreo de radio y televisión a nivel estatal, se analizó la cobertura informativa sobre las personas actoras políticas con el mayor número de menciones durante el periodo comprendido del 01 de </a:t>
            </a:r>
            <a:r>
              <a:rPr lang="es-MX" altLang="es-MX" sz="1400" dirty="0">
                <a:solidFill>
                  <a:schemeClr val="tx1"/>
                </a:solidFill>
                <a:latin typeface="Arial" panose="020B0604020202020204" pitchFamily="34" charset="0"/>
              </a:rPr>
              <a:t>marzo al 30 </a:t>
            </a:r>
            <a:r>
              <a:rPr kumimoji="0" lang="es-MX" altLang="es-MX" sz="1400" i="0" u="none" strike="noStrike" cap="none" normalizeH="0" baseline="0" dirty="0">
                <a:ln>
                  <a:noFill/>
                </a:ln>
                <a:solidFill>
                  <a:schemeClr val="tx1"/>
                </a:solidFill>
                <a:effectLst/>
                <a:latin typeface="Arial" panose="020B0604020202020204" pitchFamily="34" charset="0"/>
              </a:rPr>
              <a:t>de abril de 2026. Este análisis excluye las piezas de opinión y análisis, en cumplimiento de los lineamientos metodológicos que garantizan el respeto a los principios de libertad de expresión. La valoración correspondiente a las tres figuras con mayor número de menciones se distribuyó de la siguiente manera: Evelyn Cecia Salgado Pineda registró </a:t>
            </a:r>
            <a:r>
              <a:rPr lang="es-MX" altLang="es-MX" sz="1400" dirty="0">
                <a:solidFill>
                  <a:schemeClr val="tx1"/>
                </a:solidFill>
                <a:latin typeface="Arial" panose="020B0604020202020204" pitchFamily="34" charset="0"/>
              </a:rPr>
              <a:t>708 </a:t>
            </a:r>
            <a:r>
              <a:rPr kumimoji="0" lang="es-MX" altLang="es-MX" sz="1400" i="0" u="none" strike="noStrike" cap="none" normalizeH="0" baseline="0" dirty="0">
                <a:ln>
                  <a:noFill/>
                </a:ln>
                <a:solidFill>
                  <a:schemeClr val="tx1"/>
                </a:solidFill>
                <a:effectLst/>
                <a:latin typeface="Arial" panose="020B0604020202020204" pitchFamily="34" charset="0"/>
              </a:rPr>
              <a:t>menciones, de las cuales 143 fueron positivas, </a:t>
            </a:r>
            <a:r>
              <a:rPr lang="es-MX" altLang="es-MX" sz="1400" dirty="0">
                <a:solidFill>
                  <a:schemeClr val="tx1"/>
                </a:solidFill>
                <a:latin typeface="Arial" panose="020B0604020202020204" pitchFamily="34" charset="0"/>
              </a:rPr>
              <a:t>2 </a:t>
            </a:r>
            <a:r>
              <a:rPr kumimoji="0" lang="es-MX" altLang="es-MX" sz="1400" i="0" u="none" strike="noStrike" cap="none" normalizeH="0" baseline="0" dirty="0">
                <a:ln>
                  <a:noFill/>
                </a:ln>
                <a:solidFill>
                  <a:schemeClr val="tx1"/>
                </a:solidFill>
                <a:effectLst/>
                <a:latin typeface="Arial" panose="020B0604020202020204" pitchFamily="34" charset="0"/>
              </a:rPr>
              <a:t>negativas y </a:t>
            </a:r>
            <a:r>
              <a:rPr lang="es-MX" altLang="es-MX" sz="1400" dirty="0">
                <a:solidFill>
                  <a:schemeClr val="tx1"/>
                </a:solidFill>
                <a:latin typeface="Arial" panose="020B0604020202020204" pitchFamily="34" charset="0"/>
              </a:rPr>
              <a:t>563</a:t>
            </a:r>
            <a:r>
              <a:rPr kumimoji="0" lang="es-MX" altLang="es-MX" sz="1400" i="0" u="none" strike="noStrike" cap="none" normalizeH="0" baseline="0" dirty="0">
                <a:ln>
                  <a:noFill/>
                </a:ln>
                <a:solidFill>
                  <a:schemeClr val="tx1"/>
                </a:solidFill>
                <a:effectLst/>
                <a:latin typeface="Arial" panose="020B0604020202020204" pitchFamily="34" charset="0"/>
              </a:rPr>
              <a:t> no adjetivadas; Abelina López Rodríguez acumuló: 317 alusiones, con 54 positivas, </a:t>
            </a:r>
            <a:r>
              <a:rPr lang="es-MX" altLang="es-MX" sz="1400" dirty="0">
                <a:solidFill>
                  <a:schemeClr val="tx1"/>
                </a:solidFill>
                <a:latin typeface="Arial" panose="020B0604020202020204" pitchFamily="34" charset="0"/>
              </a:rPr>
              <a:t>4 </a:t>
            </a:r>
            <a:r>
              <a:rPr kumimoji="0" lang="es-MX" altLang="es-MX" sz="1400" i="0" u="none" strike="noStrike" cap="none" normalizeH="0" baseline="0" dirty="0">
                <a:ln>
                  <a:noFill/>
                </a:ln>
                <a:solidFill>
                  <a:schemeClr val="tx1"/>
                </a:solidFill>
                <a:effectLst/>
                <a:latin typeface="Arial" panose="020B0604020202020204" pitchFamily="34" charset="0"/>
              </a:rPr>
              <a:t>negativas y </a:t>
            </a:r>
            <a:r>
              <a:rPr lang="es-MX" altLang="es-MX" sz="1400" dirty="0">
                <a:solidFill>
                  <a:schemeClr val="tx1"/>
                </a:solidFill>
                <a:latin typeface="Arial" panose="020B0604020202020204" pitchFamily="34" charset="0"/>
              </a:rPr>
              <a:t>259 </a:t>
            </a:r>
            <a:r>
              <a:rPr kumimoji="0" lang="es-MX" altLang="es-MX" sz="1400" i="0" u="none" strike="noStrike" cap="none" normalizeH="0" baseline="0" dirty="0">
                <a:ln>
                  <a:noFill/>
                </a:ln>
                <a:solidFill>
                  <a:schemeClr val="tx1"/>
                </a:solidFill>
                <a:effectLst/>
                <a:latin typeface="Arial" panose="020B0604020202020204" pitchFamily="34" charset="0"/>
              </a:rPr>
              <a:t>no adjetivadas; mientras que otro obtuvo: 232 menciones, distribuidas en 23 positivas, </a:t>
            </a:r>
            <a:r>
              <a:rPr lang="es-MX" altLang="es-MX" sz="1400" dirty="0">
                <a:solidFill>
                  <a:schemeClr val="tx1"/>
                </a:solidFill>
                <a:latin typeface="Arial" panose="020B0604020202020204" pitchFamily="34" charset="0"/>
              </a:rPr>
              <a:t>35</a:t>
            </a:r>
            <a:r>
              <a:rPr kumimoji="0" lang="es-MX" altLang="es-MX" sz="1400" i="0" u="none" strike="noStrike" cap="none" normalizeH="0" baseline="0" dirty="0">
                <a:ln>
                  <a:noFill/>
                </a:ln>
                <a:solidFill>
                  <a:schemeClr val="tx1"/>
                </a:solidFill>
                <a:effectLst/>
                <a:latin typeface="Arial" panose="020B0604020202020204" pitchFamily="34" charset="0"/>
              </a:rPr>
              <a:t> negativa y 174 no adjetivadas.</a:t>
            </a:r>
          </a:p>
        </p:txBody>
      </p:sp>
      <p:graphicFrame>
        <p:nvGraphicFramePr>
          <p:cNvPr id="5" name="Gráfico 4"/>
          <p:cNvGraphicFramePr>
            <a:graphicFrameLocks/>
          </p:cNvGraphicFramePr>
          <p:nvPr>
            <p:extLst>
              <p:ext uri="{D42A27DB-BD31-4B8C-83A1-F6EECF244321}">
                <p14:modId xmlns:p14="http://schemas.microsoft.com/office/powerpoint/2010/main" val="1723706335"/>
              </p:ext>
            </p:extLst>
          </p:nvPr>
        </p:nvGraphicFramePr>
        <p:xfrm>
          <a:off x="685800" y="274320"/>
          <a:ext cx="7772400" cy="43434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46</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743164349"/>
              </p:ext>
            </p:extLst>
          </p:nvPr>
        </p:nvGraphicFramePr>
        <p:xfrm>
          <a:off x="2362200" y="990600"/>
          <a:ext cx="7250294" cy="4354516"/>
        </p:xfrm>
        <a:graphic>
          <a:graphicData uri="http://schemas.openxmlformats.org/drawingml/2006/table">
            <a:tbl>
              <a:tblPr/>
              <a:tblGrid>
                <a:gridCol w="3261593">
                  <a:extLst>
                    <a:ext uri="{9D8B030D-6E8A-4147-A177-3AD203B41FA5}">
                      <a16:colId xmlns:a16="http://schemas.microsoft.com/office/drawing/2014/main" val="2743995007"/>
                    </a:ext>
                  </a:extLst>
                </a:gridCol>
                <a:gridCol w="1329567">
                  <a:extLst>
                    <a:ext uri="{9D8B030D-6E8A-4147-A177-3AD203B41FA5}">
                      <a16:colId xmlns:a16="http://schemas.microsoft.com/office/drawing/2014/main" val="2523324870"/>
                    </a:ext>
                  </a:extLst>
                </a:gridCol>
                <a:gridCol w="1329567">
                  <a:extLst>
                    <a:ext uri="{9D8B030D-6E8A-4147-A177-3AD203B41FA5}">
                      <a16:colId xmlns:a16="http://schemas.microsoft.com/office/drawing/2014/main" val="1275047791"/>
                    </a:ext>
                  </a:extLst>
                </a:gridCol>
                <a:gridCol w="1329567">
                  <a:extLst>
                    <a:ext uri="{9D8B030D-6E8A-4147-A177-3AD203B41FA5}">
                      <a16:colId xmlns:a16="http://schemas.microsoft.com/office/drawing/2014/main" val="3175168365"/>
                    </a:ext>
                  </a:extLst>
                </a:gridCol>
              </a:tblGrid>
              <a:tr h="622887">
                <a:tc>
                  <a:txBody>
                    <a:bodyPr/>
                    <a:lstStyle/>
                    <a:p>
                      <a:pPr algn="l" fontAlgn="b"/>
                      <a:r>
                        <a:rPr lang="es-MX" sz="1100" b="1" i="0" u="none" strike="noStrike" dirty="0">
                          <a:solidFill>
                            <a:srgbClr val="FFFFFF"/>
                          </a:solidFill>
                          <a:effectLst/>
                          <a:latin typeface="Aptos Narrow"/>
                        </a:rPr>
                        <a:t>ACTORES POLÍTICOS</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Aptos Narrow"/>
                        </a:rPr>
                        <a:t>POSITIVO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Aptos Narrow"/>
                        </a:rPr>
                        <a:t>NEGATIVO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Aptos Narrow"/>
                        </a:rPr>
                        <a:t>NO ADJETIVADA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798591247"/>
                  </a:ext>
                </a:extLst>
              </a:tr>
              <a:tr h="417634">
                <a:tc>
                  <a:txBody>
                    <a:bodyPr/>
                    <a:lstStyle/>
                    <a:p>
                      <a:pPr algn="l" fontAlgn="b"/>
                      <a:r>
                        <a:rPr lang="es-MX" sz="1100" b="0" i="0" u="none" strike="noStrike">
                          <a:solidFill>
                            <a:srgbClr val="000000"/>
                          </a:solidFill>
                          <a:effectLst/>
                          <a:latin typeface="Aptos Narrow"/>
                        </a:rPr>
                        <a:t>Evelyn Cecia Salgado Pineda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143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563</a:t>
                      </a:r>
                    </a:p>
                  </a:txBody>
                  <a:tcPr marL="5880" marR="5880" marT="588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86827644"/>
                  </a:ext>
                </a:extLst>
              </a:tr>
              <a:tr h="220933">
                <a:tc>
                  <a:txBody>
                    <a:bodyPr/>
                    <a:lstStyle/>
                    <a:p>
                      <a:pPr algn="l" fontAlgn="b"/>
                      <a:r>
                        <a:rPr lang="es-MX" sz="1100" b="0" i="0" u="none" strike="noStrike">
                          <a:solidFill>
                            <a:srgbClr val="000000"/>
                          </a:solidFill>
                          <a:effectLst/>
                          <a:latin typeface="Aptos Narrow"/>
                        </a:rPr>
                        <a:t>Abelina López Rodríguez</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54</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259</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52213676"/>
                  </a:ext>
                </a:extLst>
              </a:tr>
              <a:tr h="220933">
                <a:tc>
                  <a:txBody>
                    <a:bodyPr/>
                    <a:lstStyle/>
                    <a:p>
                      <a:pPr algn="l" fontAlgn="b"/>
                      <a:r>
                        <a:rPr lang="es-MX" sz="1100" b="0" i="0" u="none" strike="noStrike">
                          <a:solidFill>
                            <a:srgbClr val="000000"/>
                          </a:solidFill>
                          <a:effectLst/>
                          <a:latin typeface="Aptos Narrow"/>
                        </a:rPr>
                        <a:t>Otro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23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35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174</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55212730"/>
                  </a:ext>
                </a:extLst>
              </a:tr>
              <a:tr h="220933">
                <a:tc>
                  <a:txBody>
                    <a:bodyPr/>
                    <a:lstStyle/>
                    <a:p>
                      <a:pPr algn="l" fontAlgn="b"/>
                      <a:r>
                        <a:rPr lang="es-MX" sz="1100" b="0" i="0" u="none" strike="noStrike">
                          <a:solidFill>
                            <a:srgbClr val="000000"/>
                          </a:solidFill>
                          <a:effectLst/>
                          <a:latin typeface="Aptos Narrow"/>
                        </a:rPr>
                        <a:t>Simón Quiñones Orozco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172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99044369"/>
                  </a:ext>
                </a:extLst>
              </a:tr>
              <a:tr h="220933">
                <a:tc>
                  <a:txBody>
                    <a:bodyPr/>
                    <a:lstStyle/>
                    <a:p>
                      <a:pPr algn="l" fontAlgn="b"/>
                      <a:r>
                        <a:rPr lang="es-MX" sz="1100" b="0" i="0" u="none" strike="noStrike">
                          <a:solidFill>
                            <a:srgbClr val="000000"/>
                          </a:solidFill>
                          <a:effectLst/>
                          <a:latin typeface="Aptos Narrow"/>
                        </a:rPr>
                        <a:t>Félix Salgado Macedonio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102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13908371"/>
                  </a:ext>
                </a:extLst>
              </a:tr>
              <a:tr h="220933">
                <a:tc>
                  <a:txBody>
                    <a:bodyPr/>
                    <a:lstStyle/>
                    <a:p>
                      <a:pPr algn="l" fontAlgn="b"/>
                      <a:r>
                        <a:rPr lang="es-MX" sz="1100" b="0" i="0" u="none" strike="noStrike">
                          <a:solidFill>
                            <a:srgbClr val="000000"/>
                          </a:solidFill>
                          <a:effectLst/>
                          <a:latin typeface="Aptos Narrow"/>
                        </a:rPr>
                        <a:t>Beatriz Mojica Morga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65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7445418"/>
                  </a:ext>
                </a:extLst>
              </a:tr>
              <a:tr h="220933">
                <a:tc>
                  <a:txBody>
                    <a:bodyPr/>
                    <a:lstStyle/>
                    <a:p>
                      <a:pPr algn="l" fontAlgn="b"/>
                      <a:r>
                        <a:rPr lang="es-MX" sz="1100" b="0" i="0" u="none" strike="noStrike">
                          <a:solidFill>
                            <a:srgbClr val="000000"/>
                          </a:solidFill>
                          <a:effectLst/>
                          <a:latin typeface="Aptos Narrow"/>
                        </a:rPr>
                        <a:t>Juan Andrés Vega Carranza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54</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25226867"/>
                  </a:ext>
                </a:extLst>
              </a:tr>
              <a:tr h="220933">
                <a:tc>
                  <a:txBody>
                    <a:bodyPr/>
                    <a:lstStyle/>
                    <a:p>
                      <a:pPr algn="l" fontAlgn="b"/>
                      <a:r>
                        <a:rPr lang="es-MX" sz="1100" b="0" i="0" u="none" strike="noStrike">
                          <a:solidFill>
                            <a:srgbClr val="000000"/>
                          </a:solidFill>
                          <a:effectLst/>
                          <a:latin typeface="Aptos Narrow"/>
                        </a:rPr>
                        <a:t>Javier Saldaña Almazán</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1</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53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48585108"/>
                  </a:ext>
                </a:extLst>
              </a:tr>
              <a:tr h="220933">
                <a:tc>
                  <a:txBody>
                    <a:bodyPr/>
                    <a:lstStyle/>
                    <a:p>
                      <a:pPr algn="l" fontAlgn="b"/>
                      <a:r>
                        <a:rPr lang="es-MX" sz="1100" b="0" i="0" u="none" strike="noStrike">
                          <a:solidFill>
                            <a:srgbClr val="000000"/>
                          </a:solidFill>
                          <a:effectLst/>
                          <a:latin typeface="Aptos Narrow"/>
                        </a:rPr>
                        <a:t>Lizette Tapia Castro</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52</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18463588"/>
                  </a:ext>
                </a:extLst>
              </a:tr>
              <a:tr h="220933">
                <a:tc>
                  <a:txBody>
                    <a:bodyPr/>
                    <a:lstStyle/>
                    <a:p>
                      <a:pPr algn="l" fontAlgn="b"/>
                      <a:r>
                        <a:rPr lang="es-MX" sz="1100" b="0" i="0" u="none" strike="noStrike">
                          <a:solidFill>
                            <a:srgbClr val="000000"/>
                          </a:solidFill>
                          <a:effectLst/>
                          <a:latin typeface="Aptos Narrow"/>
                        </a:rPr>
                        <a:t>Alejandro Bravo Abarca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16856944"/>
                  </a:ext>
                </a:extLst>
              </a:tr>
              <a:tr h="220933">
                <a:tc>
                  <a:txBody>
                    <a:bodyPr/>
                    <a:lstStyle/>
                    <a:p>
                      <a:pPr algn="l" fontAlgn="b"/>
                      <a:r>
                        <a:rPr lang="es-MX" sz="1100" b="0" i="0" u="none" strike="noStrike">
                          <a:solidFill>
                            <a:srgbClr val="000000"/>
                          </a:solidFill>
                          <a:effectLst/>
                          <a:latin typeface="Aptos Narrow"/>
                        </a:rPr>
                        <a:t>Irene Jiménez Montiel</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1</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46</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6275102"/>
                  </a:ext>
                </a:extLst>
              </a:tr>
              <a:tr h="220933">
                <a:tc>
                  <a:txBody>
                    <a:bodyPr/>
                    <a:lstStyle/>
                    <a:p>
                      <a:pPr algn="l" fontAlgn="b"/>
                      <a:r>
                        <a:rPr lang="es-MX" sz="1100" b="0" i="0" u="none" strike="noStrike">
                          <a:solidFill>
                            <a:srgbClr val="000000"/>
                          </a:solidFill>
                          <a:effectLst/>
                          <a:latin typeface="Aptos Narrow"/>
                        </a:rPr>
                        <a:t>Roberto Arroyo Matus</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7</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40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54422054"/>
                  </a:ext>
                </a:extLst>
              </a:tr>
              <a:tr h="220933">
                <a:tc>
                  <a:txBody>
                    <a:bodyPr/>
                    <a:lstStyle/>
                    <a:p>
                      <a:pPr algn="l" fontAlgn="b"/>
                      <a:r>
                        <a:rPr lang="es-MX" sz="1100" b="0" i="0" u="none" strike="noStrike">
                          <a:solidFill>
                            <a:srgbClr val="000000"/>
                          </a:solidFill>
                          <a:effectLst/>
                          <a:latin typeface="Aptos Narrow"/>
                        </a:rPr>
                        <a:t>Liz Salgado Pineda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8</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38</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04634348"/>
                  </a:ext>
                </a:extLst>
              </a:tr>
              <a:tr h="220933">
                <a:tc>
                  <a:txBody>
                    <a:bodyPr/>
                    <a:lstStyle/>
                    <a:p>
                      <a:pPr algn="l" fontAlgn="b"/>
                      <a:r>
                        <a:rPr lang="es-MX" sz="1100" b="0" i="0" u="none" strike="noStrike">
                          <a:solidFill>
                            <a:srgbClr val="000000"/>
                          </a:solidFill>
                          <a:effectLst/>
                          <a:latin typeface="Aptos Narrow"/>
                        </a:rPr>
                        <a:t>No específica</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5</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33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7</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04138652"/>
                  </a:ext>
                </a:extLst>
              </a:tr>
              <a:tr h="220933">
                <a:tc>
                  <a:txBody>
                    <a:bodyPr/>
                    <a:lstStyle/>
                    <a:p>
                      <a:pPr algn="l" fontAlgn="b"/>
                      <a:r>
                        <a:rPr lang="es-MX" sz="1100" b="0" i="0" u="none" strike="noStrike">
                          <a:solidFill>
                            <a:srgbClr val="000000"/>
                          </a:solidFill>
                          <a:effectLst/>
                          <a:latin typeface="Aptos Narrow"/>
                        </a:rPr>
                        <a:t>Leticia Mosso Hernández</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3</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100" b="0" i="0" u="none" strike="noStrike">
                          <a:solidFill>
                            <a:srgbClr val="000000"/>
                          </a:solidFill>
                          <a:effectLst/>
                          <a:latin typeface="Aptos Narrow"/>
                        </a:rPr>
                        <a:t>40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97290706"/>
                  </a:ext>
                </a:extLst>
              </a:tr>
              <a:tr h="220933">
                <a:tc>
                  <a:txBody>
                    <a:bodyPr/>
                    <a:lstStyle/>
                    <a:p>
                      <a:pPr algn="l" fontAlgn="b"/>
                      <a:r>
                        <a:rPr lang="es-MX" sz="1100" b="1" i="0" u="none" strike="noStrike">
                          <a:solidFill>
                            <a:srgbClr val="000000"/>
                          </a:solidFill>
                          <a:effectLst/>
                          <a:latin typeface="Aptos Narrow"/>
                        </a:rPr>
                        <a:t>TOTAL</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a:solidFill>
                            <a:srgbClr val="000000"/>
                          </a:solidFill>
                          <a:effectLst/>
                          <a:latin typeface="Aptos Narrow"/>
                        </a:rPr>
                        <a:t>300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a:solidFill>
                            <a:srgbClr val="000000"/>
                          </a:solidFill>
                          <a:effectLst/>
                          <a:latin typeface="Aptos Narrow"/>
                        </a:rPr>
                        <a:t>78</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1" i="0" u="none" strike="noStrike" dirty="0">
                          <a:solidFill>
                            <a:srgbClr val="000000"/>
                          </a:solidFill>
                          <a:effectLst/>
                          <a:latin typeface="Aptos Narrow"/>
                        </a:rPr>
                        <a:t>1,710</a:t>
                      </a:r>
                    </a:p>
                  </a:txBody>
                  <a:tcPr marL="5880" marR="5880" marT="588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532232"/>
                  </a:ext>
                </a:extLst>
              </a:tr>
            </a:tbl>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47</a:t>
            </a:fld>
            <a:endParaRPr spc="-25" dirty="0"/>
          </a:p>
        </p:txBody>
      </p:sp>
      <p:sp>
        <p:nvSpPr>
          <p:cNvPr id="2" name="Rectangle 1"/>
          <p:cNvSpPr>
            <a:spLocks noChangeArrowheads="1"/>
          </p:cNvSpPr>
          <p:nvPr/>
        </p:nvSpPr>
        <p:spPr bwMode="auto">
          <a:xfrm>
            <a:off x="533400" y="4468743"/>
            <a:ext cx="11201400" cy="1855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a:ln>
                  <a:noFill/>
                </a:ln>
                <a:solidFill>
                  <a:schemeClr val="tx1"/>
                </a:solidFill>
                <a:effectLst/>
                <a:latin typeface="Arial" panose="020B0604020202020204" pitchFamily="34" charset="0"/>
              </a:rPr>
              <a:t>Considerando estas mismas variables de valoración (positiva, negativa y no adjetivada) en el monitoreo de radio a nivel estatal, y en relación con las personas actoras políticas con mayor número de menciones durante el periodo analizado, excluyendo las piezas de opinión y análisis, conforme a los lineamientos metodológicos que respetan los principios de libertad de expresión, la distribución de las menciones se presenta de la siguiente manera:</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a:ln>
                  <a:noFill/>
                </a:ln>
                <a:solidFill>
                  <a:schemeClr val="tx1"/>
                </a:solidFill>
                <a:effectLst/>
                <a:latin typeface="Arial" panose="020B0604020202020204" pitchFamily="34" charset="0"/>
              </a:rPr>
              <a:t>Evelyn Cecia Salgado Pineda registró </a:t>
            </a:r>
            <a:r>
              <a:rPr lang="es-MX" altLang="es-MX" sz="1300" dirty="0">
                <a:solidFill>
                  <a:schemeClr val="tx1"/>
                </a:solidFill>
                <a:latin typeface="Arial" panose="020B0604020202020204" pitchFamily="34" charset="0"/>
              </a:rPr>
              <a:t>701 </a:t>
            </a:r>
            <a:r>
              <a:rPr kumimoji="0" lang="es-MX" altLang="es-MX" sz="1300" i="0" u="none" strike="noStrike" cap="none" normalizeH="0" baseline="0" dirty="0">
                <a:ln>
                  <a:noFill/>
                </a:ln>
                <a:solidFill>
                  <a:schemeClr val="tx1"/>
                </a:solidFill>
                <a:effectLst/>
                <a:latin typeface="Arial" panose="020B0604020202020204" pitchFamily="34" charset="0"/>
              </a:rPr>
              <a:t>menciones, de las cuales 141 fueron positivas, 2 negativas y </a:t>
            </a:r>
            <a:r>
              <a:rPr lang="es-MX" altLang="es-MX" sz="1300" dirty="0">
                <a:solidFill>
                  <a:schemeClr val="tx1"/>
                </a:solidFill>
                <a:latin typeface="Arial" panose="020B0604020202020204" pitchFamily="34" charset="0"/>
              </a:rPr>
              <a:t>558 </a:t>
            </a:r>
            <a:r>
              <a:rPr kumimoji="0" lang="es-MX" altLang="es-MX" sz="1300" i="0" u="none" strike="noStrike" cap="none" normalizeH="0" baseline="0" dirty="0">
                <a:ln>
                  <a:noFill/>
                </a:ln>
                <a:solidFill>
                  <a:schemeClr val="tx1"/>
                </a:solidFill>
                <a:effectLst/>
                <a:latin typeface="Arial" panose="020B0604020202020204" pitchFamily="34" charset="0"/>
              </a:rPr>
              <a:t>no adjetivadas.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a:ln>
                  <a:noFill/>
                </a:ln>
                <a:solidFill>
                  <a:schemeClr val="tx1"/>
                </a:solidFill>
                <a:effectLst/>
                <a:latin typeface="Arial" panose="020B0604020202020204" pitchFamily="34" charset="0"/>
              </a:rPr>
              <a:t>Por su parte, Abelina López Rodríguez acumuló </a:t>
            </a:r>
            <a:r>
              <a:rPr lang="es-MX" altLang="es-MX" sz="1300" dirty="0">
                <a:solidFill>
                  <a:schemeClr val="tx1"/>
                </a:solidFill>
                <a:latin typeface="Arial" panose="020B0604020202020204" pitchFamily="34" charset="0"/>
              </a:rPr>
              <a:t>300</a:t>
            </a:r>
            <a:r>
              <a:rPr kumimoji="0" lang="es-MX" altLang="es-MX" sz="1300" i="0" u="none" strike="noStrike" cap="none" normalizeH="0" baseline="0" dirty="0">
                <a:ln>
                  <a:noFill/>
                </a:ln>
                <a:solidFill>
                  <a:schemeClr val="tx1"/>
                </a:solidFill>
                <a:effectLst/>
                <a:latin typeface="Arial" panose="020B0604020202020204" pitchFamily="34" charset="0"/>
              </a:rPr>
              <a:t> menciones: </a:t>
            </a:r>
            <a:r>
              <a:rPr lang="es-MX" altLang="es-MX" sz="1300" dirty="0">
                <a:solidFill>
                  <a:schemeClr val="tx1"/>
                </a:solidFill>
                <a:latin typeface="Arial" panose="020B0604020202020204" pitchFamily="34" charset="0"/>
              </a:rPr>
              <a:t>46</a:t>
            </a:r>
            <a:r>
              <a:rPr kumimoji="0" lang="es-MX" altLang="es-MX" sz="1300" i="0" u="none" strike="noStrike" cap="none" normalizeH="0" baseline="0" dirty="0">
                <a:ln>
                  <a:noFill/>
                </a:ln>
                <a:solidFill>
                  <a:schemeClr val="tx1"/>
                </a:solidFill>
                <a:effectLst/>
                <a:latin typeface="Arial" panose="020B0604020202020204" pitchFamily="34" charset="0"/>
              </a:rPr>
              <a:t> positivas, 4 negativas y </a:t>
            </a:r>
            <a:r>
              <a:rPr lang="es-MX" altLang="es-MX" sz="1300" dirty="0">
                <a:solidFill>
                  <a:schemeClr val="tx1"/>
                </a:solidFill>
                <a:latin typeface="Arial" panose="020B0604020202020204" pitchFamily="34" charset="0"/>
              </a:rPr>
              <a:t>250</a:t>
            </a:r>
            <a:r>
              <a:rPr kumimoji="0" lang="es-MX" altLang="es-MX" sz="1300" i="0" u="none" strike="noStrike" cap="none" normalizeH="0" baseline="0" dirty="0">
                <a:ln>
                  <a:noFill/>
                </a:ln>
                <a:solidFill>
                  <a:schemeClr val="tx1"/>
                </a:solidFill>
                <a:effectLst/>
                <a:latin typeface="Arial" panose="020B0604020202020204" pitchFamily="34" charset="0"/>
              </a:rPr>
              <a:t> no adjetivadas.</a:t>
            </a:r>
          </a:p>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300" i="0" u="none" strike="noStrike" cap="none" normalizeH="0" baseline="0" dirty="0">
                <a:ln>
                  <a:noFill/>
                </a:ln>
                <a:solidFill>
                  <a:schemeClr val="tx1"/>
                </a:solidFill>
                <a:effectLst/>
                <a:latin typeface="Arial" panose="020B0604020202020204" pitchFamily="34" charset="0"/>
              </a:rPr>
              <a:t>Asimismo, de la categoría Otro obtuvo 217 menciones, de las cuales 23 fueron positivas, 23 negativas y 171 no adjetivadas.</a:t>
            </a:r>
          </a:p>
        </p:txBody>
      </p:sp>
      <p:graphicFrame>
        <p:nvGraphicFramePr>
          <p:cNvPr id="5" name="Gráfico 4"/>
          <p:cNvGraphicFramePr>
            <a:graphicFrameLocks/>
          </p:cNvGraphicFramePr>
          <p:nvPr>
            <p:extLst>
              <p:ext uri="{D42A27DB-BD31-4B8C-83A1-F6EECF244321}">
                <p14:modId xmlns:p14="http://schemas.microsoft.com/office/powerpoint/2010/main" val="853346255"/>
              </p:ext>
            </p:extLst>
          </p:nvPr>
        </p:nvGraphicFramePr>
        <p:xfrm>
          <a:off x="685800" y="228600"/>
          <a:ext cx="7391400" cy="37338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48</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829239337"/>
              </p:ext>
            </p:extLst>
          </p:nvPr>
        </p:nvGraphicFramePr>
        <p:xfrm>
          <a:off x="2057400" y="1219200"/>
          <a:ext cx="7610615" cy="4046898"/>
        </p:xfrm>
        <a:graphic>
          <a:graphicData uri="http://schemas.openxmlformats.org/drawingml/2006/table">
            <a:tbl>
              <a:tblPr/>
              <a:tblGrid>
                <a:gridCol w="3629039">
                  <a:extLst>
                    <a:ext uri="{9D8B030D-6E8A-4147-A177-3AD203B41FA5}">
                      <a16:colId xmlns:a16="http://schemas.microsoft.com/office/drawing/2014/main" val="1462439816"/>
                    </a:ext>
                  </a:extLst>
                </a:gridCol>
                <a:gridCol w="1327192">
                  <a:extLst>
                    <a:ext uri="{9D8B030D-6E8A-4147-A177-3AD203B41FA5}">
                      <a16:colId xmlns:a16="http://schemas.microsoft.com/office/drawing/2014/main" val="1620727684"/>
                    </a:ext>
                  </a:extLst>
                </a:gridCol>
                <a:gridCol w="1327192">
                  <a:extLst>
                    <a:ext uri="{9D8B030D-6E8A-4147-A177-3AD203B41FA5}">
                      <a16:colId xmlns:a16="http://schemas.microsoft.com/office/drawing/2014/main" val="3656908508"/>
                    </a:ext>
                  </a:extLst>
                </a:gridCol>
                <a:gridCol w="1327192">
                  <a:extLst>
                    <a:ext uri="{9D8B030D-6E8A-4147-A177-3AD203B41FA5}">
                      <a16:colId xmlns:a16="http://schemas.microsoft.com/office/drawing/2014/main" val="3431643861"/>
                    </a:ext>
                  </a:extLst>
                </a:gridCol>
              </a:tblGrid>
              <a:tr h="815554">
                <a:tc>
                  <a:txBody>
                    <a:bodyPr/>
                    <a:lstStyle/>
                    <a:p>
                      <a:pPr algn="l" fontAlgn="b"/>
                      <a:r>
                        <a:rPr lang="es-MX" sz="1200" b="1" i="0" u="none" strike="noStrike">
                          <a:solidFill>
                            <a:srgbClr val="FFFFFF"/>
                          </a:solidFill>
                          <a:effectLst/>
                          <a:latin typeface="Aptos Narrow"/>
                        </a:rPr>
                        <a:t>ACTORES POLÍTICOS</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POSITIVO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NEGATIVO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NO ADJETIVADA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16887318"/>
                  </a:ext>
                </a:extLst>
              </a:tr>
              <a:tr h="201959">
                <a:tc>
                  <a:txBody>
                    <a:bodyPr/>
                    <a:lstStyle/>
                    <a:p>
                      <a:pPr algn="l" fontAlgn="b"/>
                      <a:r>
                        <a:rPr lang="es-MX" sz="1200" b="0" i="0" u="none" strike="noStrike">
                          <a:solidFill>
                            <a:srgbClr val="000000"/>
                          </a:solidFill>
                          <a:effectLst/>
                          <a:latin typeface="Aptos Narrow"/>
                        </a:rPr>
                        <a:t>Evelyn Cecia Salgado Pineda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558</a:t>
                      </a:r>
                    </a:p>
                  </a:txBody>
                  <a:tcPr marL="6158" marR="6158" marT="6158"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01744931"/>
                  </a:ext>
                </a:extLst>
              </a:tr>
              <a:tr h="201959">
                <a:tc>
                  <a:txBody>
                    <a:bodyPr/>
                    <a:lstStyle/>
                    <a:p>
                      <a:pPr algn="l" fontAlgn="b"/>
                      <a:r>
                        <a:rPr lang="es-MX" sz="1200" b="0" i="0" u="none" strike="noStrike">
                          <a:solidFill>
                            <a:srgbClr val="000000"/>
                          </a:solidFill>
                          <a:effectLst/>
                          <a:latin typeface="Aptos Narrow"/>
                        </a:rPr>
                        <a:t>Abelina López Rodríguez</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46</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250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14524454"/>
                  </a:ext>
                </a:extLst>
              </a:tr>
              <a:tr h="201959">
                <a:tc>
                  <a:txBody>
                    <a:bodyPr/>
                    <a:lstStyle/>
                    <a:p>
                      <a:pPr algn="l" fontAlgn="b"/>
                      <a:r>
                        <a:rPr lang="es-MX" sz="1200" b="0" i="0" u="none" strike="noStrike">
                          <a:solidFill>
                            <a:srgbClr val="000000"/>
                          </a:solidFill>
                          <a:effectLst/>
                          <a:latin typeface="Aptos Narrow"/>
                        </a:rPr>
                        <a:t>Otro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171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14507015"/>
                  </a:ext>
                </a:extLst>
              </a:tr>
              <a:tr h="201959">
                <a:tc>
                  <a:txBody>
                    <a:bodyPr/>
                    <a:lstStyle/>
                    <a:p>
                      <a:pPr algn="l" fontAlgn="b"/>
                      <a:r>
                        <a:rPr lang="es-MX" sz="1200" b="0" i="0" u="none" strike="noStrike">
                          <a:solidFill>
                            <a:srgbClr val="000000"/>
                          </a:solidFill>
                          <a:effectLst/>
                          <a:latin typeface="Aptos Narrow"/>
                        </a:rPr>
                        <a:t>Simón Quiñones Orozco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38</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171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05824082"/>
                  </a:ext>
                </a:extLst>
              </a:tr>
              <a:tr h="201959">
                <a:tc>
                  <a:txBody>
                    <a:bodyPr/>
                    <a:lstStyle/>
                    <a:p>
                      <a:pPr algn="l" fontAlgn="b"/>
                      <a:r>
                        <a:rPr lang="es-MX" sz="1200" b="0" i="0" u="none" strike="noStrike">
                          <a:solidFill>
                            <a:srgbClr val="000000"/>
                          </a:solidFill>
                          <a:effectLst/>
                          <a:latin typeface="Aptos Narrow"/>
                        </a:rPr>
                        <a:t>Félix Salgado Macedonio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102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80915972"/>
                  </a:ext>
                </a:extLst>
              </a:tr>
              <a:tr h="201959">
                <a:tc>
                  <a:txBody>
                    <a:bodyPr/>
                    <a:lstStyle/>
                    <a:p>
                      <a:pPr algn="l" fontAlgn="b"/>
                      <a:r>
                        <a:rPr lang="es-MX" sz="1200" b="0" i="0" u="none" strike="noStrike">
                          <a:solidFill>
                            <a:srgbClr val="000000"/>
                          </a:solidFill>
                          <a:effectLst/>
                          <a:latin typeface="Aptos Narrow"/>
                        </a:rPr>
                        <a:t>Beatriz Mojica Morga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65</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8936206"/>
                  </a:ext>
                </a:extLst>
              </a:tr>
              <a:tr h="201959">
                <a:tc>
                  <a:txBody>
                    <a:bodyPr/>
                    <a:lstStyle/>
                    <a:p>
                      <a:pPr algn="l" fontAlgn="b"/>
                      <a:r>
                        <a:rPr lang="es-MX" sz="1200" b="0" i="0" u="none" strike="noStrike">
                          <a:solidFill>
                            <a:srgbClr val="000000"/>
                          </a:solidFill>
                          <a:effectLst/>
                          <a:latin typeface="Aptos Narrow"/>
                        </a:rPr>
                        <a:t>Juan Andrés Vega Carranza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30296234"/>
                  </a:ext>
                </a:extLst>
              </a:tr>
              <a:tr h="201959">
                <a:tc>
                  <a:txBody>
                    <a:bodyPr/>
                    <a:lstStyle/>
                    <a:p>
                      <a:pPr algn="l" fontAlgn="b"/>
                      <a:r>
                        <a:rPr lang="es-MX" sz="1200" b="0" i="0" u="none" strike="noStrike">
                          <a:solidFill>
                            <a:srgbClr val="000000"/>
                          </a:solidFill>
                          <a:effectLst/>
                          <a:latin typeface="Aptos Narrow"/>
                        </a:rPr>
                        <a:t>Javier Saldaña Almazán</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98310749"/>
                  </a:ext>
                </a:extLst>
              </a:tr>
              <a:tr h="201959">
                <a:tc>
                  <a:txBody>
                    <a:bodyPr/>
                    <a:lstStyle/>
                    <a:p>
                      <a:pPr algn="l" fontAlgn="b"/>
                      <a:r>
                        <a:rPr lang="es-MX" sz="1200" b="0" i="0" u="none" strike="noStrike">
                          <a:solidFill>
                            <a:srgbClr val="000000"/>
                          </a:solidFill>
                          <a:effectLst/>
                          <a:latin typeface="Aptos Narrow"/>
                        </a:rPr>
                        <a:t>Lizette Tapia Castro</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66733403"/>
                  </a:ext>
                </a:extLst>
              </a:tr>
              <a:tr h="201959">
                <a:tc>
                  <a:txBody>
                    <a:bodyPr/>
                    <a:lstStyle/>
                    <a:p>
                      <a:pPr algn="l" fontAlgn="b"/>
                      <a:r>
                        <a:rPr lang="es-MX" sz="1200" b="0" i="0" u="none" strike="noStrike">
                          <a:solidFill>
                            <a:srgbClr val="000000"/>
                          </a:solidFill>
                          <a:effectLst/>
                          <a:latin typeface="Aptos Narrow"/>
                        </a:rPr>
                        <a:t>Alejandro Bravo Abarca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45</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09739177"/>
                  </a:ext>
                </a:extLst>
              </a:tr>
              <a:tr h="201959">
                <a:tc>
                  <a:txBody>
                    <a:bodyPr/>
                    <a:lstStyle/>
                    <a:p>
                      <a:pPr algn="l" fontAlgn="b"/>
                      <a:r>
                        <a:rPr lang="es-MX" sz="1200" b="0" i="0" u="none" strike="noStrike">
                          <a:solidFill>
                            <a:srgbClr val="000000"/>
                          </a:solidFill>
                          <a:effectLst/>
                          <a:latin typeface="Aptos Narrow"/>
                        </a:rPr>
                        <a:t>Irene Jiménez Montiel</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46</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578921"/>
                  </a:ext>
                </a:extLst>
              </a:tr>
              <a:tr h="201959">
                <a:tc>
                  <a:txBody>
                    <a:bodyPr/>
                    <a:lstStyle/>
                    <a:p>
                      <a:pPr algn="l" fontAlgn="b"/>
                      <a:r>
                        <a:rPr lang="es-MX" sz="1200" b="0" i="0" u="none" strike="noStrike">
                          <a:solidFill>
                            <a:srgbClr val="000000"/>
                          </a:solidFill>
                          <a:effectLst/>
                          <a:latin typeface="Aptos Narrow"/>
                        </a:rPr>
                        <a:t>Roberto Arroyo Matus</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7</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39</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46416920"/>
                  </a:ext>
                </a:extLst>
              </a:tr>
              <a:tr h="201959">
                <a:tc>
                  <a:txBody>
                    <a:bodyPr/>
                    <a:lstStyle/>
                    <a:p>
                      <a:pPr algn="l" fontAlgn="b"/>
                      <a:r>
                        <a:rPr lang="es-MX" sz="1200" b="0" i="0" u="none" strike="noStrike">
                          <a:solidFill>
                            <a:srgbClr val="000000"/>
                          </a:solidFill>
                          <a:effectLst/>
                          <a:latin typeface="Aptos Narrow"/>
                        </a:rPr>
                        <a:t>Liz Salgado Pineda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8</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38</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01657383"/>
                  </a:ext>
                </a:extLst>
              </a:tr>
              <a:tr h="201959">
                <a:tc>
                  <a:txBody>
                    <a:bodyPr/>
                    <a:lstStyle/>
                    <a:p>
                      <a:pPr algn="l" fontAlgn="b"/>
                      <a:r>
                        <a:rPr lang="es-MX" sz="1200" b="0" i="0" u="none" strike="noStrike">
                          <a:solidFill>
                            <a:srgbClr val="000000"/>
                          </a:solidFill>
                          <a:effectLst/>
                          <a:latin typeface="Aptos Narrow"/>
                        </a:rPr>
                        <a:t>No específica</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22485072"/>
                  </a:ext>
                </a:extLst>
              </a:tr>
              <a:tr h="201959">
                <a:tc>
                  <a:txBody>
                    <a:bodyPr/>
                    <a:lstStyle/>
                    <a:p>
                      <a:pPr algn="l" fontAlgn="b"/>
                      <a:r>
                        <a:rPr lang="es-MX" sz="1200" b="0" i="0" u="none" strike="noStrike">
                          <a:solidFill>
                            <a:srgbClr val="000000"/>
                          </a:solidFill>
                          <a:effectLst/>
                          <a:latin typeface="Aptos Narrow"/>
                        </a:rPr>
                        <a:t>Leticia Mosso Hernández</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40</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53750548"/>
                  </a:ext>
                </a:extLst>
              </a:tr>
              <a:tr h="201959">
                <a:tc>
                  <a:txBody>
                    <a:bodyPr/>
                    <a:lstStyle/>
                    <a:p>
                      <a:pPr algn="l" fontAlgn="b"/>
                      <a:r>
                        <a:rPr lang="es-MX" sz="1200" b="1" i="0" u="none" strike="noStrike">
                          <a:solidFill>
                            <a:srgbClr val="000000"/>
                          </a:solidFill>
                          <a:effectLst/>
                          <a:latin typeface="Aptos Narrow"/>
                        </a:rPr>
                        <a:t>TOTAL</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286</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42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1,682</a:t>
                      </a:r>
                    </a:p>
                  </a:txBody>
                  <a:tcPr marL="6158" marR="6158" marT="615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5636289"/>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49</a:t>
            </a:fld>
            <a:endParaRPr spc="-25" dirty="0"/>
          </a:p>
        </p:txBody>
      </p:sp>
      <p:sp>
        <p:nvSpPr>
          <p:cNvPr id="7" name="Rectangle 1"/>
          <p:cNvSpPr>
            <a:spLocks noChangeArrowheads="1"/>
          </p:cNvSpPr>
          <p:nvPr/>
        </p:nvSpPr>
        <p:spPr bwMode="auto">
          <a:xfrm>
            <a:off x="457200" y="4876800"/>
            <a:ext cx="1123708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Tomando en cuenta las categorías de valoración Positiva, Negativa y No adjetivada en el monitoreo de televisión a nivel estatal, se analizó la cobertura informativa sobre las personas actoras políticas con mayor número de menciones. Este análisis excluye las piezas de opinión y análisis, conforme a los lineamientos metodológicos que garantizan el respeto a los principios de libertad de expresión. La valoración de las figuras con mayor presencia en este medio se distribuyó de la siguiente manera: Abelina López Rodríguez tuvo 17 registros, 8 alusiones positivas, </a:t>
            </a:r>
            <a:r>
              <a:rPr lang="es-MX" altLang="es-MX" sz="1400" dirty="0">
                <a:solidFill>
                  <a:schemeClr val="tx1"/>
                </a:solidFill>
                <a:latin typeface="Arial" panose="020B0604020202020204" pitchFamily="34" charset="0"/>
              </a:rPr>
              <a:t>0 </a:t>
            </a:r>
            <a:r>
              <a:rPr kumimoji="0" lang="es-MX" altLang="es-MX" sz="1400" i="0" u="none" strike="noStrike" cap="none" normalizeH="0" baseline="0" dirty="0">
                <a:ln>
                  <a:noFill/>
                </a:ln>
                <a:solidFill>
                  <a:schemeClr val="tx1"/>
                </a:solidFill>
                <a:effectLst/>
                <a:latin typeface="Arial" panose="020B0604020202020204" pitchFamily="34" charset="0"/>
              </a:rPr>
              <a:t>negativas y 9 no adjetivadas. Evelyn Cecia Salgado Pineda registró  7 menciones, 2 positivas y 5 no adjetivadas, sin registros negativos; finalmente otro registró 15 menciones, 0 positivas, 12 negativas y 3 no adjetivadas.</a:t>
            </a:r>
          </a:p>
        </p:txBody>
      </p:sp>
      <p:graphicFrame>
        <p:nvGraphicFramePr>
          <p:cNvPr id="5" name="Gráfico 4"/>
          <p:cNvGraphicFramePr>
            <a:graphicFrameLocks/>
          </p:cNvGraphicFramePr>
          <p:nvPr>
            <p:extLst>
              <p:ext uri="{D42A27DB-BD31-4B8C-83A1-F6EECF244321}">
                <p14:modId xmlns:p14="http://schemas.microsoft.com/office/powerpoint/2010/main" val="1177576535"/>
              </p:ext>
            </p:extLst>
          </p:nvPr>
        </p:nvGraphicFramePr>
        <p:xfrm>
          <a:off x="762000" y="457200"/>
          <a:ext cx="7620000" cy="4343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CDAC0-0DED-EAD2-F67C-8DF46D7274C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23F1E731-D200-B05D-A0A4-5147C7B45568}"/>
              </a:ext>
            </a:extLst>
          </p:cNvPr>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a:t>
            </a:fld>
            <a:endParaRPr spc="-25" dirty="0"/>
          </a:p>
        </p:txBody>
      </p:sp>
      <p:sp>
        <p:nvSpPr>
          <p:cNvPr id="6" name="Rectángulo 5">
            <a:extLst>
              <a:ext uri="{FF2B5EF4-FFF2-40B4-BE49-F238E27FC236}">
                <a16:creationId xmlns:a16="http://schemas.microsoft.com/office/drawing/2014/main" id="{AFE876E1-5E3E-82E7-16E0-77A2B4F7EE24}"/>
              </a:ext>
            </a:extLst>
          </p:cNvPr>
          <p:cNvSpPr/>
          <p:nvPr/>
        </p:nvSpPr>
        <p:spPr>
          <a:xfrm>
            <a:off x="609600" y="1070293"/>
            <a:ext cx="9417810" cy="646331"/>
          </a:xfrm>
          <a:prstGeom prst="rect">
            <a:avLst/>
          </a:prstGeom>
        </p:spPr>
        <p:txBody>
          <a:bodyPr wrap="square">
            <a:spAutoFit/>
          </a:bodyPr>
          <a:lstStyle/>
          <a:p>
            <a:br>
              <a:rPr lang="es-MX" dirty="0">
                <a:latin typeface="Arial" panose="020B0604020202020204" pitchFamily="34" charset="0"/>
                <a:cs typeface="Arial" panose="020B0604020202020204" pitchFamily="34" charset="0"/>
              </a:rPr>
            </a:br>
            <a:endParaRPr lang="es-MX" dirty="0">
              <a:latin typeface="Arial" panose="020B0604020202020204" pitchFamily="34" charset="0"/>
              <a:cs typeface="Arial" panose="020B0604020202020204" pitchFamily="34" charset="0"/>
            </a:endParaRPr>
          </a:p>
        </p:txBody>
      </p:sp>
      <p:sp>
        <p:nvSpPr>
          <p:cNvPr id="11" name="object 3">
            <a:extLst>
              <a:ext uri="{FF2B5EF4-FFF2-40B4-BE49-F238E27FC236}">
                <a16:creationId xmlns:a16="http://schemas.microsoft.com/office/drawing/2014/main" id="{5B175CBA-19A1-F63D-3F14-7B29AA1BB0B8}"/>
              </a:ext>
            </a:extLst>
          </p:cNvPr>
          <p:cNvSpPr txBox="1">
            <a:spLocks noGrp="1"/>
          </p:cNvSpPr>
          <p:nvPr>
            <p:ph type="title"/>
          </p:nvPr>
        </p:nvSpPr>
        <p:spPr>
          <a:xfrm>
            <a:off x="914400" y="498445"/>
            <a:ext cx="5943600" cy="274434"/>
          </a:xfrm>
          <a:prstGeom prst="rect">
            <a:avLst/>
          </a:prstGeom>
        </p:spPr>
        <p:txBody>
          <a:bodyPr vert="horz" wrap="square" lIns="0" tIns="12700" rIns="0" bIns="0" rtlCol="0">
            <a:spAutoFit/>
          </a:bodyPr>
          <a:lstStyle/>
          <a:p>
            <a:pPr marL="12700">
              <a:lnSpc>
                <a:spcPct val="100000"/>
              </a:lnSpc>
              <a:spcBef>
                <a:spcPts val="100"/>
              </a:spcBef>
            </a:pPr>
            <a:r>
              <a:rPr lang="es-MX" sz="1700" spc="-10" dirty="0">
                <a:solidFill>
                  <a:srgbClr val="7030A0"/>
                </a:solidFill>
                <a:latin typeface="Arial" panose="020B0604020202020204" pitchFamily="34" charset="0"/>
                <a:cs typeface="Arial" panose="020B0604020202020204" pitchFamily="34" charset="0"/>
              </a:rPr>
              <a:t>INFORMACIÓN GENERAL DE LOS TESTIGOS</a:t>
            </a:r>
            <a:endParaRPr sz="1700" dirty="0">
              <a:solidFill>
                <a:srgbClr val="7030A0"/>
              </a:solidFill>
              <a:latin typeface="Arial" panose="020B0604020202020204" pitchFamily="34" charset="0"/>
              <a:cs typeface="Arial" panose="020B0604020202020204" pitchFamily="34" charset="0"/>
            </a:endParaRPr>
          </a:p>
        </p:txBody>
      </p:sp>
      <p:graphicFrame>
        <p:nvGraphicFramePr>
          <p:cNvPr id="9" name="Tabla 8">
            <a:extLst>
              <a:ext uri="{FF2B5EF4-FFF2-40B4-BE49-F238E27FC236}">
                <a16:creationId xmlns:a16="http://schemas.microsoft.com/office/drawing/2014/main" id="{7D8295B8-02C9-C7EB-1E88-CA3645008E28}"/>
              </a:ext>
            </a:extLst>
          </p:cNvPr>
          <p:cNvGraphicFramePr>
            <a:graphicFrameLocks noGrp="1"/>
          </p:cNvGraphicFramePr>
          <p:nvPr>
            <p:extLst>
              <p:ext uri="{D42A27DB-BD31-4B8C-83A1-F6EECF244321}">
                <p14:modId xmlns:p14="http://schemas.microsoft.com/office/powerpoint/2010/main" val="1148937649"/>
              </p:ext>
            </p:extLst>
          </p:nvPr>
        </p:nvGraphicFramePr>
        <p:xfrm>
          <a:off x="304800" y="2565597"/>
          <a:ext cx="11582400" cy="3600001"/>
        </p:xfrm>
        <a:graphic>
          <a:graphicData uri="http://schemas.openxmlformats.org/drawingml/2006/table">
            <a:tbl>
              <a:tblPr>
                <a:tableStyleId>{00A15C55-8517-42AA-B614-E9B94910E393}</a:tableStyleId>
              </a:tblPr>
              <a:tblGrid>
                <a:gridCol w="2700747">
                  <a:extLst>
                    <a:ext uri="{9D8B030D-6E8A-4147-A177-3AD203B41FA5}">
                      <a16:colId xmlns:a16="http://schemas.microsoft.com/office/drawing/2014/main" val="3963890615"/>
                    </a:ext>
                  </a:extLst>
                </a:gridCol>
                <a:gridCol w="1185453">
                  <a:extLst>
                    <a:ext uri="{9D8B030D-6E8A-4147-A177-3AD203B41FA5}">
                      <a16:colId xmlns:a16="http://schemas.microsoft.com/office/drawing/2014/main" val="1740458156"/>
                    </a:ext>
                  </a:extLst>
                </a:gridCol>
                <a:gridCol w="1600200">
                  <a:extLst>
                    <a:ext uri="{9D8B030D-6E8A-4147-A177-3AD203B41FA5}">
                      <a16:colId xmlns:a16="http://schemas.microsoft.com/office/drawing/2014/main" val="1952545141"/>
                    </a:ext>
                  </a:extLst>
                </a:gridCol>
                <a:gridCol w="6096000">
                  <a:extLst>
                    <a:ext uri="{9D8B030D-6E8A-4147-A177-3AD203B41FA5}">
                      <a16:colId xmlns:a16="http://schemas.microsoft.com/office/drawing/2014/main" val="335911494"/>
                    </a:ext>
                  </a:extLst>
                </a:gridCol>
              </a:tblGrid>
              <a:tr h="327615">
                <a:tc>
                  <a:txBody>
                    <a:bodyPr/>
                    <a:lstStyle/>
                    <a:p>
                      <a:pPr algn="ctr">
                        <a:buNone/>
                      </a:pPr>
                      <a:r>
                        <a:rPr lang="es-MX" sz="1600" b="1" dirty="0">
                          <a:latin typeface="Arial" panose="020B0604020202020204" pitchFamily="34" charset="0"/>
                          <a:cs typeface="Arial" panose="020B0604020202020204" pitchFamily="34" charset="0"/>
                        </a:rPr>
                        <a:t>Plaza CEVEM</a:t>
                      </a:r>
                    </a:p>
                  </a:txBody>
                  <a:tcPr marL="16330" marR="16330" marT="8165" marB="8165" anchor="ctr"/>
                </a:tc>
                <a:tc>
                  <a:txBody>
                    <a:bodyPr/>
                    <a:lstStyle/>
                    <a:p>
                      <a:pPr algn="ctr">
                        <a:buNone/>
                      </a:pPr>
                      <a:r>
                        <a:rPr lang="es-MX" sz="1600" b="1" dirty="0">
                          <a:latin typeface="Arial" panose="020B0604020202020204" pitchFamily="34" charset="0"/>
                          <a:cs typeface="Arial" panose="020B0604020202020204" pitchFamily="34" charset="0"/>
                        </a:rPr>
                        <a:t>Recibidos</a:t>
                      </a:r>
                    </a:p>
                  </a:txBody>
                  <a:tcPr marL="16330" marR="16330" marT="8165" marB="8165" anchor="ctr"/>
                </a:tc>
                <a:tc>
                  <a:txBody>
                    <a:bodyPr/>
                    <a:lstStyle/>
                    <a:p>
                      <a:pPr algn="ctr">
                        <a:buNone/>
                      </a:pPr>
                      <a:r>
                        <a:rPr lang="es-MX" sz="1600" b="1" dirty="0">
                          <a:latin typeface="Arial" panose="020B0604020202020204" pitchFamily="34" charset="0"/>
                          <a:cs typeface="Arial" panose="020B0604020202020204" pitchFamily="34" charset="0"/>
                        </a:rPr>
                        <a:t>Pendientes</a:t>
                      </a:r>
                    </a:p>
                  </a:txBody>
                  <a:tcPr marL="16330" marR="16330" marT="8165" marB="8165" anchor="ctr"/>
                </a:tc>
                <a:tc>
                  <a:txBody>
                    <a:bodyPr/>
                    <a:lstStyle/>
                    <a:p>
                      <a:pPr algn="ctr">
                        <a:buNone/>
                      </a:pPr>
                      <a:r>
                        <a:rPr lang="es-MX" sz="1600" b="1" dirty="0">
                          <a:latin typeface="Arial" panose="020B0604020202020204" pitchFamily="34" charset="0"/>
                          <a:cs typeface="Arial" panose="020B0604020202020204" pitchFamily="34" charset="0"/>
                        </a:rPr>
                        <a:t>Observaciones</a:t>
                      </a:r>
                    </a:p>
                  </a:txBody>
                  <a:tcPr marL="16330" marR="16330" marT="8165" marB="8165" anchor="ctr"/>
                </a:tc>
                <a:extLst>
                  <a:ext uri="{0D108BD9-81ED-4DB2-BD59-A6C34878D82A}">
                    <a16:rowId xmlns:a16="http://schemas.microsoft.com/office/drawing/2014/main" val="3497130247"/>
                  </a:ext>
                </a:extLst>
              </a:tr>
              <a:tr h="526502">
                <a:tc>
                  <a:txBody>
                    <a:bodyPr/>
                    <a:lstStyle/>
                    <a:p>
                      <a:pPr algn="ctr">
                        <a:buNone/>
                      </a:pPr>
                      <a:r>
                        <a:rPr lang="es-MX" sz="1600" b="1" dirty="0">
                          <a:latin typeface="Arial" panose="020B0604020202020204" pitchFamily="34" charset="0"/>
                          <a:cs typeface="Arial" panose="020B0604020202020204" pitchFamily="34" charset="0"/>
                        </a:rPr>
                        <a:t>CEVEM 43</a:t>
                      </a:r>
                    </a:p>
                    <a:p>
                      <a:pPr algn="ctr">
                        <a:buNone/>
                      </a:pPr>
                      <a:r>
                        <a:rPr lang="es-MX" sz="1600" b="0" dirty="0">
                          <a:latin typeface="Arial" panose="020B0604020202020204" pitchFamily="34" charset="0"/>
                          <a:cs typeface="Arial" panose="020B0604020202020204" pitchFamily="34" charset="0"/>
                        </a:rPr>
                        <a:t>Iguala</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83</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6</a:t>
                      </a:r>
                    </a:p>
                  </a:txBody>
                  <a:tcPr marL="16330" marR="16330" marT="8165" marB="8165" anchor="ctr"/>
                </a:tc>
                <a:tc>
                  <a:txBody>
                    <a:bodyPr/>
                    <a:lstStyle/>
                    <a:p>
                      <a:pPr algn="just">
                        <a:buNone/>
                      </a:pPr>
                      <a:r>
                        <a:rPr lang="es-MX" sz="1600" dirty="0">
                          <a:latin typeface="Arial" panose="020B0604020202020204" pitchFamily="34" charset="0"/>
                          <a:cs typeface="Arial" panose="020B0604020202020204" pitchFamily="34" charset="0"/>
                        </a:rPr>
                        <a:t>Los últimos testigos recibidos corresponden a la semana del 23 al 27 de marzo, los días 30 y 31 de marzo de 2026.</a:t>
                      </a:r>
                    </a:p>
                  </a:txBody>
                  <a:tcPr marL="16330" marR="16330" marT="8165" marB="8165" anchor="ctr"/>
                </a:tc>
                <a:extLst>
                  <a:ext uri="{0D108BD9-81ED-4DB2-BD59-A6C34878D82A}">
                    <a16:rowId xmlns:a16="http://schemas.microsoft.com/office/drawing/2014/main" val="503697245"/>
                  </a:ext>
                </a:extLst>
              </a:tr>
              <a:tr h="685012">
                <a:tc>
                  <a:txBody>
                    <a:bodyPr/>
                    <a:lstStyle/>
                    <a:p>
                      <a:pPr algn="ctr">
                        <a:buNone/>
                      </a:pPr>
                      <a:r>
                        <a:rPr lang="es-MX" sz="1600" b="1" dirty="0">
                          <a:latin typeface="Arial" panose="020B0604020202020204" pitchFamily="34" charset="0"/>
                          <a:cs typeface="Arial" panose="020B0604020202020204" pitchFamily="34" charset="0"/>
                        </a:rPr>
                        <a:t>CEVEM 44</a:t>
                      </a:r>
                    </a:p>
                    <a:p>
                      <a:pPr algn="ctr">
                        <a:buNone/>
                      </a:pPr>
                      <a:r>
                        <a:rPr lang="es-MX" sz="1600" b="0" dirty="0">
                          <a:latin typeface="Arial" panose="020B0604020202020204" pitchFamily="34" charset="0"/>
                          <a:cs typeface="Arial" panose="020B0604020202020204" pitchFamily="34" charset="0"/>
                        </a:rPr>
                        <a:t>Zihuatanejo</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115</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16</a:t>
                      </a:r>
                    </a:p>
                  </a:txBody>
                  <a:tcPr marL="16330" marR="16330" marT="8165" marB="8165" anchor="ctr"/>
                </a:tc>
                <a:tc>
                  <a:txBody>
                    <a:bodyPr/>
                    <a:lstStyle/>
                    <a:p>
                      <a:pPr algn="just">
                        <a:buNone/>
                      </a:pPr>
                      <a:r>
                        <a:rPr lang="es-MX" sz="1600" dirty="0">
                          <a:latin typeface="Arial" panose="020B0604020202020204" pitchFamily="34" charset="0"/>
                          <a:cs typeface="Arial" panose="020B0604020202020204" pitchFamily="34" charset="0"/>
                        </a:rPr>
                        <a:t>Los identificadores corresponden con emisora, nombre del noticiario, personas conductoras, periodicidad y horarios.</a:t>
                      </a:r>
                    </a:p>
                  </a:txBody>
                  <a:tcPr marL="16330" marR="16330" marT="8165" marB="8165" anchor="ctr"/>
                </a:tc>
                <a:extLst>
                  <a:ext uri="{0D108BD9-81ED-4DB2-BD59-A6C34878D82A}">
                    <a16:rowId xmlns:a16="http://schemas.microsoft.com/office/drawing/2014/main" val="1219871223"/>
                  </a:ext>
                </a:extLst>
              </a:tr>
              <a:tr h="515218">
                <a:tc>
                  <a:txBody>
                    <a:bodyPr/>
                    <a:lstStyle/>
                    <a:p>
                      <a:pPr algn="ctr">
                        <a:buNone/>
                      </a:pPr>
                      <a:r>
                        <a:rPr lang="es-MX" sz="1600" b="1" dirty="0">
                          <a:latin typeface="Arial" panose="020B0604020202020204" pitchFamily="34" charset="0"/>
                          <a:cs typeface="Arial" panose="020B0604020202020204" pitchFamily="34" charset="0"/>
                        </a:rPr>
                        <a:t>CEVEM 45</a:t>
                      </a:r>
                    </a:p>
                    <a:p>
                      <a:pPr algn="ctr">
                        <a:buNone/>
                      </a:pPr>
                      <a:r>
                        <a:rPr lang="es-MX" sz="1600" b="0" dirty="0">
                          <a:latin typeface="Arial" panose="020B0604020202020204" pitchFamily="34" charset="0"/>
                          <a:cs typeface="Arial" panose="020B0604020202020204" pitchFamily="34" charset="0"/>
                        </a:rPr>
                        <a:t>Acapulco</a:t>
                      </a:r>
                    </a:p>
                  </a:txBody>
                  <a:tcPr marL="16330" marR="16330" marT="8165" marB="8165" anchor="ctr"/>
                </a:tc>
                <a:tc>
                  <a:txBody>
                    <a:bodyPr/>
                    <a:lstStyle/>
                    <a:p>
                      <a:pPr algn="ctr">
                        <a:buNone/>
                      </a:pPr>
                      <a:r>
                        <a:rPr lang="es-MX" sz="1600">
                          <a:latin typeface="Arial" panose="020B0604020202020204" pitchFamily="34" charset="0"/>
                          <a:cs typeface="Arial" panose="020B0604020202020204" pitchFamily="34" charset="0"/>
                        </a:rPr>
                        <a:t>383</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13</a:t>
                      </a:r>
                    </a:p>
                  </a:txBody>
                  <a:tcPr marL="16330" marR="16330" marT="8165" marB="8165" anchor="ctr"/>
                </a:tc>
                <a:tc>
                  <a:txBody>
                    <a:bodyPr/>
                    <a:lstStyle/>
                    <a:p>
                      <a:pPr algn="just">
                        <a:buNone/>
                      </a:pPr>
                      <a:r>
                        <a:rPr lang="es-MX" sz="1600" dirty="0">
                          <a:latin typeface="Arial" panose="020B0604020202020204" pitchFamily="34" charset="0"/>
                          <a:cs typeface="Arial" panose="020B0604020202020204" pitchFamily="34" charset="0"/>
                        </a:rPr>
                        <a:t>Plaza con mayor número de testigos recibidos durante el periodo monitoreado.</a:t>
                      </a:r>
                    </a:p>
                  </a:txBody>
                  <a:tcPr marL="16330" marR="16330" marT="8165" marB="8165" anchor="ctr"/>
                </a:tc>
                <a:extLst>
                  <a:ext uri="{0D108BD9-81ED-4DB2-BD59-A6C34878D82A}">
                    <a16:rowId xmlns:a16="http://schemas.microsoft.com/office/drawing/2014/main" val="1591955417"/>
                  </a:ext>
                </a:extLst>
              </a:tr>
              <a:tr h="515218">
                <a:tc>
                  <a:txBody>
                    <a:bodyPr/>
                    <a:lstStyle/>
                    <a:p>
                      <a:pPr algn="ctr">
                        <a:buNone/>
                      </a:pPr>
                      <a:r>
                        <a:rPr lang="es-MX" sz="1600" b="1" dirty="0">
                          <a:latin typeface="Arial" panose="020B0604020202020204" pitchFamily="34" charset="0"/>
                          <a:cs typeface="Arial" panose="020B0604020202020204" pitchFamily="34" charset="0"/>
                        </a:rPr>
                        <a:t>CEVEM 46</a:t>
                      </a:r>
                    </a:p>
                    <a:p>
                      <a:pPr algn="ctr">
                        <a:buNone/>
                      </a:pPr>
                      <a:r>
                        <a:rPr lang="es-MX" sz="1600" b="0" dirty="0">
                          <a:latin typeface="Arial" panose="020B0604020202020204" pitchFamily="34" charset="0"/>
                          <a:cs typeface="Arial" panose="020B0604020202020204" pitchFamily="34" charset="0"/>
                        </a:rPr>
                        <a:t>Chilpancingo</a:t>
                      </a:r>
                    </a:p>
                  </a:txBody>
                  <a:tcPr marL="16330" marR="16330" marT="8165" marB="8165" anchor="ctr"/>
                </a:tc>
                <a:tc>
                  <a:txBody>
                    <a:bodyPr/>
                    <a:lstStyle/>
                    <a:p>
                      <a:pPr algn="ctr">
                        <a:buNone/>
                      </a:pPr>
                      <a:r>
                        <a:rPr lang="es-MX" sz="1600">
                          <a:latin typeface="Arial" panose="020B0604020202020204" pitchFamily="34" charset="0"/>
                          <a:cs typeface="Arial" panose="020B0604020202020204" pitchFamily="34" charset="0"/>
                        </a:rPr>
                        <a:t>120</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12</a:t>
                      </a:r>
                    </a:p>
                  </a:txBody>
                  <a:tcPr marL="16330" marR="16330" marT="8165" marB="8165" anchor="ctr"/>
                </a:tc>
                <a:tc>
                  <a:txBody>
                    <a:bodyPr/>
                    <a:lstStyle/>
                    <a:p>
                      <a:pPr algn="just">
                        <a:buNone/>
                      </a:pPr>
                      <a:r>
                        <a:rPr lang="es-MX" sz="1600" dirty="0">
                          <a:latin typeface="Arial" panose="020B0604020202020204" pitchFamily="34" charset="0"/>
                          <a:cs typeface="Arial" panose="020B0604020202020204" pitchFamily="34" charset="0"/>
                        </a:rPr>
                        <a:t>Testigos correspondientes al periodo del 01 de marzo al 30 de abril de 2026.</a:t>
                      </a:r>
                    </a:p>
                  </a:txBody>
                  <a:tcPr marL="16330" marR="16330" marT="8165" marB="8165" anchor="ctr"/>
                </a:tc>
                <a:extLst>
                  <a:ext uri="{0D108BD9-81ED-4DB2-BD59-A6C34878D82A}">
                    <a16:rowId xmlns:a16="http://schemas.microsoft.com/office/drawing/2014/main" val="517242589"/>
                  </a:ext>
                </a:extLst>
              </a:tr>
              <a:tr h="515218">
                <a:tc>
                  <a:txBody>
                    <a:bodyPr/>
                    <a:lstStyle/>
                    <a:p>
                      <a:pPr algn="ctr">
                        <a:buNone/>
                      </a:pPr>
                      <a:r>
                        <a:rPr lang="es-MX" sz="1600" b="1" dirty="0">
                          <a:latin typeface="Arial" panose="020B0604020202020204" pitchFamily="34" charset="0"/>
                          <a:cs typeface="Arial" panose="020B0604020202020204" pitchFamily="34" charset="0"/>
                        </a:rPr>
                        <a:t>CEVEM 47</a:t>
                      </a:r>
                    </a:p>
                    <a:p>
                      <a:pPr algn="ctr">
                        <a:buNone/>
                      </a:pPr>
                      <a:r>
                        <a:rPr lang="es-MX" sz="1600" b="0" dirty="0">
                          <a:latin typeface="Arial" panose="020B0604020202020204" pitchFamily="34" charset="0"/>
                          <a:cs typeface="Arial" panose="020B0604020202020204" pitchFamily="34" charset="0"/>
                        </a:rPr>
                        <a:t>Tlapa de Comonfort</a:t>
                      </a:r>
                    </a:p>
                  </a:txBody>
                  <a:tcPr marL="16330" marR="16330" marT="8165" marB="8165" anchor="ctr"/>
                </a:tc>
                <a:tc>
                  <a:txBody>
                    <a:bodyPr/>
                    <a:lstStyle/>
                    <a:p>
                      <a:pPr algn="ctr">
                        <a:buNone/>
                      </a:pPr>
                      <a:r>
                        <a:rPr lang="es-MX" sz="1600">
                          <a:latin typeface="Arial" panose="020B0604020202020204" pitchFamily="34" charset="0"/>
                          <a:cs typeface="Arial" panose="020B0604020202020204" pitchFamily="34" charset="0"/>
                        </a:rPr>
                        <a:t>26</a:t>
                      </a:r>
                    </a:p>
                  </a:txBody>
                  <a:tcPr marL="16330" marR="16330" marT="8165" marB="8165" anchor="ctr"/>
                </a:tc>
                <a:tc>
                  <a:txBody>
                    <a:bodyPr/>
                    <a:lstStyle/>
                    <a:p>
                      <a:pPr algn="ctr">
                        <a:buNone/>
                      </a:pPr>
                      <a:r>
                        <a:rPr lang="es-MX" sz="1600" dirty="0">
                          <a:latin typeface="Arial" panose="020B0604020202020204" pitchFamily="34" charset="0"/>
                          <a:cs typeface="Arial" panose="020B0604020202020204" pitchFamily="34" charset="0"/>
                        </a:rPr>
                        <a:t>18</a:t>
                      </a:r>
                    </a:p>
                  </a:txBody>
                  <a:tcPr marL="16330" marR="16330" marT="8165" marB="8165" anchor="ctr"/>
                </a:tc>
                <a:tc>
                  <a:txBody>
                    <a:bodyPr/>
                    <a:lstStyle/>
                    <a:p>
                      <a:pPr algn="just">
                        <a:buNone/>
                      </a:pPr>
                      <a:r>
                        <a:rPr lang="es-MX" sz="1600" dirty="0">
                          <a:latin typeface="Arial" panose="020B0604020202020204" pitchFamily="34" charset="0"/>
                          <a:cs typeface="Arial" panose="020B0604020202020204" pitchFamily="34" charset="0"/>
                        </a:rPr>
                        <a:t>Plaza con menor número de testigos recibidos durante el periodo monitoreado.</a:t>
                      </a:r>
                    </a:p>
                  </a:txBody>
                  <a:tcPr marL="16330" marR="16330" marT="8165" marB="8165" anchor="ctr"/>
                </a:tc>
                <a:extLst>
                  <a:ext uri="{0D108BD9-81ED-4DB2-BD59-A6C34878D82A}">
                    <a16:rowId xmlns:a16="http://schemas.microsoft.com/office/drawing/2014/main" val="62438196"/>
                  </a:ext>
                </a:extLst>
              </a:tr>
              <a:tr h="515218">
                <a:tc>
                  <a:txBody>
                    <a:bodyPr/>
                    <a:lstStyle/>
                    <a:p>
                      <a:pPr algn="ctr">
                        <a:buNone/>
                      </a:pPr>
                      <a:r>
                        <a:rPr lang="es-MX" sz="1600" b="1" dirty="0">
                          <a:latin typeface="Arial" panose="020B0604020202020204" pitchFamily="34" charset="0"/>
                          <a:cs typeface="Arial" panose="020B0604020202020204" pitchFamily="34" charset="0"/>
                        </a:rPr>
                        <a:t>Total</a:t>
                      </a:r>
                    </a:p>
                  </a:txBody>
                  <a:tcPr marL="16330" marR="16330" marT="8165" marB="8165" anchor="ctr"/>
                </a:tc>
                <a:tc>
                  <a:txBody>
                    <a:bodyPr/>
                    <a:lstStyle/>
                    <a:p>
                      <a:pPr algn="ctr">
                        <a:buNone/>
                      </a:pPr>
                      <a:r>
                        <a:rPr lang="es-MX" sz="1600" b="1" dirty="0">
                          <a:latin typeface="Arial" panose="020B0604020202020204" pitchFamily="34" charset="0"/>
                          <a:cs typeface="Arial" panose="020B0604020202020204" pitchFamily="34" charset="0"/>
                        </a:rPr>
                        <a:t>727</a:t>
                      </a:r>
                      <a:endParaRPr lang="es-MX" sz="1600" dirty="0">
                        <a:latin typeface="Arial" panose="020B0604020202020204" pitchFamily="34" charset="0"/>
                        <a:cs typeface="Arial" panose="020B0604020202020204" pitchFamily="34" charset="0"/>
                      </a:endParaRPr>
                    </a:p>
                  </a:txBody>
                  <a:tcPr marL="16330" marR="16330" marT="8165" marB="8165" anchor="ctr"/>
                </a:tc>
                <a:tc>
                  <a:txBody>
                    <a:bodyPr/>
                    <a:lstStyle/>
                    <a:p>
                      <a:pPr algn="ctr">
                        <a:buNone/>
                      </a:pPr>
                      <a:r>
                        <a:rPr lang="es-MX" sz="1600" b="1" dirty="0">
                          <a:latin typeface="Arial" panose="020B0604020202020204" pitchFamily="34" charset="0"/>
                          <a:cs typeface="Arial" panose="020B0604020202020204" pitchFamily="34" charset="0"/>
                        </a:rPr>
                        <a:t>65</a:t>
                      </a:r>
                      <a:endParaRPr lang="es-MX" sz="1600" dirty="0">
                        <a:latin typeface="Arial" panose="020B0604020202020204" pitchFamily="34" charset="0"/>
                        <a:cs typeface="Arial" panose="020B0604020202020204" pitchFamily="34" charset="0"/>
                      </a:endParaRPr>
                    </a:p>
                  </a:txBody>
                  <a:tcPr marL="16330" marR="16330" marT="8165" marB="8165" anchor="ctr"/>
                </a:tc>
                <a:tc>
                  <a:txBody>
                    <a:bodyPr/>
                    <a:lstStyle/>
                    <a:p>
                      <a:pPr algn="just">
                        <a:buNone/>
                      </a:pPr>
                      <a:endParaRPr lang="es-MX" sz="1600" dirty="0">
                        <a:latin typeface="Arial" panose="020B0604020202020204" pitchFamily="34" charset="0"/>
                        <a:cs typeface="Arial" panose="020B0604020202020204" pitchFamily="34" charset="0"/>
                      </a:endParaRPr>
                    </a:p>
                  </a:txBody>
                  <a:tcPr marL="16330" marR="16330" marT="8165" marB="8165" anchor="ctr"/>
                </a:tc>
                <a:extLst>
                  <a:ext uri="{0D108BD9-81ED-4DB2-BD59-A6C34878D82A}">
                    <a16:rowId xmlns:a16="http://schemas.microsoft.com/office/drawing/2014/main" val="989794423"/>
                  </a:ext>
                </a:extLst>
              </a:tr>
            </a:tbl>
          </a:graphicData>
        </a:graphic>
      </p:graphicFrame>
      <p:sp>
        <p:nvSpPr>
          <p:cNvPr id="12" name="CuadroTexto 11">
            <a:extLst>
              <a:ext uri="{FF2B5EF4-FFF2-40B4-BE49-F238E27FC236}">
                <a16:creationId xmlns:a16="http://schemas.microsoft.com/office/drawing/2014/main" id="{29A0172E-1FF9-2B59-ACF9-3875160A7D45}"/>
              </a:ext>
            </a:extLst>
          </p:cNvPr>
          <p:cNvSpPr txBox="1"/>
          <p:nvPr/>
        </p:nvSpPr>
        <p:spPr>
          <a:xfrm>
            <a:off x="304800" y="961072"/>
            <a:ext cx="11582400" cy="1477328"/>
          </a:xfrm>
          <a:prstGeom prst="rect">
            <a:avLst/>
          </a:prstGeom>
          <a:noFill/>
        </p:spPr>
        <p:txBody>
          <a:bodyPr wrap="square">
            <a:spAutoFit/>
          </a:bodyPr>
          <a:lstStyle/>
          <a:p>
            <a:pPr algn="just">
              <a:buNone/>
            </a:pPr>
            <a:r>
              <a:rPr lang="es-MX" dirty="0"/>
              <a:t>Durante el periodo comprendido del 01 de marzo al 30 de abril de 2026, se analizaron 727 testigos de noticiarios de radio y televisión, de los cuales 373 corresponden al mes de marzo y 354 al mes de abril.</a:t>
            </a:r>
          </a:p>
          <a:p>
            <a:pPr algn="just">
              <a:buNone/>
            </a:pPr>
            <a:endParaRPr lang="es-MX" dirty="0"/>
          </a:p>
          <a:p>
            <a:pPr algn="just">
              <a:buNone/>
            </a:pPr>
            <a:r>
              <a:rPr lang="es-MX" dirty="0"/>
              <a:t>Asimismo, se identificaron 65 testigos pendientes de recepción o conciliación, de los cuales 23 corresponden al mes de marzo y 42 al mes de abril.</a:t>
            </a:r>
          </a:p>
        </p:txBody>
      </p:sp>
    </p:spTree>
    <p:extLst>
      <p:ext uri="{BB962C8B-B14F-4D97-AF65-F5344CB8AC3E}">
        <p14:creationId xmlns:p14="http://schemas.microsoft.com/office/powerpoint/2010/main" val="38272976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50</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1395049941"/>
              </p:ext>
            </p:extLst>
          </p:nvPr>
        </p:nvGraphicFramePr>
        <p:xfrm>
          <a:off x="1981200" y="1828800"/>
          <a:ext cx="7725568" cy="3046891"/>
        </p:xfrm>
        <a:graphic>
          <a:graphicData uri="http://schemas.openxmlformats.org/drawingml/2006/table">
            <a:tbl>
              <a:tblPr/>
              <a:tblGrid>
                <a:gridCol w="3628030">
                  <a:extLst>
                    <a:ext uri="{9D8B030D-6E8A-4147-A177-3AD203B41FA5}">
                      <a16:colId xmlns:a16="http://schemas.microsoft.com/office/drawing/2014/main" val="243856039"/>
                    </a:ext>
                  </a:extLst>
                </a:gridCol>
                <a:gridCol w="1365846">
                  <a:extLst>
                    <a:ext uri="{9D8B030D-6E8A-4147-A177-3AD203B41FA5}">
                      <a16:colId xmlns:a16="http://schemas.microsoft.com/office/drawing/2014/main" val="2107498311"/>
                    </a:ext>
                  </a:extLst>
                </a:gridCol>
                <a:gridCol w="1365846">
                  <a:extLst>
                    <a:ext uri="{9D8B030D-6E8A-4147-A177-3AD203B41FA5}">
                      <a16:colId xmlns:a16="http://schemas.microsoft.com/office/drawing/2014/main" val="1143669609"/>
                    </a:ext>
                  </a:extLst>
                </a:gridCol>
                <a:gridCol w="1365846">
                  <a:extLst>
                    <a:ext uri="{9D8B030D-6E8A-4147-A177-3AD203B41FA5}">
                      <a16:colId xmlns:a16="http://schemas.microsoft.com/office/drawing/2014/main" val="1688391900"/>
                    </a:ext>
                  </a:extLst>
                </a:gridCol>
              </a:tblGrid>
              <a:tr h="670101">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POSITIVO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NEGATIVO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NO ADJETIVADA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617204936"/>
                  </a:ext>
                </a:extLst>
              </a:tr>
              <a:tr h="237679">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81887178"/>
                  </a:ext>
                </a:extLst>
              </a:tr>
              <a:tr h="237679">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77339319"/>
                  </a:ext>
                </a:extLst>
              </a:tr>
              <a:tr h="237679">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83021166"/>
                  </a:ext>
                </a:extLst>
              </a:tr>
              <a:tr h="237679">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04556788"/>
                  </a:ext>
                </a:extLst>
              </a:tr>
              <a:tr h="237679">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26475289"/>
                  </a:ext>
                </a:extLst>
              </a:tr>
              <a:tr h="237679">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68303048"/>
                  </a:ext>
                </a:extLst>
              </a:tr>
              <a:tr h="237679">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08823215"/>
                  </a:ext>
                </a:extLst>
              </a:tr>
              <a:tr h="237679">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7795057"/>
                  </a:ext>
                </a:extLst>
              </a:tr>
              <a:tr h="237679">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03331383"/>
                  </a:ext>
                </a:extLst>
              </a:tr>
              <a:tr h="237679">
                <a:tc>
                  <a:txBody>
                    <a:bodyPr/>
                    <a:lstStyle/>
                    <a:p>
                      <a:pPr algn="l" fontAlgn="b"/>
                      <a:r>
                        <a:rPr lang="es-MX" sz="1200" b="1" i="0" u="none" strike="noStrike" dirty="0">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14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28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3273710"/>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5172257"/>
            <a:ext cx="11308080" cy="1150956"/>
          </a:xfrm>
          <a:prstGeom prst="rect">
            <a:avLst/>
          </a:prstGeom>
          <a:ln w="9525">
            <a:solidFill>
              <a:srgbClr val="000000"/>
            </a:solidFill>
          </a:ln>
        </p:spPr>
        <p:txBody>
          <a:bodyPr vert="horz" wrap="square" lIns="0" tIns="34925" rIns="0" bIns="0" rtlCol="0">
            <a:spAutoFit/>
          </a:bodyPr>
          <a:lstStyle/>
          <a:p>
            <a:pPr marL="91440" marR="80645" algn="just">
              <a:spcBef>
                <a:spcPts val="275"/>
              </a:spcBef>
            </a:pPr>
            <a:r>
              <a:rPr lang="es-MX" sz="1400" dirty="0">
                <a:latin typeface="Arial" panose="020B0604020202020204" pitchFamily="34" charset="0"/>
                <a:cs typeface="Arial" panose="020B0604020202020204" pitchFamily="34" charset="0"/>
              </a:rPr>
              <a:t>En relación con la ubicación de las menciones clasificadas en Introducción, Vinculadas y Sin relación de las personas actoras políticas registradas en el monitoreo de radio y televisión a nivel estatal, se observó la siguiente distribución: Evelyn Cecia Salgado Pineda tuvo 68 registros en Introducción, 95 en menciones vinculadas y 544 en Sin relación, en seguida Abelina López Rodríguez registró  36 en Introducción, 54 vinculadas y 227 sin relación y en la categoría Otro 32 en Introducción, 66 vinculadas y 134 sin relación. </a:t>
            </a:r>
          </a:p>
          <a:p>
            <a:pPr marL="91440" marR="80645">
              <a:lnSpc>
                <a:spcPct val="100000"/>
              </a:lnSpc>
              <a:spcBef>
                <a:spcPts val="275"/>
              </a:spcBef>
            </a:pPr>
            <a:endParaRPr sz="1400" dirty="0">
              <a:latin typeface="Calibri"/>
              <a:cs typeface="Calibri"/>
            </a:endParaRP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51</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1803853333"/>
              </p:ext>
            </p:extLst>
          </p:nvPr>
        </p:nvGraphicFramePr>
        <p:xfrm>
          <a:off x="990600" y="381000"/>
          <a:ext cx="7391400" cy="4419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52</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876317677"/>
              </p:ext>
            </p:extLst>
          </p:nvPr>
        </p:nvGraphicFramePr>
        <p:xfrm>
          <a:off x="3048000" y="1219200"/>
          <a:ext cx="6208800" cy="4140370"/>
        </p:xfrm>
        <a:graphic>
          <a:graphicData uri="http://schemas.openxmlformats.org/drawingml/2006/table">
            <a:tbl>
              <a:tblPr/>
              <a:tblGrid>
                <a:gridCol w="2362200">
                  <a:extLst>
                    <a:ext uri="{9D8B030D-6E8A-4147-A177-3AD203B41FA5}">
                      <a16:colId xmlns:a16="http://schemas.microsoft.com/office/drawing/2014/main" val="4199374035"/>
                    </a:ext>
                  </a:extLst>
                </a:gridCol>
                <a:gridCol w="1569448">
                  <a:extLst>
                    <a:ext uri="{9D8B030D-6E8A-4147-A177-3AD203B41FA5}">
                      <a16:colId xmlns:a16="http://schemas.microsoft.com/office/drawing/2014/main" val="3267853562"/>
                    </a:ext>
                  </a:extLst>
                </a:gridCol>
                <a:gridCol w="1138576">
                  <a:extLst>
                    <a:ext uri="{9D8B030D-6E8A-4147-A177-3AD203B41FA5}">
                      <a16:colId xmlns:a16="http://schemas.microsoft.com/office/drawing/2014/main" val="3816264899"/>
                    </a:ext>
                  </a:extLst>
                </a:gridCol>
                <a:gridCol w="1138576">
                  <a:extLst>
                    <a:ext uri="{9D8B030D-6E8A-4147-A177-3AD203B41FA5}">
                      <a16:colId xmlns:a16="http://schemas.microsoft.com/office/drawing/2014/main" val="353260624"/>
                    </a:ext>
                  </a:extLst>
                </a:gridCol>
              </a:tblGrid>
              <a:tr h="605134">
                <a:tc>
                  <a:txBody>
                    <a:bodyPr/>
                    <a:lstStyle/>
                    <a:p>
                      <a:pPr algn="l" fontAlgn="b"/>
                      <a:r>
                        <a:rPr lang="es-MX" sz="1200" b="1" i="0" u="none" strike="noStrike">
                          <a:solidFill>
                            <a:srgbClr val="FFFFFF"/>
                          </a:solidFill>
                          <a:effectLst/>
                          <a:latin typeface="Aptos Narrow"/>
                        </a:rPr>
                        <a:t>ACTORES POLÍTICOS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INTRODUCCIÓN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VINCULADA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SIN RELACIÓN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224583228"/>
                  </a:ext>
                </a:extLst>
              </a:tr>
              <a:tr h="405666">
                <a:tc>
                  <a:txBody>
                    <a:bodyPr/>
                    <a:lstStyle/>
                    <a:p>
                      <a:pPr algn="l" fontAlgn="b"/>
                      <a:r>
                        <a:rPr lang="es-MX" sz="1200" b="0" i="0" u="none" strike="noStrike">
                          <a:solidFill>
                            <a:srgbClr val="000000"/>
                          </a:solidFill>
                          <a:effectLst/>
                          <a:latin typeface="Aptos Narrow"/>
                        </a:rPr>
                        <a:t>Evelyn Cecia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95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544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31670773"/>
                  </a:ext>
                </a:extLst>
              </a:tr>
              <a:tr h="208638">
                <a:tc>
                  <a:txBody>
                    <a:bodyPr/>
                    <a:lstStyle/>
                    <a:p>
                      <a:pPr algn="l" fontAlgn="b"/>
                      <a:r>
                        <a:rPr lang="es-MX" sz="1200" b="0" i="0" u="none" strike="noStrike">
                          <a:solidFill>
                            <a:srgbClr val="000000"/>
                          </a:solidFill>
                          <a:effectLst/>
                          <a:latin typeface="Aptos Narrow"/>
                        </a:rPr>
                        <a:t>Abelina López Rodríguez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227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53908718"/>
                  </a:ext>
                </a:extLst>
              </a:tr>
              <a:tr h="208638">
                <a:tc>
                  <a:txBody>
                    <a:bodyPr/>
                    <a:lstStyle/>
                    <a:p>
                      <a:pPr algn="l" fontAlgn="b"/>
                      <a:r>
                        <a:rPr lang="es-MX" sz="1200" b="0" i="0" u="none" strike="noStrike">
                          <a:solidFill>
                            <a:srgbClr val="000000"/>
                          </a:solidFill>
                          <a:effectLst/>
                          <a:latin typeface="Aptos Narrow"/>
                        </a:rPr>
                        <a:t>Otro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134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68811016"/>
                  </a:ext>
                </a:extLst>
              </a:tr>
              <a:tr h="208638">
                <a:tc>
                  <a:txBody>
                    <a:bodyPr/>
                    <a:lstStyle/>
                    <a:p>
                      <a:pPr algn="l" fontAlgn="b"/>
                      <a:r>
                        <a:rPr lang="es-MX" sz="1200" b="0" i="0" u="none" strike="noStrike">
                          <a:solidFill>
                            <a:srgbClr val="000000"/>
                          </a:solidFill>
                          <a:effectLst/>
                          <a:latin typeface="Aptos Narrow"/>
                        </a:rPr>
                        <a:t>Simón Quiñones Orozco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158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78492054"/>
                  </a:ext>
                </a:extLst>
              </a:tr>
              <a:tr h="208638">
                <a:tc>
                  <a:txBody>
                    <a:bodyPr/>
                    <a:lstStyle/>
                    <a:p>
                      <a:pPr algn="l" fontAlgn="b"/>
                      <a:r>
                        <a:rPr lang="es-MX" sz="1200" b="0" i="0" u="none" strike="noStrike">
                          <a:solidFill>
                            <a:srgbClr val="000000"/>
                          </a:solidFill>
                          <a:effectLst/>
                          <a:latin typeface="Aptos Narrow"/>
                        </a:rPr>
                        <a:t>Félix Salgado Macedonio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82121339"/>
                  </a:ext>
                </a:extLst>
              </a:tr>
              <a:tr h="208638">
                <a:tc>
                  <a:txBody>
                    <a:bodyPr/>
                    <a:lstStyle/>
                    <a:p>
                      <a:pPr algn="l" fontAlgn="b"/>
                      <a:r>
                        <a:rPr lang="es-MX" sz="1200" b="0" i="0" u="none" strike="noStrike">
                          <a:solidFill>
                            <a:srgbClr val="000000"/>
                          </a:solidFill>
                          <a:effectLst/>
                          <a:latin typeface="Aptos Narrow"/>
                        </a:rPr>
                        <a:t>Beatriz Mojica Morga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85817551"/>
                  </a:ext>
                </a:extLst>
              </a:tr>
              <a:tr h="208638">
                <a:tc>
                  <a:txBody>
                    <a:bodyPr/>
                    <a:lstStyle/>
                    <a:p>
                      <a:pPr algn="l" fontAlgn="b"/>
                      <a:r>
                        <a:rPr lang="es-MX" sz="1200" b="0" i="0" u="none" strike="noStrike">
                          <a:solidFill>
                            <a:srgbClr val="000000"/>
                          </a:solidFill>
                          <a:effectLst/>
                          <a:latin typeface="Aptos Narrow"/>
                        </a:rPr>
                        <a:t>Juan Andrés Vega Carranza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32618359"/>
                  </a:ext>
                </a:extLst>
              </a:tr>
              <a:tr h="208638">
                <a:tc>
                  <a:txBody>
                    <a:bodyPr/>
                    <a:lstStyle/>
                    <a:p>
                      <a:pPr algn="l" fontAlgn="b"/>
                      <a:r>
                        <a:rPr lang="es-MX" sz="1200" b="0" i="0" u="none" strike="noStrike">
                          <a:solidFill>
                            <a:srgbClr val="000000"/>
                          </a:solidFill>
                          <a:effectLst/>
                          <a:latin typeface="Aptos Narrow"/>
                        </a:rPr>
                        <a:t>Javier Saldaña Almazán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91661051"/>
                  </a:ext>
                </a:extLst>
              </a:tr>
              <a:tr h="208638">
                <a:tc>
                  <a:txBody>
                    <a:bodyPr/>
                    <a:lstStyle/>
                    <a:p>
                      <a:pPr algn="l" fontAlgn="b"/>
                      <a:r>
                        <a:rPr lang="es-MX" sz="1200" b="0" i="0" u="none" strike="noStrike">
                          <a:solidFill>
                            <a:srgbClr val="000000"/>
                          </a:solidFill>
                          <a:effectLst/>
                          <a:latin typeface="Aptos Narrow"/>
                        </a:rPr>
                        <a:t>Lizette Tapia Castro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1459210"/>
                  </a:ext>
                </a:extLst>
              </a:tr>
              <a:tr h="208638">
                <a:tc>
                  <a:txBody>
                    <a:bodyPr/>
                    <a:lstStyle/>
                    <a:p>
                      <a:pPr algn="l" fontAlgn="b"/>
                      <a:r>
                        <a:rPr lang="es-MX" sz="1200" b="0" i="0" u="none" strike="noStrike">
                          <a:solidFill>
                            <a:srgbClr val="000000"/>
                          </a:solidFill>
                          <a:effectLst/>
                          <a:latin typeface="Aptos Narrow"/>
                        </a:rPr>
                        <a:t>Alejandro Bravo Abarca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20518659"/>
                  </a:ext>
                </a:extLst>
              </a:tr>
              <a:tr h="208638">
                <a:tc>
                  <a:txBody>
                    <a:bodyPr/>
                    <a:lstStyle/>
                    <a:p>
                      <a:pPr algn="l" fontAlgn="b"/>
                      <a:r>
                        <a:rPr lang="es-MX" sz="1200" b="0" i="0" u="none" strike="noStrike">
                          <a:solidFill>
                            <a:srgbClr val="000000"/>
                          </a:solidFill>
                          <a:effectLst/>
                          <a:latin typeface="Aptos Narrow"/>
                        </a:rPr>
                        <a:t>Irene Jiménez Montiel</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03091101"/>
                  </a:ext>
                </a:extLst>
              </a:tr>
              <a:tr h="208638">
                <a:tc>
                  <a:txBody>
                    <a:bodyPr/>
                    <a:lstStyle/>
                    <a:p>
                      <a:pPr algn="l" fontAlgn="b"/>
                      <a:r>
                        <a:rPr lang="es-MX" sz="1200" b="0" i="0" u="none" strike="noStrike">
                          <a:solidFill>
                            <a:srgbClr val="000000"/>
                          </a:solidFill>
                          <a:effectLst/>
                          <a:latin typeface="Aptos Narrow"/>
                        </a:rPr>
                        <a:t>Roberto Arroyo Matus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1049587"/>
                  </a:ext>
                </a:extLst>
              </a:tr>
              <a:tr h="208638">
                <a:tc>
                  <a:txBody>
                    <a:bodyPr/>
                    <a:lstStyle/>
                    <a:p>
                      <a:pPr algn="l" fontAlgn="b"/>
                      <a:r>
                        <a:rPr lang="es-MX" sz="1200" b="0" i="0" u="none" strike="noStrike">
                          <a:solidFill>
                            <a:srgbClr val="000000"/>
                          </a:solidFill>
                          <a:effectLst/>
                          <a:latin typeface="Aptos Narrow"/>
                        </a:rPr>
                        <a:t>Liz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9</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40024173"/>
                  </a:ext>
                </a:extLst>
              </a:tr>
              <a:tr h="208638">
                <a:tc>
                  <a:txBody>
                    <a:bodyPr/>
                    <a:lstStyle/>
                    <a:p>
                      <a:pPr algn="l" fontAlgn="b"/>
                      <a:r>
                        <a:rPr lang="es-MX" sz="1200" b="0" i="0" u="none" strike="noStrike">
                          <a:solidFill>
                            <a:srgbClr val="000000"/>
                          </a:solidFill>
                          <a:effectLst/>
                          <a:latin typeface="Aptos Narrow"/>
                        </a:rPr>
                        <a:t>No específica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79902608"/>
                  </a:ext>
                </a:extLst>
              </a:tr>
              <a:tr h="208638">
                <a:tc>
                  <a:txBody>
                    <a:bodyPr/>
                    <a:lstStyle/>
                    <a:p>
                      <a:pPr algn="l" fontAlgn="b"/>
                      <a:r>
                        <a:rPr lang="es-MX" sz="1200" b="0" i="0" u="none" strike="noStrike">
                          <a:solidFill>
                            <a:srgbClr val="000000"/>
                          </a:solidFill>
                          <a:effectLst/>
                          <a:latin typeface="Aptos Narrow"/>
                        </a:rPr>
                        <a:t>Leticia Mosso Hernández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60686194"/>
                  </a:ext>
                </a:extLst>
              </a:tr>
              <a:tr h="208638">
                <a:tc>
                  <a:txBody>
                    <a:bodyPr/>
                    <a:lstStyle/>
                    <a:p>
                      <a:pPr algn="l" fontAlgn="b"/>
                      <a:r>
                        <a:rPr lang="es-MX" sz="1200" b="1" i="0" u="none" strike="noStrike">
                          <a:solidFill>
                            <a:srgbClr val="000000"/>
                          </a:solidFill>
                          <a:effectLst/>
                          <a:latin typeface="Aptos Narrow"/>
                        </a:rPr>
                        <a:t>TOTAL</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222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386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1,478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0397649"/>
                  </a:ext>
                </a:extLst>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53</a:t>
            </a:fld>
            <a:endParaRPr spc="-25" dirty="0"/>
          </a:p>
        </p:txBody>
      </p:sp>
      <p:sp>
        <p:nvSpPr>
          <p:cNvPr id="9" name="Rectángulo 8"/>
          <p:cNvSpPr/>
          <p:nvPr/>
        </p:nvSpPr>
        <p:spPr>
          <a:xfrm>
            <a:off x="797686" y="5384346"/>
            <a:ext cx="10515600" cy="1169551"/>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En relación con la ubicación de las menciones clasificadas como Introducción, Vinculadas y Sin relación de las personas actoras políticas registradas en el monitoreo de radio, se observa lo siguiente:</a:t>
            </a:r>
          </a:p>
          <a:p>
            <a:pPr algn="just"/>
            <a:r>
              <a:rPr lang="es-MX" sz="1400" dirty="0">
                <a:latin typeface="Arial" panose="020B0604020202020204" pitchFamily="34" charset="0"/>
                <a:cs typeface="Arial" panose="020B0604020202020204" pitchFamily="34" charset="0"/>
              </a:rPr>
              <a:t>Evelyn Cecia Salgado Pineda registra 67 menciones en la Introducción, 95 vinculadas y 538 sin relación. Por su parte, Abelina López Rodríguez presenta 35 menciones en la Introducción, 50 vinculadas y 215 sin relación. Asimismo, Otro cuenta con 32 menciones en la Introducción, 53 vinculadas y 132 sin relación.</a:t>
            </a:r>
          </a:p>
        </p:txBody>
      </p:sp>
      <p:graphicFrame>
        <p:nvGraphicFramePr>
          <p:cNvPr id="7" name="Gráfico 6"/>
          <p:cNvGraphicFramePr>
            <a:graphicFrameLocks/>
          </p:cNvGraphicFramePr>
          <p:nvPr>
            <p:extLst>
              <p:ext uri="{D42A27DB-BD31-4B8C-83A1-F6EECF244321}">
                <p14:modId xmlns:p14="http://schemas.microsoft.com/office/powerpoint/2010/main" val="991354061"/>
              </p:ext>
            </p:extLst>
          </p:nvPr>
        </p:nvGraphicFramePr>
        <p:xfrm>
          <a:off x="762000" y="381000"/>
          <a:ext cx="7772400" cy="4419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54</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3247629219"/>
              </p:ext>
            </p:extLst>
          </p:nvPr>
        </p:nvGraphicFramePr>
        <p:xfrm>
          <a:off x="2057400" y="1371600"/>
          <a:ext cx="7147720" cy="4003193"/>
        </p:xfrm>
        <a:graphic>
          <a:graphicData uri="http://schemas.openxmlformats.org/drawingml/2006/table">
            <a:tbl>
              <a:tblPr/>
              <a:tblGrid>
                <a:gridCol w="3408313">
                  <a:extLst>
                    <a:ext uri="{9D8B030D-6E8A-4147-A177-3AD203B41FA5}">
                      <a16:colId xmlns:a16="http://schemas.microsoft.com/office/drawing/2014/main" val="435202510"/>
                    </a:ext>
                  </a:extLst>
                </a:gridCol>
                <a:gridCol w="1246469">
                  <a:extLst>
                    <a:ext uri="{9D8B030D-6E8A-4147-A177-3AD203B41FA5}">
                      <a16:colId xmlns:a16="http://schemas.microsoft.com/office/drawing/2014/main" val="2736297713"/>
                    </a:ext>
                  </a:extLst>
                </a:gridCol>
                <a:gridCol w="1246469">
                  <a:extLst>
                    <a:ext uri="{9D8B030D-6E8A-4147-A177-3AD203B41FA5}">
                      <a16:colId xmlns:a16="http://schemas.microsoft.com/office/drawing/2014/main" val="271664584"/>
                    </a:ext>
                  </a:extLst>
                </a:gridCol>
                <a:gridCol w="1246469">
                  <a:extLst>
                    <a:ext uri="{9D8B030D-6E8A-4147-A177-3AD203B41FA5}">
                      <a16:colId xmlns:a16="http://schemas.microsoft.com/office/drawing/2014/main" val="2796902814"/>
                    </a:ext>
                  </a:extLst>
                </a:gridCol>
              </a:tblGrid>
              <a:tr h="422985">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INTRODUCCIÓN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VINCULADA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SIN RELACIÓN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641221292"/>
                  </a:ext>
                </a:extLst>
              </a:tr>
              <a:tr h="223763">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95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07941910"/>
                  </a:ext>
                </a:extLst>
              </a:tr>
              <a:tr h="223763">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54220145"/>
                  </a:ext>
                </a:extLst>
              </a:tr>
              <a:tr h="223763">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132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20459748"/>
                  </a:ext>
                </a:extLst>
              </a:tr>
              <a:tr h="223763">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156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77629939"/>
                  </a:ext>
                </a:extLst>
              </a:tr>
              <a:tr h="223763">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96359108"/>
                  </a:ext>
                </a:extLst>
              </a:tr>
              <a:tr h="223763">
                <a:tc>
                  <a:txBody>
                    <a:bodyPr/>
                    <a:lstStyle/>
                    <a:p>
                      <a:pPr algn="l" fontAlgn="b"/>
                      <a:r>
                        <a:rPr lang="es-MX" sz="1200" b="0" i="0" u="none" strike="noStrike">
                          <a:solidFill>
                            <a:srgbClr val="000000"/>
                          </a:solidFill>
                          <a:effectLst/>
                          <a:latin typeface="Aptos Narrow"/>
                        </a:rPr>
                        <a:t>Beatriz Mojica Morga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93395003"/>
                  </a:ext>
                </a:extLst>
              </a:tr>
              <a:tr h="223763">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46484289"/>
                  </a:ext>
                </a:extLst>
              </a:tr>
              <a:tr h="223763">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16197517"/>
                  </a:ext>
                </a:extLst>
              </a:tr>
              <a:tr h="223763">
                <a:tc>
                  <a:txBody>
                    <a:bodyPr/>
                    <a:lstStyle/>
                    <a:p>
                      <a:pPr algn="l" fontAlgn="b"/>
                      <a:r>
                        <a:rPr lang="es-MX" sz="1200" b="0" i="0" u="none" strike="noStrike">
                          <a:solidFill>
                            <a:srgbClr val="000000"/>
                          </a:solidFill>
                          <a:effectLst/>
                          <a:latin typeface="Aptos Narrow"/>
                        </a:rPr>
                        <a:t>Lizette Tapia Castro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3220118"/>
                  </a:ext>
                </a:extLst>
              </a:tr>
              <a:tr h="223763">
                <a:tc>
                  <a:txBody>
                    <a:bodyPr/>
                    <a:lstStyle/>
                    <a:p>
                      <a:pPr algn="l" fontAlgn="b"/>
                      <a:r>
                        <a:rPr lang="es-MX" sz="1200" b="0" i="0" u="none" strike="noStrike">
                          <a:solidFill>
                            <a:srgbClr val="000000"/>
                          </a:solidFill>
                          <a:effectLst/>
                          <a:latin typeface="Aptos Narrow"/>
                        </a:rPr>
                        <a:t>Alejandro Bravo Abarca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9599337"/>
                  </a:ext>
                </a:extLst>
              </a:tr>
              <a:tr h="223763">
                <a:tc>
                  <a:txBody>
                    <a:bodyPr/>
                    <a:lstStyle/>
                    <a:p>
                      <a:pPr algn="l" fontAlgn="b"/>
                      <a:r>
                        <a:rPr lang="es-MX" sz="1200" b="0" i="0" u="none" strike="noStrike">
                          <a:solidFill>
                            <a:srgbClr val="000000"/>
                          </a:solidFill>
                          <a:effectLst/>
                          <a:latin typeface="Aptos Narrow"/>
                        </a:rPr>
                        <a:t>Irene Jiménez Montiel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11776098"/>
                  </a:ext>
                </a:extLst>
              </a:tr>
              <a:tr h="223763">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174496"/>
                  </a:ext>
                </a:extLst>
              </a:tr>
              <a:tr h="223763">
                <a:tc>
                  <a:txBody>
                    <a:bodyPr/>
                    <a:lstStyle/>
                    <a:p>
                      <a:pPr algn="l" fontAlgn="b"/>
                      <a:r>
                        <a:rPr lang="es-MX" sz="1200" b="0" i="0" u="none" strike="noStrike">
                          <a:solidFill>
                            <a:srgbClr val="000000"/>
                          </a:solidFill>
                          <a:effectLst/>
                          <a:latin typeface="Aptos Narrow"/>
                        </a:rPr>
                        <a:t>Liz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2460590"/>
                  </a:ext>
                </a:extLst>
              </a:tr>
              <a:tr h="223763">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04498237"/>
                  </a:ext>
                </a:extLst>
              </a:tr>
              <a:tr h="223763">
                <a:tc>
                  <a:txBody>
                    <a:bodyPr/>
                    <a:lstStyle/>
                    <a:p>
                      <a:pPr algn="l" fontAlgn="b"/>
                      <a:r>
                        <a:rPr lang="es-MX" sz="1200" b="0" i="0" u="none" strike="noStrike">
                          <a:solidFill>
                            <a:srgbClr val="000000"/>
                          </a:solidFill>
                          <a:effectLst/>
                          <a:latin typeface="Aptos Narrow"/>
                        </a:rPr>
                        <a:t>Leticia Mosso Hernández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25488890"/>
                  </a:ext>
                </a:extLst>
              </a:tr>
              <a:tr h="223763">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215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339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1,454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1180751"/>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55</a:t>
            </a:fld>
            <a:endParaRPr spc="-25" dirty="0"/>
          </a:p>
        </p:txBody>
      </p:sp>
      <p:sp>
        <p:nvSpPr>
          <p:cNvPr id="7" name="Rectangle 1"/>
          <p:cNvSpPr>
            <a:spLocks noChangeArrowheads="1"/>
          </p:cNvSpPr>
          <p:nvPr/>
        </p:nvSpPr>
        <p:spPr bwMode="auto">
          <a:xfrm>
            <a:off x="609600" y="4495800"/>
            <a:ext cx="11049000" cy="147732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800" i="0" u="none" strike="noStrike" cap="none" normalizeH="0" baseline="0" dirty="0">
                <a:ln>
                  <a:noFill/>
                </a:ln>
                <a:solidFill>
                  <a:schemeClr val="tx1"/>
                </a:solidFill>
                <a:effectLst/>
                <a:latin typeface="Arial" panose="020B0604020202020204" pitchFamily="34" charset="0"/>
              </a:rPr>
              <a:t>En cuanto a la ubicación de las menciones clasificadas como Introducción, Vinculadas y Sin relación</a:t>
            </a:r>
            <a:r>
              <a:rPr kumimoji="0" lang="es-MX" altLang="es-MX" sz="1800" i="0" u="none" strike="noStrike" cap="none" normalizeH="0" dirty="0">
                <a:ln>
                  <a:noFill/>
                </a:ln>
                <a:solidFill>
                  <a:schemeClr val="tx1"/>
                </a:solidFill>
                <a:effectLst/>
                <a:latin typeface="Arial" panose="020B0604020202020204" pitchFamily="34" charset="0"/>
              </a:rPr>
              <a:t> </a:t>
            </a:r>
            <a:r>
              <a:rPr kumimoji="0" lang="es-MX" altLang="es-MX" sz="1800" i="0" u="none" strike="noStrike" cap="none" normalizeH="0" baseline="0" dirty="0">
                <a:ln>
                  <a:noFill/>
                </a:ln>
                <a:solidFill>
                  <a:schemeClr val="tx1"/>
                </a:solidFill>
                <a:effectLst/>
                <a:latin typeface="Arial" panose="020B0604020202020204" pitchFamily="34" charset="0"/>
              </a:rPr>
              <a:t>de las personas actoras políticas registradas en el monitoreo de televisión a nivel estatal, se observa lo siguiente:</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800" i="0" u="none" strike="noStrike" cap="none" normalizeH="0" baseline="0" dirty="0">
                <a:ln>
                  <a:noFill/>
                </a:ln>
                <a:solidFill>
                  <a:schemeClr val="tx1"/>
                </a:solidFill>
                <a:effectLst/>
                <a:latin typeface="Arial" panose="020B0604020202020204" pitchFamily="34" charset="0"/>
              </a:rPr>
              <a:t>Abelina López Rodríguez registra 1 mención en la Introducción, 1 vinculada y </a:t>
            </a:r>
            <a:r>
              <a:rPr lang="es-MX" altLang="es-MX" dirty="0">
                <a:solidFill>
                  <a:schemeClr val="tx1"/>
                </a:solidFill>
                <a:latin typeface="Arial" panose="020B0604020202020204" pitchFamily="34" charset="0"/>
              </a:rPr>
              <a:t>12</a:t>
            </a:r>
            <a:r>
              <a:rPr kumimoji="0" lang="es-MX" altLang="es-MX" sz="1800" i="0" u="none" strike="noStrike" cap="none" normalizeH="0" baseline="0" dirty="0">
                <a:ln>
                  <a:noFill/>
                </a:ln>
                <a:solidFill>
                  <a:schemeClr val="tx1"/>
                </a:solidFill>
                <a:effectLst/>
                <a:latin typeface="Arial" panose="020B0604020202020204" pitchFamily="34" charset="0"/>
              </a:rPr>
              <a:t> sin relación. Por su parte, Evelyn Cecia Salgado Pineda cuenta con 1 mención en la Introducción, 1 vinculada y 6 sin relación. Otro registra 0 menciones en la Introducción, 0 vinculada y 2 sin relación</a:t>
            </a:r>
          </a:p>
        </p:txBody>
      </p:sp>
      <p:graphicFrame>
        <p:nvGraphicFramePr>
          <p:cNvPr id="5" name="Gráfico 4"/>
          <p:cNvGraphicFramePr>
            <a:graphicFrameLocks/>
          </p:cNvGraphicFramePr>
          <p:nvPr>
            <p:extLst>
              <p:ext uri="{D42A27DB-BD31-4B8C-83A1-F6EECF244321}">
                <p14:modId xmlns:p14="http://schemas.microsoft.com/office/powerpoint/2010/main" val="1551987008"/>
              </p:ext>
            </p:extLst>
          </p:nvPr>
        </p:nvGraphicFramePr>
        <p:xfrm>
          <a:off x="685800" y="152400"/>
          <a:ext cx="7162800" cy="4267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56</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93779260"/>
              </p:ext>
            </p:extLst>
          </p:nvPr>
        </p:nvGraphicFramePr>
        <p:xfrm>
          <a:off x="1828800" y="1371600"/>
          <a:ext cx="7496969" cy="3336448"/>
        </p:xfrm>
        <a:graphic>
          <a:graphicData uri="http://schemas.openxmlformats.org/drawingml/2006/table">
            <a:tbl>
              <a:tblPr/>
              <a:tblGrid>
                <a:gridCol w="3520676">
                  <a:extLst>
                    <a:ext uri="{9D8B030D-6E8A-4147-A177-3AD203B41FA5}">
                      <a16:colId xmlns:a16="http://schemas.microsoft.com/office/drawing/2014/main" val="3140625805"/>
                    </a:ext>
                  </a:extLst>
                </a:gridCol>
                <a:gridCol w="1325431">
                  <a:extLst>
                    <a:ext uri="{9D8B030D-6E8A-4147-A177-3AD203B41FA5}">
                      <a16:colId xmlns:a16="http://schemas.microsoft.com/office/drawing/2014/main" val="392727139"/>
                    </a:ext>
                  </a:extLst>
                </a:gridCol>
                <a:gridCol w="1325431">
                  <a:extLst>
                    <a:ext uri="{9D8B030D-6E8A-4147-A177-3AD203B41FA5}">
                      <a16:colId xmlns:a16="http://schemas.microsoft.com/office/drawing/2014/main" val="338420085"/>
                    </a:ext>
                  </a:extLst>
                </a:gridCol>
                <a:gridCol w="1325431">
                  <a:extLst>
                    <a:ext uri="{9D8B030D-6E8A-4147-A177-3AD203B41FA5}">
                      <a16:colId xmlns:a16="http://schemas.microsoft.com/office/drawing/2014/main" val="4023805830"/>
                    </a:ext>
                  </a:extLst>
                </a:gridCol>
              </a:tblGrid>
              <a:tr h="530428">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INTRODUCCIÓN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VINCULADA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SIN RELACIÓN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119276307"/>
                  </a:ext>
                </a:extLst>
              </a:tr>
              <a:tr h="280602">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74031173"/>
                  </a:ext>
                </a:extLst>
              </a:tr>
              <a:tr h="280602">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8779664"/>
                  </a:ext>
                </a:extLst>
              </a:tr>
              <a:tr h="280602">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21271202"/>
                  </a:ext>
                </a:extLst>
              </a:tr>
              <a:tr h="280602">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95403188"/>
                  </a:ext>
                </a:extLst>
              </a:tr>
              <a:tr h="280602">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29538973"/>
                  </a:ext>
                </a:extLst>
              </a:tr>
              <a:tr h="280602">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34442071"/>
                  </a:ext>
                </a:extLst>
              </a:tr>
              <a:tr h="280602">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96125438"/>
                  </a:ext>
                </a:extLst>
              </a:tr>
              <a:tr h="280602">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08651588"/>
                  </a:ext>
                </a:extLst>
              </a:tr>
              <a:tr h="280602">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2360705"/>
                  </a:ext>
                </a:extLst>
              </a:tr>
              <a:tr h="280602">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24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62753082"/>
                  </a:ext>
                </a:extLst>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28600" y="5059680"/>
            <a:ext cx="11673841" cy="1198533"/>
          </a:xfrm>
          <a:prstGeom prst="rect">
            <a:avLst/>
          </a:prstGeom>
          <a:ln w="9525">
            <a:solidFill>
              <a:srgbClr val="000000"/>
            </a:solidFill>
          </a:ln>
        </p:spPr>
        <p:txBody>
          <a:bodyPr vert="horz" wrap="square" lIns="0" tIns="34925" rIns="0" bIns="0" rtlCol="0">
            <a:spAutoFit/>
          </a:bodyPr>
          <a:lstStyle/>
          <a:p>
            <a:pPr algn="just">
              <a:lnSpc>
                <a:spcPct val="150000"/>
              </a:lnSpc>
            </a:pPr>
            <a:r>
              <a:rPr lang="es-MX" sz="1300" dirty="0">
                <a:latin typeface="Arial" panose="020B0604020202020204" pitchFamily="34" charset="0"/>
                <a:cs typeface="Arial" panose="020B0604020202020204" pitchFamily="34" charset="0"/>
              </a:rPr>
              <a:t>La forma en que fueron presentadas las personas actoras políticas en radio se observa de la siguiente manera:</a:t>
            </a:r>
          </a:p>
          <a:p>
            <a:pPr algn="just">
              <a:lnSpc>
                <a:spcPct val="150000"/>
              </a:lnSpc>
            </a:pPr>
            <a:r>
              <a:rPr lang="es-MX" sz="1300" dirty="0">
                <a:latin typeface="Arial" panose="020B0604020202020204" pitchFamily="34" charset="0"/>
                <a:cs typeface="Arial" panose="020B0604020202020204" pitchFamily="34" charset="0"/>
              </a:rPr>
              <a:t>Evelyn Cecia Salgado Pineda registra 355 registros en estos rubros, distribuidas de la siguiente forma: 82 con cita y voz, 143 con cita y audio, 65 con solo voz y 65 con solo cita. Por su parte, Abelina López Rodríguez acumula 193 registros: 31 con cita y voz, 70 con cita y audio, 46 con solo voz y 46 con solo cita. Asimismo, Otro contabiliza 171 registros, de las cuales 28 corresponden a cita y voz, 21 a cita y audio, 61 a solo voz y 61 a solo cita.</a:t>
            </a: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57</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355851861"/>
              </p:ext>
            </p:extLst>
          </p:nvPr>
        </p:nvGraphicFramePr>
        <p:xfrm>
          <a:off x="685800" y="186360"/>
          <a:ext cx="8203803" cy="466685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58</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610051977"/>
              </p:ext>
            </p:extLst>
          </p:nvPr>
        </p:nvGraphicFramePr>
        <p:xfrm>
          <a:off x="1828800" y="1143000"/>
          <a:ext cx="7295693" cy="4125140"/>
        </p:xfrm>
        <a:graphic>
          <a:graphicData uri="http://schemas.openxmlformats.org/drawingml/2006/table">
            <a:tbl>
              <a:tblPr/>
              <a:tblGrid>
                <a:gridCol w="2784345">
                  <a:extLst>
                    <a:ext uri="{9D8B030D-6E8A-4147-A177-3AD203B41FA5}">
                      <a16:colId xmlns:a16="http://schemas.microsoft.com/office/drawing/2014/main" val="4073602037"/>
                    </a:ext>
                  </a:extLst>
                </a:gridCol>
                <a:gridCol w="1127837">
                  <a:extLst>
                    <a:ext uri="{9D8B030D-6E8A-4147-A177-3AD203B41FA5}">
                      <a16:colId xmlns:a16="http://schemas.microsoft.com/office/drawing/2014/main" val="1366754949"/>
                    </a:ext>
                  </a:extLst>
                </a:gridCol>
                <a:gridCol w="1127837">
                  <a:extLst>
                    <a:ext uri="{9D8B030D-6E8A-4147-A177-3AD203B41FA5}">
                      <a16:colId xmlns:a16="http://schemas.microsoft.com/office/drawing/2014/main" val="2603641232"/>
                    </a:ext>
                  </a:extLst>
                </a:gridCol>
                <a:gridCol w="1127837">
                  <a:extLst>
                    <a:ext uri="{9D8B030D-6E8A-4147-A177-3AD203B41FA5}">
                      <a16:colId xmlns:a16="http://schemas.microsoft.com/office/drawing/2014/main" val="3460874250"/>
                    </a:ext>
                  </a:extLst>
                </a:gridCol>
                <a:gridCol w="1127837">
                  <a:extLst>
                    <a:ext uri="{9D8B030D-6E8A-4147-A177-3AD203B41FA5}">
                      <a16:colId xmlns:a16="http://schemas.microsoft.com/office/drawing/2014/main" val="3772654718"/>
                    </a:ext>
                  </a:extLst>
                </a:gridCol>
              </a:tblGrid>
              <a:tr h="424630">
                <a:tc>
                  <a:txBody>
                    <a:bodyPr/>
                    <a:lstStyle/>
                    <a:p>
                      <a:pPr algn="l" fontAlgn="b"/>
                      <a:r>
                        <a:rPr lang="es-MX" sz="1200" b="1" i="0" u="none" strike="noStrike">
                          <a:solidFill>
                            <a:srgbClr val="FFFFFF"/>
                          </a:solidFill>
                          <a:effectLst/>
                          <a:latin typeface="Aptos Narrow"/>
                        </a:rPr>
                        <a:t>ACTORES POLÍTICOS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CITA Y VOZ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dirty="0">
                          <a:solidFill>
                            <a:srgbClr val="FFFFFF"/>
                          </a:solidFill>
                          <a:effectLst/>
                          <a:latin typeface="Aptos Narrow"/>
                        </a:rPr>
                        <a:t>CITA Y AUDIO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VOZ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CITA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627489499"/>
                  </a:ext>
                </a:extLst>
              </a:tr>
              <a:tr h="424630">
                <a:tc>
                  <a:txBody>
                    <a:bodyPr/>
                    <a:lstStyle/>
                    <a:p>
                      <a:pPr algn="l" fontAlgn="b"/>
                      <a:r>
                        <a:rPr lang="es-MX" sz="1200" b="0" i="0" u="none" strike="noStrike" dirty="0">
                          <a:solidFill>
                            <a:srgbClr val="000000"/>
                          </a:solidFill>
                          <a:effectLst/>
                          <a:latin typeface="Aptos Narrow"/>
                        </a:rPr>
                        <a:t>Evelyn </a:t>
                      </a:r>
                      <a:r>
                        <a:rPr lang="es-MX" sz="1200" b="0" i="0" u="none" strike="noStrike" dirty="0" err="1">
                          <a:solidFill>
                            <a:srgbClr val="000000"/>
                          </a:solidFill>
                          <a:effectLst/>
                          <a:latin typeface="Aptos Narrow"/>
                        </a:rPr>
                        <a:t>Cecia</a:t>
                      </a:r>
                      <a:r>
                        <a:rPr lang="es-MX" sz="1200" b="0" i="0" u="none" strike="noStrike" dirty="0">
                          <a:solidFill>
                            <a:srgbClr val="000000"/>
                          </a:solidFill>
                          <a:effectLst/>
                          <a:latin typeface="Aptos Narrow"/>
                        </a:rPr>
                        <a:t>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82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94855449"/>
                  </a:ext>
                </a:extLst>
              </a:tr>
              <a:tr h="218392">
                <a:tc>
                  <a:txBody>
                    <a:bodyPr/>
                    <a:lstStyle/>
                    <a:p>
                      <a:pPr algn="l" fontAlgn="b"/>
                      <a:r>
                        <a:rPr lang="es-MX" sz="1200" b="0" i="0" u="none" strike="noStrike">
                          <a:solidFill>
                            <a:srgbClr val="000000"/>
                          </a:solidFill>
                          <a:effectLst/>
                          <a:latin typeface="Aptos Narrow"/>
                        </a:rPr>
                        <a:t>Abelina López Rodríguez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31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70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08017748"/>
                  </a:ext>
                </a:extLst>
              </a:tr>
              <a:tr h="218392">
                <a:tc>
                  <a:txBody>
                    <a:bodyPr/>
                    <a:lstStyle/>
                    <a:p>
                      <a:pPr algn="l" fontAlgn="b"/>
                      <a:r>
                        <a:rPr lang="es-MX" sz="1200" b="0" i="0" u="none" strike="noStrike">
                          <a:solidFill>
                            <a:srgbClr val="000000"/>
                          </a:solidFill>
                          <a:effectLst/>
                          <a:latin typeface="Aptos Narrow"/>
                        </a:rPr>
                        <a:t>Otro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04971781"/>
                  </a:ext>
                </a:extLst>
              </a:tr>
              <a:tr h="218392">
                <a:tc>
                  <a:txBody>
                    <a:bodyPr/>
                    <a:lstStyle/>
                    <a:p>
                      <a:pPr algn="l" fontAlgn="b"/>
                      <a:r>
                        <a:rPr lang="es-MX" sz="1200" b="0" i="0" u="none" strike="noStrike">
                          <a:solidFill>
                            <a:srgbClr val="000000"/>
                          </a:solidFill>
                          <a:effectLst/>
                          <a:latin typeface="Aptos Narrow"/>
                        </a:rPr>
                        <a:t>Simón Quiñones Orozco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31638269"/>
                  </a:ext>
                </a:extLst>
              </a:tr>
              <a:tr h="218392">
                <a:tc>
                  <a:txBody>
                    <a:bodyPr/>
                    <a:lstStyle/>
                    <a:p>
                      <a:pPr algn="l" fontAlgn="b"/>
                      <a:r>
                        <a:rPr lang="es-MX" sz="1200" b="0" i="0" u="none" strike="noStrike">
                          <a:solidFill>
                            <a:srgbClr val="000000"/>
                          </a:solidFill>
                          <a:effectLst/>
                          <a:latin typeface="Aptos Narrow"/>
                        </a:rPr>
                        <a:t>Félix Salgado Macedonio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30484000"/>
                  </a:ext>
                </a:extLst>
              </a:tr>
              <a:tr h="218392">
                <a:tc>
                  <a:txBody>
                    <a:bodyPr/>
                    <a:lstStyle/>
                    <a:p>
                      <a:pPr algn="l" fontAlgn="b"/>
                      <a:r>
                        <a:rPr lang="es-MX" sz="1200" b="0" i="0" u="none" strike="noStrike">
                          <a:solidFill>
                            <a:srgbClr val="000000"/>
                          </a:solidFill>
                          <a:effectLst/>
                          <a:latin typeface="Aptos Narrow"/>
                        </a:rPr>
                        <a:t>Beatriz Mojica Morga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8</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284396990"/>
                  </a:ext>
                </a:extLst>
              </a:tr>
              <a:tr h="218392">
                <a:tc>
                  <a:txBody>
                    <a:bodyPr/>
                    <a:lstStyle/>
                    <a:p>
                      <a:pPr algn="l" fontAlgn="b"/>
                      <a:r>
                        <a:rPr lang="es-MX" sz="1200" b="0" i="0" u="none" strike="noStrike">
                          <a:solidFill>
                            <a:srgbClr val="000000"/>
                          </a:solidFill>
                          <a:effectLst/>
                          <a:latin typeface="Aptos Narrow"/>
                        </a:rPr>
                        <a:t>Juan Andrés Vega Carranza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13325889"/>
                  </a:ext>
                </a:extLst>
              </a:tr>
              <a:tr h="218392">
                <a:tc>
                  <a:txBody>
                    <a:bodyPr/>
                    <a:lstStyle/>
                    <a:p>
                      <a:pPr algn="l" fontAlgn="b"/>
                      <a:r>
                        <a:rPr lang="es-MX" sz="1200" b="0" i="0" u="none" strike="noStrike">
                          <a:solidFill>
                            <a:srgbClr val="000000"/>
                          </a:solidFill>
                          <a:effectLst/>
                          <a:latin typeface="Aptos Narrow"/>
                        </a:rPr>
                        <a:t>Javier Saldaña Almazán</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843946663"/>
                  </a:ext>
                </a:extLst>
              </a:tr>
              <a:tr h="218392">
                <a:tc>
                  <a:txBody>
                    <a:bodyPr/>
                    <a:lstStyle/>
                    <a:p>
                      <a:pPr algn="l" fontAlgn="b"/>
                      <a:r>
                        <a:rPr lang="es-MX" sz="1200" b="0" i="0" u="none" strike="noStrike">
                          <a:solidFill>
                            <a:srgbClr val="000000"/>
                          </a:solidFill>
                          <a:effectLst/>
                          <a:latin typeface="Aptos Narrow"/>
                        </a:rPr>
                        <a:t>Lizette Tapia Castro</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628236690"/>
                  </a:ext>
                </a:extLst>
              </a:tr>
              <a:tr h="218392">
                <a:tc>
                  <a:txBody>
                    <a:bodyPr/>
                    <a:lstStyle/>
                    <a:p>
                      <a:pPr algn="l" fontAlgn="b"/>
                      <a:r>
                        <a:rPr lang="es-MX" sz="1200" b="0" i="0" u="none" strike="noStrike">
                          <a:solidFill>
                            <a:srgbClr val="000000"/>
                          </a:solidFill>
                          <a:effectLst/>
                          <a:latin typeface="Aptos Narrow"/>
                        </a:rPr>
                        <a:t>Alejandro Bravo Abarca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93200415"/>
                  </a:ext>
                </a:extLst>
              </a:tr>
              <a:tr h="218392">
                <a:tc>
                  <a:txBody>
                    <a:bodyPr/>
                    <a:lstStyle/>
                    <a:p>
                      <a:pPr algn="l" fontAlgn="b"/>
                      <a:r>
                        <a:rPr lang="es-MX" sz="1200" b="0" i="0" u="none" strike="noStrike">
                          <a:solidFill>
                            <a:srgbClr val="000000"/>
                          </a:solidFill>
                          <a:effectLst/>
                          <a:latin typeface="Aptos Narrow"/>
                        </a:rPr>
                        <a:t>Irene Jiménez Montiel</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14</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74894044"/>
                  </a:ext>
                </a:extLst>
              </a:tr>
              <a:tr h="218392">
                <a:tc>
                  <a:txBody>
                    <a:bodyPr/>
                    <a:lstStyle/>
                    <a:p>
                      <a:pPr algn="l" fontAlgn="b"/>
                      <a:r>
                        <a:rPr lang="es-MX" sz="1200" b="0" i="0" u="none" strike="noStrike">
                          <a:solidFill>
                            <a:srgbClr val="000000"/>
                          </a:solidFill>
                          <a:effectLst/>
                          <a:latin typeface="Aptos Narrow"/>
                        </a:rPr>
                        <a:t>Roberto Arroyo Matus</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25765648"/>
                  </a:ext>
                </a:extLst>
              </a:tr>
              <a:tr h="218392">
                <a:tc>
                  <a:txBody>
                    <a:bodyPr/>
                    <a:lstStyle/>
                    <a:p>
                      <a:pPr algn="l" fontAlgn="b"/>
                      <a:r>
                        <a:rPr lang="es-MX" sz="1200" b="0" i="0" u="none" strike="noStrike">
                          <a:solidFill>
                            <a:srgbClr val="000000"/>
                          </a:solidFill>
                          <a:effectLst/>
                          <a:latin typeface="Aptos Narrow"/>
                        </a:rPr>
                        <a:t>Liz Salgado Pineda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22369278"/>
                  </a:ext>
                </a:extLst>
              </a:tr>
              <a:tr h="218392">
                <a:tc>
                  <a:txBody>
                    <a:bodyPr/>
                    <a:lstStyle/>
                    <a:p>
                      <a:pPr algn="l" fontAlgn="b"/>
                      <a:r>
                        <a:rPr lang="es-MX" sz="1200" b="0" i="0" u="none" strike="noStrike">
                          <a:solidFill>
                            <a:srgbClr val="000000"/>
                          </a:solidFill>
                          <a:effectLst/>
                          <a:latin typeface="Aptos Narrow"/>
                        </a:rPr>
                        <a:t>No específica</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13</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66610343"/>
                  </a:ext>
                </a:extLst>
              </a:tr>
              <a:tr h="218392">
                <a:tc>
                  <a:txBody>
                    <a:bodyPr/>
                    <a:lstStyle/>
                    <a:p>
                      <a:pPr algn="l" fontAlgn="b"/>
                      <a:r>
                        <a:rPr lang="es-MX" sz="1200" b="0" i="0" u="none" strike="noStrike">
                          <a:solidFill>
                            <a:srgbClr val="000000"/>
                          </a:solidFill>
                          <a:effectLst/>
                          <a:latin typeface="Aptos Narrow"/>
                        </a:rPr>
                        <a:t>Leticia Mosso Hernández</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6</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86865293"/>
                  </a:ext>
                </a:extLst>
              </a:tr>
              <a:tr h="218392">
                <a:tc>
                  <a:txBody>
                    <a:bodyPr/>
                    <a:lstStyle/>
                    <a:p>
                      <a:pPr algn="l" fontAlgn="b"/>
                      <a:r>
                        <a:rPr lang="es-MX" sz="1200" b="1" i="0" u="none" strike="noStrike">
                          <a:solidFill>
                            <a:srgbClr val="000000"/>
                          </a:solidFill>
                          <a:effectLst/>
                          <a:latin typeface="Aptos Narrow"/>
                        </a:rPr>
                        <a:t>TOTAL</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217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327</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325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325</a:t>
                      </a:r>
                    </a:p>
                  </a:txBody>
                  <a:tcPr marL="6171" marR="6171" marT="617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592566"/>
                  </a:ext>
                </a:extLst>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5010526"/>
            <a:ext cx="10980420" cy="1543371"/>
          </a:xfrm>
          <a:prstGeom prst="rect">
            <a:avLst/>
          </a:prstGeom>
          <a:ln w="9525">
            <a:solidFill>
              <a:srgbClr val="000000"/>
            </a:solidFill>
          </a:ln>
        </p:spPr>
        <p:txBody>
          <a:bodyPr vert="horz" wrap="square" lIns="0" tIns="34925" rIns="0" bIns="0" rtlCol="0">
            <a:spAutoFit/>
          </a:bodyPr>
          <a:lstStyle/>
          <a:p>
            <a:pPr algn="just"/>
            <a:r>
              <a:rPr lang="es-MX" sz="1400" dirty="0"/>
              <a:t>La manera en que se presentaron las personas actoras políticas en televisión se describe a continuación:</a:t>
            </a:r>
          </a:p>
          <a:p>
            <a:pPr algn="just"/>
            <a:r>
              <a:rPr lang="es-MX" sz="1400" dirty="0"/>
              <a:t>Abelina López Rodríguez registra 16 registros en estos rubros de las cuales 9 corresponde a voz e imagen, 4  cita e imagen, ninguna a solo voz ni a solo imagen, y 3 a solo cita.</a:t>
            </a:r>
          </a:p>
          <a:p>
            <a:pPr algn="just"/>
            <a:r>
              <a:rPr lang="es-MX" sz="1400" dirty="0"/>
              <a:t>Por su parte, Evelyn Cecia Salgado Pineda contabiliza 6 menciones: 2 con voz e imagen, ninguna en cita e imagen, 0 con solo voz, ninguna con solo imagen y 4 con solo cita.</a:t>
            </a:r>
          </a:p>
          <a:p>
            <a:pPr algn="just"/>
            <a:r>
              <a:rPr lang="es-MX" sz="1400" dirty="0"/>
              <a:t>En la categoría Otro se contabilizan 15 menciones: 8 con voz e imagen, 5 cita e imagen, 0 con solo voz, 2 con solo imagen y 0 con solo cita.</a:t>
            </a:r>
          </a:p>
        </p:txBody>
      </p:sp>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59</a:t>
            </a:fld>
            <a:endParaRPr spc="-25" dirty="0"/>
          </a:p>
        </p:txBody>
      </p:sp>
      <p:graphicFrame>
        <p:nvGraphicFramePr>
          <p:cNvPr id="5" name="Gráfico 4"/>
          <p:cNvGraphicFramePr>
            <a:graphicFrameLocks/>
          </p:cNvGraphicFramePr>
          <p:nvPr>
            <p:extLst>
              <p:ext uri="{D42A27DB-BD31-4B8C-83A1-F6EECF244321}">
                <p14:modId xmlns:p14="http://schemas.microsoft.com/office/powerpoint/2010/main" val="492339991"/>
              </p:ext>
            </p:extLst>
          </p:nvPr>
        </p:nvGraphicFramePr>
        <p:xfrm>
          <a:off x="1143000" y="609600"/>
          <a:ext cx="7239000" cy="4191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a:t>
            </a:fld>
            <a:endParaRPr spc="-25" dirty="0"/>
          </a:p>
        </p:txBody>
      </p:sp>
      <p:graphicFrame>
        <p:nvGraphicFramePr>
          <p:cNvPr id="6" name="Gráfico 5">
            <a:extLst>
              <a:ext uri="{FF2B5EF4-FFF2-40B4-BE49-F238E27FC236}">
                <a16:creationId xmlns:a16="http://schemas.microsoft.com/office/drawing/2014/main" id="{90B13DBC-650D-48B0-917F-4D032CC53A44}"/>
              </a:ext>
            </a:extLst>
          </p:cNvPr>
          <p:cNvGraphicFramePr>
            <a:graphicFrameLocks/>
          </p:cNvGraphicFramePr>
          <p:nvPr>
            <p:extLst>
              <p:ext uri="{D42A27DB-BD31-4B8C-83A1-F6EECF244321}">
                <p14:modId xmlns:p14="http://schemas.microsoft.com/office/powerpoint/2010/main" val="1609411796"/>
              </p:ext>
            </p:extLst>
          </p:nvPr>
        </p:nvGraphicFramePr>
        <p:xfrm>
          <a:off x="609600" y="304800"/>
          <a:ext cx="11049000" cy="4191000"/>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1"/>
          <p:cNvSpPr>
            <a:spLocks noChangeArrowheads="1"/>
          </p:cNvSpPr>
          <p:nvPr/>
        </p:nvSpPr>
        <p:spPr bwMode="auto">
          <a:xfrm>
            <a:off x="228600" y="4478605"/>
            <a:ext cx="11734800" cy="2303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500" i="0" u="none" strike="noStrike" cap="none" normalizeH="0" baseline="0" dirty="0">
                <a:ln>
                  <a:noFill/>
                </a:ln>
                <a:solidFill>
                  <a:schemeClr val="tx1"/>
                </a:solidFill>
                <a:effectLst/>
                <a:latin typeface="Arial" panose="020B0604020202020204" pitchFamily="34" charset="0"/>
              </a:rPr>
              <a:t>Del 01 de marzo al 30 de abril</a:t>
            </a:r>
            <a:r>
              <a:rPr lang="es-MX" altLang="es-MX" sz="1500" dirty="0">
                <a:solidFill>
                  <a:schemeClr val="tx1"/>
                </a:solidFill>
                <a:latin typeface="Arial" panose="020B0604020202020204" pitchFamily="34" charset="0"/>
              </a:rPr>
              <a:t> </a:t>
            </a:r>
            <a:r>
              <a:rPr kumimoji="0" lang="es-MX" altLang="es-MX" sz="1500" i="0" u="none" strike="noStrike" cap="none" normalizeH="0" baseline="0" dirty="0">
                <a:ln>
                  <a:noFill/>
                </a:ln>
                <a:solidFill>
                  <a:schemeClr val="tx1"/>
                </a:solidFill>
                <a:effectLst/>
                <a:latin typeface="Arial" panose="020B0604020202020204" pitchFamily="34" charset="0"/>
              </a:rPr>
              <a:t>de 2026 se analizaron 727 testigos de radio y televisión, correspondientes a programas transmitidos de lunes a viernes.</a:t>
            </a:r>
          </a:p>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a:t>Los programas con mayor número de testigos analizados fueron “Capital Noticias” e “Informativo NTR”, ambos de la plaza Chilpancingo, así como “Informativo NTR” de la plaza Iguala, con 40 registros cada uno.</a:t>
            </a:r>
          </a:p>
          <a:p>
            <a:pPr marL="0" marR="0" lvl="0" indent="0" algn="just" defTabSz="914400" rtl="0" eaLnBrk="0" fontAlgn="base" latinLnBrk="0" hangingPunct="0">
              <a:lnSpc>
                <a:spcPct val="150000"/>
              </a:lnSpc>
              <a:spcBef>
                <a:spcPct val="0"/>
              </a:spcBef>
              <a:spcAft>
                <a:spcPct val="0"/>
              </a:spcAft>
              <a:buClrTx/>
              <a:buSzTx/>
              <a:buFontTx/>
              <a:buNone/>
              <a:tabLst/>
            </a:pPr>
            <a:r>
              <a:rPr lang="es-MX" sz="1600" dirty="0"/>
              <a:t>Asimismo, destacan “Costa Grande en la Noticia”, en sus dos emisiones de la plaza Zihuatanejo, con 39 registros cada una, y “En Contacto”, también de Zihuatanejo, con 38 registros.</a:t>
            </a:r>
            <a:endParaRPr kumimoji="0" lang="es-MX" altLang="es-MX" sz="150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60</a:t>
            </a:fld>
            <a:endParaRPr spc="-25" dirty="0"/>
          </a:p>
        </p:txBody>
      </p:sp>
      <p:graphicFrame>
        <p:nvGraphicFramePr>
          <p:cNvPr id="5" name="Tabla 4"/>
          <p:cNvGraphicFramePr>
            <a:graphicFrameLocks noGrp="1"/>
          </p:cNvGraphicFramePr>
          <p:nvPr>
            <p:extLst>
              <p:ext uri="{D42A27DB-BD31-4B8C-83A1-F6EECF244321}">
                <p14:modId xmlns:p14="http://schemas.microsoft.com/office/powerpoint/2010/main" val="347054174"/>
              </p:ext>
            </p:extLst>
          </p:nvPr>
        </p:nvGraphicFramePr>
        <p:xfrm>
          <a:off x="2133600" y="1295400"/>
          <a:ext cx="8354220" cy="4014632"/>
        </p:xfrm>
        <a:graphic>
          <a:graphicData uri="http://schemas.openxmlformats.org/drawingml/2006/table">
            <a:tbl>
              <a:tblPr/>
              <a:tblGrid>
                <a:gridCol w="2400210">
                  <a:extLst>
                    <a:ext uri="{9D8B030D-6E8A-4147-A177-3AD203B41FA5}">
                      <a16:colId xmlns:a16="http://schemas.microsoft.com/office/drawing/2014/main" val="2063842106"/>
                    </a:ext>
                  </a:extLst>
                </a:gridCol>
                <a:gridCol w="1190802">
                  <a:extLst>
                    <a:ext uri="{9D8B030D-6E8A-4147-A177-3AD203B41FA5}">
                      <a16:colId xmlns:a16="http://schemas.microsoft.com/office/drawing/2014/main" val="1347378309"/>
                    </a:ext>
                  </a:extLst>
                </a:gridCol>
                <a:gridCol w="1190802">
                  <a:extLst>
                    <a:ext uri="{9D8B030D-6E8A-4147-A177-3AD203B41FA5}">
                      <a16:colId xmlns:a16="http://schemas.microsoft.com/office/drawing/2014/main" val="3103747755"/>
                    </a:ext>
                  </a:extLst>
                </a:gridCol>
                <a:gridCol w="1190802">
                  <a:extLst>
                    <a:ext uri="{9D8B030D-6E8A-4147-A177-3AD203B41FA5}">
                      <a16:colId xmlns:a16="http://schemas.microsoft.com/office/drawing/2014/main" val="1060634232"/>
                    </a:ext>
                  </a:extLst>
                </a:gridCol>
                <a:gridCol w="1190802">
                  <a:extLst>
                    <a:ext uri="{9D8B030D-6E8A-4147-A177-3AD203B41FA5}">
                      <a16:colId xmlns:a16="http://schemas.microsoft.com/office/drawing/2014/main" val="431436007"/>
                    </a:ext>
                  </a:extLst>
                </a:gridCol>
                <a:gridCol w="1190802">
                  <a:extLst>
                    <a:ext uri="{9D8B030D-6E8A-4147-A177-3AD203B41FA5}">
                      <a16:colId xmlns:a16="http://schemas.microsoft.com/office/drawing/2014/main" val="2680836174"/>
                    </a:ext>
                  </a:extLst>
                </a:gridCol>
              </a:tblGrid>
              <a:tr h="440392">
                <a:tc>
                  <a:txBody>
                    <a:bodyPr/>
                    <a:lstStyle/>
                    <a:p>
                      <a:pPr algn="l" fontAlgn="b"/>
                      <a:r>
                        <a:rPr lang="es-MX" sz="1200" b="1" i="0" u="none" strike="noStrike" dirty="0">
                          <a:solidFill>
                            <a:srgbClr val="FFFFFF"/>
                          </a:solidFill>
                          <a:effectLst/>
                          <a:latin typeface="Aptos Narrow"/>
                        </a:rPr>
                        <a:t>ACTORES POLÍTICOS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VOZ E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CITA E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VOZ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IMAGEN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SOLO CITA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189251690"/>
                  </a:ext>
                </a:extLst>
              </a:tr>
              <a:tr h="440392">
                <a:tc>
                  <a:txBody>
                    <a:bodyPr/>
                    <a:lstStyle/>
                    <a:p>
                      <a:pPr algn="l" fontAlgn="b"/>
                      <a:r>
                        <a:rPr lang="es-MX" sz="1200" b="0" i="0" u="none" strike="noStrike">
                          <a:solidFill>
                            <a:srgbClr val="000000"/>
                          </a:solidFill>
                          <a:effectLst/>
                          <a:latin typeface="Aptos Narrow"/>
                        </a:rPr>
                        <a:t>Evelyn Cecia Salgado Pineda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03883220"/>
                  </a:ext>
                </a:extLst>
              </a:tr>
              <a:tr h="440392">
                <a:tc>
                  <a:txBody>
                    <a:bodyPr/>
                    <a:lstStyle/>
                    <a:p>
                      <a:pPr algn="l" fontAlgn="b"/>
                      <a:r>
                        <a:rPr lang="es-MX" sz="1200" b="0" i="0" u="none" strike="noStrike">
                          <a:solidFill>
                            <a:srgbClr val="000000"/>
                          </a:solidFill>
                          <a:effectLst/>
                          <a:latin typeface="Aptos Narrow"/>
                        </a:rPr>
                        <a:t>Abelina López Rodríguez</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100" b="0" i="0" u="none" strike="noStrike">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59168795"/>
                  </a:ext>
                </a:extLst>
              </a:tr>
              <a:tr h="232972">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47118421"/>
                  </a:ext>
                </a:extLst>
              </a:tr>
              <a:tr h="440392">
                <a:tc>
                  <a:txBody>
                    <a:bodyPr/>
                    <a:lstStyle/>
                    <a:p>
                      <a:pPr algn="l" fontAlgn="b"/>
                      <a:r>
                        <a:rPr lang="es-MX" sz="1200" b="0" i="0" u="none" strike="noStrike">
                          <a:solidFill>
                            <a:srgbClr val="000000"/>
                          </a:solidFill>
                          <a:effectLst/>
                          <a:latin typeface="Aptos Narrow"/>
                        </a:rPr>
                        <a:t>Simón Quiñones Orozco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44870149"/>
                  </a:ext>
                </a:extLst>
              </a:tr>
              <a:tr h="440392">
                <a:tc>
                  <a:txBody>
                    <a:bodyPr/>
                    <a:lstStyle/>
                    <a:p>
                      <a:pPr algn="l" fontAlgn="b"/>
                      <a:r>
                        <a:rPr lang="es-MX" sz="1200" b="0" i="0" u="none" strike="noStrike">
                          <a:solidFill>
                            <a:srgbClr val="000000"/>
                          </a:solidFill>
                          <a:effectLst/>
                          <a:latin typeface="Aptos Narrow"/>
                        </a:rPr>
                        <a:t>Félix Salgado Macedonio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71899974"/>
                  </a:ext>
                </a:extLst>
              </a:tr>
              <a:tr h="440392">
                <a:tc>
                  <a:txBody>
                    <a:bodyPr/>
                    <a:lstStyle/>
                    <a:p>
                      <a:pPr algn="l" fontAlgn="b"/>
                      <a:r>
                        <a:rPr lang="es-MX" sz="1200" b="0" i="0" u="none" strike="noStrike">
                          <a:solidFill>
                            <a:srgbClr val="000000"/>
                          </a:solidFill>
                          <a:effectLst/>
                          <a:latin typeface="Aptos Narrow"/>
                        </a:rPr>
                        <a:t>Juan Andrés Vega Carranza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4</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879864272"/>
                  </a:ext>
                </a:extLst>
              </a:tr>
              <a:tr h="440392">
                <a:tc>
                  <a:txBody>
                    <a:bodyPr/>
                    <a:lstStyle/>
                    <a:p>
                      <a:pPr algn="l" fontAlgn="b"/>
                      <a:r>
                        <a:rPr lang="es-MX" sz="1200" b="0" i="0" u="none" strike="noStrike">
                          <a:solidFill>
                            <a:srgbClr val="000000"/>
                          </a:solidFill>
                          <a:effectLst/>
                          <a:latin typeface="Aptos Narrow"/>
                        </a:rPr>
                        <a:t>Javier Saldaña Almazán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58509727"/>
                  </a:ext>
                </a:extLst>
              </a:tr>
              <a:tr h="232972">
                <a:tc>
                  <a:txBody>
                    <a:bodyPr/>
                    <a:lstStyle/>
                    <a:p>
                      <a:pPr algn="l" fontAlgn="b"/>
                      <a:r>
                        <a:rPr lang="es-MX" sz="1200" b="0" i="0" u="none" strike="noStrike">
                          <a:solidFill>
                            <a:srgbClr val="000000"/>
                          </a:solidFill>
                          <a:effectLst/>
                          <a:latin typeface="Aptos Narrow"/>
                        </a:rPr>
                        <a:t>Roberto Arroyo Matus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671303755"/>
                  </a:ext>
                </a:extLst>
              </a:tr>
              <a:tr h="232972">
                <a:tc>
                  <a:txBody>
                    <a:bodyPr/>
                    <a:lstStyle/>
                    <a:p>
                      <a:pPr algn="l" fontAlgn="b"/>
                      <a:r>
                        <a:rPr lang="es-MX" sz="1200" b="0" i="0" u="none" strike="noStrike">
                          <a:solidFill>
                            <a:srgbClr val="000000"/>
                          </a:solidFill>
                          <a:effectLst/>
                          <a:latin typeface="Aptos Narrow"/>
                        </a:rPr>
                        <a:t>No específica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50362751"/>
                  </a:ext>
                </a:extLst>
              </a:tr>
              <a:tr h="232972">
                <a:tc>
                  <a:txBody>
                    <a:bodyPr/>
                    <a:lstStyle/>
                    <a:p>
                      <a:pPr algn="l" fontAlgn="b"/>
                      <a:r>
                        <a:rPr lang="es-MX" sz="1200" b="1" i="0" u="none" strike="noStrike">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43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16</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Aptos Narrow"/>
                        </a:rPr>
                        <a:t>7</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951661"/>
                  </a:ext>
                </a:extLst>
              </a:tr>
            </a:tbl>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61</a:t>
            </a:fld>
            <a:endParaRPr spc="-25" dirty="0"/>
          </a:p>
        </p:txBody>
      </p:sp>
      <p:sp>
        <p:nvSpPr>
          <p:cNvPr id="8" name="Rectangle 1"/>
          <p:cNvSpPr>
            <a:spLocks noChangeArrowheads="1"/>
          </p:cNvSpPr>
          <p:nvPr/>
        </p:nvSpPr>
        <p:spPr bwMode="auto">
          <a:xfrm>
            <a:off x="914400" y="5655466"/>
            <a:ext cx="9677400" cy="78483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500" i="0" u="none" strike="noStrike" cap="none" normalizeH="0" baseline="0" dirty="0">
                <a:ln>
                  <a:noFill/>
                </a:ln>
                <a:solidFill>
                  <a:schemeClr val="tx1"/>
                </a:solidFill>
                <a:effectLst/>
                <a:latin typeface="Arial" panose="020B0604020202020204" pitchFamily="34" charset="0"/>
              </a:rPr>
              <a:t>En el monitoreo de las personas actoras políticas, el segmento de tiempo en el que se registró el mayor número de menciones corresponde al comprendido entre los 30 y 60 minutos de transmisión. En este intervalo, Evelyn Cecia Salgado Pineda acumuló </a:t>
            </a:r>
            <a:r>
              <a:rPr lang="es-MX" altLang="es-MX" sz="1500" dirty="0">
                <a:solidFill>
                  <a:schemeClr val="tx1"/>
                </a:solidFill>
                <a:latin typeface="Arial" panose="020B0604020202020204" pitchFamily="34" charset="0"/>
              </a:rPr>
              <a:t>299</a:t>
            </a:r>
            <a:r>
              <a:rPr kumimoji="0" lang="es-MX" altLang="es-MX" sz="1500" i="0" u="none" strike="noStrike" cap="none" normalizeH="0" baseline="0" dirty="0">
                <a:ln>
                  <a:noFill/>
                </a:ln>
                <a:solidFill>
                  <a:schemeClr val="tx1"/>
                </a:solidFill>
                <a:effectLst/>
                <a:latin typeface="Arial" panose="020B0604020202020204" pitchFamily="34" charset="0"/>
              </a:rPr>
              <a:t> menciones, Abelina López Rodríguez </a:t>
            </a:r>
            <a:r>
              <a:rPr lang="es-MX" altLang="es-MX" sz="1500" dirty="0">
                <a:solidFill>
                  <a:schemeClr val="tx1"/>
                </a:solidFill>
                <a:latin typeface="Arial" panose="020B0604020202020204" pitchFamily="34" charset="0"/>
              </a:rPr>
              <a:t>120</a:t>
            </a:r>
            <a:r>
              <a:rPr kumimoji="0" lang="es-MX" altLang="es-MX" sz="1500" i="0" u="none" strike="noStrike" cap="none" normalizeH="0" baseline="0" dirty="0">
                <a:ln>
                  <a:noFill/>
                </a:ln>
                <a:solidFill>
                  <a:schemeClr val="tx1"/>
                </a:solidFill>
                <a:effectLst/>
                <a:latin typeface="Arial" panose="020B0604020202020204" pitchFamily="34" charset="0"/>
              </a:rPr>
              <a:t> y de Otro 86.</a:t>
            </a:r>
          </a:p>
        </p:txBody>
      </p:sp>
      <p:graphicFrame>
        <p:nvGraphicFramePr>
          <p:cNvPr id="5" name="Gráfico 4"/>
          <p:cNvGraphicFramePr>
            <a:graphicFrameLocks/>
          </p:cNvGraphicFramePr>
          <p:nvPr>
            <p:extLst>
              <p:ext uri="{D42A27DB-BD31-4B8C-83A1-F6EECF244321}">
                <p14:modId xmlns:p14="http://schemas.microsoft.com/office/powerpoint/2010/main" val="839268596"/>
              </p:ext>
            </p:extLst>
          </p:nvPr>
        </p:nvGraphicFramePr>
        <p:xfrm>
          <a:off x="914400" y="304800"/>
          <a:ext cx="10515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62</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234107322"/>
              </p:ext>
            </p:extLst>
          </p:nvPr>
        </p:nvGraphicFramePr>
        <p:xfrm>
          <a:off x="1219203" y="1447800"/>
          <a:ext cx="9984545" cy="4038603"/>
        </p:xfrm>
        <a:graphic>
          <a:graphicData uri="http://schemas.openxmlformats.org/drawingml/2006/table">
            <a:tbl>
              <a:tblPr/>
              <a:tblGrid>
                <a:gridCol w="2466769">
                  <a:extLst>
                    <a:ext uri="{9D8B030D-6E8A-4147-A177-3AD203B41FA5}">
                      <a16:colId xmlns:a16="http://schemas.microsoft.com/office/drawing/2014/main" val="141034548"/>
                    </a:ext>
                  </a:extLst>
                </a:gridCol>
                <a:gridCol w="1073968">
                  <a:extLst>
                    <a:ext uri="{9D8B030D-6E8A-4147-A177-3AD203B41FA5}">
                      <a16:colId xmlns:a16="http://schemas.microsoft.com/office/drawing/2014/main" val="3394225458"/>
                    </a:ext>
                  </a:extLst>
                </a:gridCol>
                <a:gridCol w="1073968">
                  <a:extLst>
                    <a:ext uri="{9D8B030D-6E8A-4147-A177-3AD203B41FA5}">
                      <a16:colId xmlns:a16="http://schemas.microsoft.com/office/drawing/2014/main" val="4026007879"/>
                    </a:ext>
                  </a:extLst>
                </a:gridCol>
                <a:gridCol w="1073968">
                  <a:extLst>
                    <a:ext uri="{9D8B030D-6E8A-4147-A177-3AD203B41FA5}">
                      <a16:colId xmlns:a16="http://schemas.microsoft.com/office/drawing/2014/main" val="2587971160"/>
                    </a:ext>
                  </a:extLst>
                </a:gridCol>
                <a:gridCol w="1073968">
                  <a:extLst>
                    <a:ext uri="{9D8B030D-6E8A-4147-A177-3AD203B41FA5}">
                      <a16:colId xmlns:a16="http://schemas.microsoft.com/office/drawing/2014/main" val="2772751809"/>
                    </a:ext>
                  </a:extLst>
                </a:gridCol>
                <a:gridCol w="1073968">
                  <a:extLst>
                    <a:ext uri="{9D8B030D-6E8A-4147-A177-3AD203B41FA5}">
                      <a16:colId xmlns:a16="http://schemas.microsoft.com/office/drawing/2014/main" val="136003304"/>
                    </a:ext>
                  </a:extLst>
                </a:gridCol>
                <a:gridCol w="1073968">
                  <a:extLst>
                    <a:ext uri="{9D8B030D-6E8A-4147-A177-3AD203B41FA5}">
                      <a16:colId xmlns:a16="http://schemas.microsoft.com/office/drawing/2014/main" val="1724355185"/>
                    </a:ext>
                  </a:extLst>
                </a:gridCol>
                <a:gridCol w="1073968">
                  <a:extLst>
                    <a:ext uri="{9D8B030D-6E8A-4147-A177-3AD203B41FA5}">
                      <a16:colId xmlns:a16="http://schemas.microsoft.com/office/drawing/2014/main" val="1894008400"/>
                    </a:ext>
                  </a:extLst>
                </a:gridCol>
              </a:tblGrid>
              <a:tr h="567927">
                <a:tc>
                  <a:txBody>
                    <a:bodyPr/>
                    <a:lstStyle/>
                    <a:p>
                      <a:pPr algn="l" fontAlgn="b"/>
                      <a:r>
                        <a:rPr lang="es-MX" sz="1000" b="1" i="0" u="none" strike="noStrike">
                          <a:solidFill>
                            <a:srgbClr val="FFFFFF"/>
                          </a:solidFill>
                          <a:effectLst/>
                          <a:latin typeface="Aptos Narrow"/>
                        </a:rPr>
                        <a:t>ACTORES POLÍTICO</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1000" b="1" i="0" u="none" strike="noStrike">
                          <a:solidFill>
                            <a:srgbClr val="FFFFFF"/>
                          </a:solidFill>
                          <a:effectLst/>
                          <a:latin typeface="Aptos Narrow"/>
                        </a:rPr>
                        <a:t>PRIMEROS 5 MINUTOS</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it-IT" sz="1000" b="1" i="0" u="none" strike="noStrike">
                          <a:solidFill>
                            <a:srgbClr val="FFFFFF"/>
                          </a:solidFill>
                          <a:effectLst/>
                          <a:latin typeface="Aptos Narrow"/>
                        </a:rPr>
                        <a:t>DEL MINUTO 5 AL 15</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it-IT" sz="1000" b="1" i="0" u="none" strike="noStrike">
                          <a:solidFill>
                            <a:srgbClr val="FFFFFF"/>
                          </a:solidFill>
                          <a:effectLst/>
                          <a:latin typeface="Aptos Narrow"/>
                        </a:rPr>
                        <a:t>DEL MINUTO 15 AL 30</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it-IT" sz="1000" b="1" i="0" u="none" strike="noStrike">
                          <a:solidFill>
                            <a:srgbClr val="FFFFFF"/>
                          </a:solidFill>
                          <a:effectLst/>
                          <a:latin typeface="Aptos Narrow"/>
                        </a:rPr>
                        <a:t>DEL MINUTO 30 AL 60</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it-IT" sz="1000" b="1" i="0" u="none" strike="noStrike">
                          <a:solidFill>
                            <a:srgbClr val="FFFFFF"/>
                          </a:solidFill>
                          <a:effectLst/>
                          <a:latin typeface="Aptos Narrow"/>
                        </a:rPr>
                        <a:t>DEL MINUTO 60 AL 90</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it-IT" sz="1000" b="1" i="0" u="none" strike="noStrike">
                          <a:solidFill>
                            <a:srgbClr val="FFFFFF"/>
                          </a:solidFill>
                          <a:effectLst/>
                          <a:latin typeface="Aptos Narrow"/>
                        </a:rPr>
                        <a:t>DEL MINUTO 90 AL 120</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1000" b="1" i="0" u="none" strike="noStrike">
                          <a:solidFill>
                            <a:srgbClr val="FFFFFF"/>
                          </a:solidFill>
                          <a:effectLst/>
                          <a:latin typeface="Aptos Narrow"/>
                        </a:rPr>
                        <a:t>POSTERIOR</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915358980"/>
                  </a:ext>
                </a:extLst>
              </a:tr>
              <a:tr h="380698">
                <a:tc>
                  <a:txBody>
                    <a:bodyPr/>
                    <a:lstStyle/>
                    <a:p>
                      <a:pPr algn="l" fontAlgn="ctr"/>
                      <a:r>
                        <a:rPr lang="es-MX" sz="1000" b="0" i="0" u="none" strike="noStrike">
                          <a:solidFill>
                            <a:srgbClr val="000000"/>
                          </a:solidFill>
                          <a:effectLst/>
                          <a:latin typeface="Aptos Narrow"/>
                        </a:rPr>
                        <a:t>Evelyn Cecia Salgado Pineda</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34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108</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108</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299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72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7280025"/>
                  </a:ext>
                </a:extLst>
              </a:tr>
              <a:tr h="193520">
                <a:tc>
                  <a:txBody>
                    <a:bodyPr/>
                    <a:lstStyle/>
                    <a:p>
                      <a:pPr algn="l" fontAlgn="ctr"/>
                      <a:r>
                        <a:rPr lang="es-MX" sz="1000" b="0" i="0" u="none" strike="noStrike" dirty="0" err="1">
                          <a:solidFill>
                            <a:srgbClr val="000000"/>
                          </a:solidFill>
                          <a:effectLst/>
                          <a:latin typeface="Aptos Narrow"/>
                        </a:rPr>
                        <a:t>Abelina</a:t>
                      </a:r>
                      <a:r>
                        <a:rPr lang="es-MX" sz="1000" b="0" i="0" u="none" strike="noStrike" dirty="0">
                          <a:solidFill>
                            <a:srgbClr val="000000"/>
                          </a:solidFill>
                          <a:effectLst/>
                          <a:latin typeface="Aptos Narrow"/>
                        </a:rPr>
                        <a:t> López Rodríguez</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77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77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85246625"/>
                  </a:ext>
                </a:extLst>
              </a:tr>
              <a:tr h="193520">
                <a:tc>
                  <a:txBody>
                    <a:bodyPr/>
                    <a:lstStyle/>
                    <a:p>
                      <a:pPr algn="l" fontAlgn="ctr"/>
                      <a:r>
                        <a:rPr lang="es-MX" sz="1000" b="0" i="0" u="none" strike="noStrike">
                          <a:solidFill>
                            <a:srgbClr val="000000"/>
                          </a:solidFill>
                          <a:effectLst/>
                          <a:latin typeface="Aptos Narrow"/>
                        </a:rPr>
                        <a:t>Otro</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57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57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86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15</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14096043"/>
                  </a:ext>
                </a:extLst>
              </a:tr>
              <a:tr h="193520">
                <a:tc>
                  <a:txBody>
                    <a:bodyPr/>
                    <a:lstStyle/>
                    <a:p>
                      <a:pPr algn="l" fontAlgn="b"/>
                      <a:r>
                        <a:rPr lang="es-MX" sz="1000" b="0" i="0" u="none" strike="noStrike">
                          <a:solidFill>
                            <a:srgbClr val="000000"/>
                          </a:solidFill>
                          <a:effectLst/>
                          <a:latin typeface="Aptos Narrow"/>
                        </a:rPr>
                        <a:t>Simón Quiñones Orozco</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82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220210349"/>
                  </a:ext>
                </a:extLst>
              </a:tr>
              <a:tr h="193520">
                <a:tc>
                  <a:txBody>
                    <a:bodyPr/>
                    <a:lstStyle/>
                    <a:p>
                      <a:pPr algn="l" fontAlgn="ctr"/>
                      <a:r>
                        <a:rPr lang="es-MX" sz="1000" b="0" i="0" u="none" strike="noStrike">
                          <a:solidFill>
                            <a:srgbClr val="000000"/>
                          </a:solidFill>
                          <a:effectLst/>
                          <a:latin typeface="Aptos Narrow"/>
                        </a:rPr>
                        <a:t>Félix Salgado Macedonio</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45</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0746235"/>
                  </a:ext>
                </a:extLst>
              </a:tr>
              <a:tr h="193520">
                <a:tc>
                  <a:txBody>
                    <a:bodyPr/>
                    <a:lstStyle/>
                    <a:p>
                      <a:pPr algn="l" fontAlgn="b"/>
                      <a:r>
                        <a:rPr lang="es-MX" sz="1000" b="0" i="0" u="none" strike="noStrike">
                          <a:solidFill>
                            <a:srgbClr val="000000"/>
                          </a:solidFill>
                          <a:effectLst/>
                          <a:latin typeface="Aptos Narrow"/>
                        </a:rPr>
                        <a:t>Beatriz Mojica Morga</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61928044"/>
                  </a:ext>
                </a:extLst>
              </a:tr>
              <a:tr h="380698">
                <a:tc>
                  <a:txBody>
                    <a:bodyPr/>
                    <a:lstStyle/>
                    <a:p>
                      <a:pPr algn="l" fontAlgn="ctr"/>
                      <a:r>
                        <a:rPr lang="es-MX" sz="1000" b="0" i="0" u="none" strike="noStrike">
                          <a:solidFill>
                            <a:srgbClr val="000000"/>
                          </a:solidFill>
                          <a:effectLst/>
                          <a:latin typeface="Aptos Narrow"/>
                        </a:rPr>
                        <a:t>Juan Andrés Vega Carranza</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18</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37495608"/>
                  </a:ext>
                </a:extLst>
              </a:tr>
              <a:tr h="193520">
                <a:tc>
                  <a:txBody>
                    <a:bodyPr/>
                    <a:lstStyle/>
                    <a:p>
                      <a:pPr algn="l" fontAlgn="ctr"/>
                      <a:r>
                        <a:rPr lang="es-MX" sz="1000" b="0" i="0" u="none" strike="noStrike">
                          <a:solidFill>
                            <a:srgbClr val="000000"/>
                          </a:solidFill>
                          <a:effectLst/>
                          <a:latin typeface="Aptos Narrow"/>
                        </a:rPr>
                        <a:t>Javier Saldaña Almazán</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722605106"/>
                  </a:ext>
                </a:extLst>
              </a:tr>
              <a:tr h="193520">
                <a:tc>
                  <a:txBody>
                    <a:bodyPr/>
                    <a:lstStyle/>
                    <a:p>
                      <a:pPr algn="l" fontAlgn="ctr"/>
                      <a:r>
                        <a:rPr lang="es-MX" sz="1000" b="0" i="0" u="none" strike="noStrike">
                          <a:solidFill>
                            <a:srgbClr val="000000"/>
                          </a:solidFill>
                          <a:effectLst/>
                          <a:latin typeface="Aptos Narrow"/>
                        </a:rPr>
                        <a:t>Lizette Tapia Castro</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45308564"/>
                  </a:ext>
                </a:extLst>
              </a:tr>
              <a:tr h="193520">
                <a:tc>
                  <a:txBody>
                    <a:bodyPr/>
                    <a:lstStyle/>
                    <a:p>
                      <a:pPr algn="l" fontAlgn="ctr"/>
                      <a:r>
                        <a:rPr lang="es-MX" sz="1000" b="0" i="0" u="none" strike="noStrike">
                          <a:solidFill>
                            <a:srgbClr val="000000"/>
                          </a:solidFill>
                          <a:effectLst/>
                          <a:latin typeface="Aptos Narrow"/>
                        </a:rPr>
                        <a:t>Alejandro Bravo Abarca</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6036685"/>
                  </a:ext>
                </a:extLst>
              </a:tr>
              <a:tr h="193520">
                <a:tc>
                  <a:txBody>
                    <a:bodyPr/>
                    <a:lstStyle/>
                    <a:p>
                      <a:pPr algn="l" fontAlgn="ctr"/>
                      <a:r>
                        <a:rPr lang="es-MX" sz="1000" b="0" i="0" u="none" strike="noStrike">
                          <a:solidFill>
                            <a:srgbClr val="000000"/>
                          </a:solidFill>
                          <a:effectLst/>
                          <a:latin typeface="Aptos Narrow"/>
                        </a:rPr>
                        <a:t>Irene Jiménez Montiel</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5</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5</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01850279"/>
                  </a:ext>
                </a:extLst>
              </a:tr>
              <a:tr h="193520">
                <a:tc>
                  <a:txBody>
                    <a:bodyPr/>
                    <a:lstStyle/>
                    <a:p>
                      <a:pPr algn="l" fontAlgn="b"/>
                      <a:r>
                        <a:rPr lang="es-MX" sz="1000" b="0" i="0" u="none" strike="noStrike">
                          <a:solidFill>
                            <a:srgbClr val="000000"/>
                          </a:solidFill>
                          <a:effectLst/>
                          <a:latin typeface="Aptos Narrow"/>
                        </a:rPr>
                        <a:t>Roberto Arroyo Matus</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23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932225404"/>
                  </a:ext>
                </a:extLst>
              </a:tr>
              <a:tr h="193520">
                <a:tc>
                  <a:txBody>
                    <a:bodyPr/>
                    <a:lstStyle/>
                    <a:p>
                      <a:pPr algn="l" fontAlgn="ctr"/>
                      <a:r>
                        <a:rPr lang="es-MX" sz="1000" b="0" i="0" u="none" strike="noStrike">
                          <a:solidFill>
                            <a:srgbClr val="000000"/>
                          </a:solidFill>
                          <a:effectLst/>
                          <a:latin typeface="Aptos Narrow"/>
                        </a:rPr>
                        <a:t>Liz Salgado Pineda</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3</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5</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668249010"/>
                  </a:ext>
                </a:extLst>
              </a:tr>
              <a:tr h="193520">
                <a:tc>
                  <a:txBody>
                    <a:bodyPr/>
                    <a:lstStyle/>
                    <a:p>
                      <a:pPr algn="l" fontAlgn="ctr"/>
                      <a:r>
                        <a:rPr lang="es-MX" sz="1000" b="0" i="0" u="none" strike="noStrike">
                          <a:solidFill>
                            <a:srgbClr val="000000"/>
                          </a:solidFill>
                          <a:effectLst/>
                          <a:latin typeface="Aptos Narrow"/>
                        </a:rPr>
                        <a:t>No específica</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8</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657833608"/>
                  </a:ext>
                </a:extLst>
              </a:tr>
              <a:tr h="193520">
                <a:tc>
                  <a:txBody>
                    <a:bodyPr/>
                    <a:lstStyle/>
                    <a:p>
                      <a:pPr algn="l" fontAlgn="ctr"/>
                      <a:r>
                        <a:rPr lang="es-MX" sz="1000" b="0" i="0" u="none" strike="noStrike">
                          <a:solidFill>
                            <a:srgbClr val="000000"/>
                          </a:solidFill>
                          <a:effectLst/>
                          <a:latin typeface="Aptos Narrow"/>
                        </a:rPr>
                        <a:t>Leticia Mosso Hernández</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21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4</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000" b="0" i="0" u="none" strike="noStrike">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34359878"/>
                  </a:ext>
                </a:extLst>
              </a:tr>
              <a:tr h="193520">
                <a:tc>
                  <a:txBody>
                    <a:bodyPr/>
                    <a:lstStyle/>
                    <a:p>
                      <a:pPr algn="l" fontAlgn="ctr"/>
                      <a:r>
                        <a:rPr lang="es-MX" sz="1000" b="1" i="0" u="none" strike="noStrike">
                          <a:solidFill>
                            <a:srgbClr val="000000"/>
                          </a:solidFill>
                          <a:effectLst/>
                          <a:latin typeface="Aptos Narrow"/>
                        </a:rPr>
                        <a:t>TOTAL</a:t>
                      </a:r>
                    </a:p>
                  </a:txBody>
                  <a:tcPr marL="5081" marR="5081" marT="508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117</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381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381</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839</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176</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000" b="1" i="0" u="none" strike="noStrike">
                          <a:solidFill>
                            <a:srgbClr val="000000"/>
                          </a:solidFill>
                          <a:effectLst/>
                          <a:latin typeface="Aptos Narrow"/>
                        </a:rPr>
                        <a:t>60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r" fontAlgn="b"/>
                      <a:r>
                        <a:rPr lang="es-MX" sz="1000" b="1" i="0" u="none" strike="noStrike" dirty="0">
                          <a:solidFill>
                            <a:srgbClr val="000000"/>
                          </a:solidFill>
                          <a:effectLst/>
                          <a:latin typeface="Aptos Narrow"/>
                        </a:rPr>
                        <a:t>0</a:t>
                      </a:r>
                    </a:p>
                  </a:txBody>
                  <a:tcPr marL="5081" marR="5081" marT="508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96309842"/>
                  </a:ext>
                </a:extLst>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63</a:t>
            </a:fld>
            <a:endParaRPr spc="-25" dirty="0"/>
          </a:p>
        </p:txBody>
      </p:sp>
      <p:sp>
        <p:nvSpPr>
          <p:cNvPr id="11" name="object 2"/>
          <p:cNvSpPr txBox="1"/>
          <p:nvPr/>
        </p:nvSpPr>
        <p:spPr>
          <a:xfrm>
            <a:off x="11154855" y="1219200"/>
            <a:ext cx="681023" cy="250068"/>
          </a:xfrm>
          <a:prstGeom prst="rect">
            <a:avLst/>
          </a:prstGeom>
          <a:ln w="9525">
            <a:solidFill>
              <a:srgbClr val="000000"/>
            </a:solidFill>
          </a:ln>
        </p:spPr>
        <p:txBody>
          <a:bodyPr vert="horz" wrap="square" lIns="0" tIns="34290" rIns="0" bIns="0" rtlCol="0">
            <a:spAutoFit/>
          </a:bodyPr>
          <a:lstStyle/>
          <a:p>
            <a:pPr marL="92075" marR="81280" algn="just">
              <a:lnSpc>
                <a:spcPct val="100000"/>
              </a:lnSpc>
              <a:spcBef>
                <a:spcPts val="270"/>
              </a:spcBef>
              <a:tabLst>
                <a:tab pos="1427480" algn="l"/>
              </a:tabLst>
            </a:pPr>
            <a:endParaRPr sz="1400" dirty="0">
              <a:solidFill>
                <a:schemeClr val="tx1"/>
              </a:solidFill>
              <a:latin typeface="Calibri"/>
              <a:cs typeface="Calibri"/>
            </a:endParaRPr>
          </a:p>
        </p:txBody>
      </p:sp>
      <p:sp>
        <p:nvSpPr>
          <p:cNvPr id="4" name="Rectangle 1"/>
          <p:cNvSpPr>
            <a:spLocks noChangeArrowheads="1"/>
          </p:cNvSpPr>
          <p:nvPr/>
        </p:nvSpPr>
        <p:spPr bwMode="auto">
          <a:xfrm>
            <a:off x="9220200" y="2209800"/>
            <a:ext cx="2819400" cy="289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300" i="0" u="none" strike="noStrike" cap="none" normalizeH="0" baseline="0" dirty="0">
                <a:ln>
                  <a:noFill/>
                </a:ln>
                <a:solidFill>
                  <a:schemeClr val="tx1"/>
                </a:solidFill>
                <a:effectLst/>
                <a:latin typeface="Arial" panose="020B0604020202020204" pitchFamily="34" charset="0"/>
              </a:rPr>
              <a:t>Respecto a la variable “Tema de interés público” en relación con personas actoras políticas, se observó que, entre las tres personas con mayor número de menciones durante el periodo del 01 de </a:t>
            </a:r>
            <a:r>
              <a:rPr lang="es-MX" altLang="es-MX" sz="1300" dirty="0">
                <a:solidFill>
                  <a:schemeClr val="tx1"/>
                </a:solidFill>
                <a:latin typeface="Arial" panose="020B0604020202020204" pitchFamily="34" charset="0"/>
              </a:rPr>
              <a:t>marzo</a:t>
            </a:r>
            <a:r>
              <a:rPr kumimoji="0" lang="es-MX" altLang="es-MX" sz="1300" i="0" u="none" strike="noStrike" cap="none" normalizeH="0" baseline="0" dirty="0">
                <a:ln>
                  <a:noFill/>
                </a:ln>
                <a:solidFill>
                  <a:schemeClr val="tx1"/>
                </a:solidFill>
                <a:effectLst/>
                <a:latin typeface="Arial" panose="020B0604020202020204" pitchFamily="34" charset="0"/>
              </a:rPr>
              <a:t> al </a:t>
            </a:r>
            <a:r>
              <a:rPr lang="es-MX" altLang="es-MX" sz="1300" dirty="0">
                <a:solidFill>
                  <a:schemeClr val="tx1"/>
                </a:solidFill>
                <a:latin typeface="Arial" panose="020B0604020202020204" pitchFamily="34" charset="0"/>
              </a:rPr>
              <a:t>30</a:t>
            </a:r>
            <a:r>
              <a:rPr kumimoji="0" lang="es-MX" altLang="es-MX" sz="1300" i="0" u="none" strike="noStrike" cap="none" normalizeH="0" baseline="0" dirty="0">
                <a:ln>
                  <a:noFill/>
                </a:ln>
                <a:solidFill>
                  <a:schemeClr val="tx1"/>
                </a:solidFill>
                <a:effectLst/>
                <a:latin typeface="Arial" panose="020B0604020202020204" pitchFamily="34" charset="0"/>
              </a:rPr>
              <a:t> de abril de 2026 (Erika Lorena Luhrs Cortés, Abelina López Rodríguez y Ricardo Castillo Peña), destacaron principalmente los temas de ciudades y comunidades; turismo; transparencia; medio ambiente y cambio climático,, y otros.</a:t>
            </a:r>
          </a:p>
        </p:txBody>
      </p:sp>
      <p:graphicFrame>
        <p:nvGraphicFramePr>
          <p:cNvPr id="6" name="Tabla 5"/>
          <p:cNvGraphicFramePr>
            <a:graphicFrameLocks noGrp="1"/>
          </p:cNvGraphicFramePr>
          <p:nvPr>
            <p:extLst>
              <p:ext uri="{D42A27DB-BD31-4B8C-83A1-F6EECF244321}">
                <p14:modId xmlns:p14="http://schemas.microsoft.com/office/powerpoint/2010/main" val="3486598728"/>
              </p:ext>
            </p:extLst>
          </p:nvPr>
        </p:nvGraphicFramePr>
        <p:xfrm>
          <a:off x="381000" y="533400"/>
          <a:ext cx="8610600" cy="5698731"/>
        </p:xfrm>
        <a:graphic>
          <a:graphicData uri="http://schemas.openxmlformats.org/drawingml/2006/table">
            <a:tbl>
              <a:tblPr/>
              <a:tblGrid>
                <a:gridCol w="1303810">
                  <a:extLst>
                    <a:ext uri="{9D8B030D-6E8A-4147-A177-3AD203B41FA5}">
                      <a16:colId xmlns:a16="http://schemas.microsoft.com/office/drawing/2014/main" val="3294025625"/>
                    </a:ext>
                  </a:extLst>
                </a:gridCol>
                <a:gridCol w="814117">
                  <a:extLst>
                    <a:ext uri="{9D8B030D-6E8A-4147-A177-3AD203B41FA5}">
                      <a16:colId xmlns:a16="http://schemas.microsoft.com/office/drawing/2014/main" val="3382145814"/>
                    </a:ext>
                  </a:extLst>
                </a:gridCol>
                <a:gridCol w="679451">
                  <a:extLst>
                    <a:ext uri="{9D8B030D-6E8A-4147-A177-3AD203B41FA5}">
                      <a16:colId xmlns:a16="http://schemas.microsoft.com/office/drawing/2014/main" val="1543644393"/>
                    </a:ext>
                  </a:extLst>
                </a:gridCol>
                <a:gridCol w="948782">
                  <a:extLst>
                    <a:ext uri="{9D8B030D-6E8A-4147-A177-3AD203B41FA5}">
                      <a16:colId xmlns:a16="http://schemas.microsoft.com/office/drawing/2014/main" val="2182829101"/>
                    </a:ext>
                  </a:extLst>
                </a:gridCol>
                <a:gridCol w="814117">
                  <a:extLst>
                    <a:ext uri="{9D8B030D-6E8A-4147-A177-3AD203B41FA5}">
                      <a16:colId xmlns:a16="http://schemas.microsoft.com/office/drawing/2014/main" val="2636416902"/>
                    </a:ext>
                  </a:extLst>
                </a:gridCol>
                <a:gridCol w="621323">
                  <a:extLst>
                    <a:ext uri="{9D8B030D-6E8A-4147-A177-3AD203B41FA5}">
                      <a16:colId xmlns:a16="http://schemas.microsoft.com/office/drawing/2014/main" val="496274260"/>
                    </a:ext>
                  </a:extLst>
                </a:gridCol>
                <a:gridCol w="762000">
                  <a:extLst>
                    <a:ext uri="{9D8B030D-6E8A-4147-A177-3AD203B41FA5}">
                      <a16:colId xmlns:a16="http://schemas.microsoft.com/office/drawing/2014/main" val="1531199738"/>
                    </a:ext>
                  </a:extLst>
                </a:gridCol>
                <a:gridCol w="533400">
                  <a:extLst>
                    <a:ext uri="{9D8B030D-6E8A-4147-A177-3AD203B41FA5}">
                      <a16:colId xmlns:a16="http://schemas.microsoft.com/office/drawing/2014/main" val="2616619297"/>
                    </a:ext>
                  </a:extLst>
                </a:gridCol>
                <a:gridCol w="457200">
                  <a:extLst>
                    <a:ext uri="{9D8B030D-6E8A-4147-A177-3AD203B41FA5}">
                      <a16:colId xmlns:a16="http://schemas.microsoft.com/office/drawing/2014/main" val="3645213334"/>
                    </a:ext>
                  </a:extLst>
                </a:gridCol>
                <a:gridCol w="609600">
                  <a:extLst>
                    <a:ext uri="{9D8B030D-6E8A-4147-A177-3AD203B41FA5}">
                      <a16:colId xmlns:a16="http://schemas.microsoft.com/office/drawing/2014/main" val="2984917979"/>
                    </a:ext>
                  </a:extLst>
                </a:gridCol>
                <a:gridCol w="1066800">
                  <a:extLst>
                    <a:ext uri="{9D8B030D-6E8A-4147-A177-3AD203B41FA5}">
                      <a16:colId xmlns:a16="http://schemas.microsoft.com/office/drawing/2014/main" val="3779210616"/>
                    </a:ext>
                  </a:extLst>
                </a:gridCol>
              </a:tblGrid>
              <a:tr h="1214401">
                <a:tc>
                  <a:txBody>
                    <a:bodyPr/>
                    <a:lstStyle/>
                    <a:p>
                      <a:pPr algn="l" fontAlgn="b"/>
                      <a:r>
                        <a:rPr lang="es-MX" sz="800" b="1" i="0" u="none" strike="noStrike" dirty="0">
                          <a:solidFill>
                            <a:srgbClr val="FFFFFF"/>
                          </a:solidFill>
                          <a:effectLst/>
                          <a:latin typeface="Aptos Narrow"/>
                        </a:rPr>
                        <a:t>ACTORES POLÍTICOS</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800" b="1" i="0" u="none" strike="noStrike">
                          <a:solidFill>
                            <a:srgbClr val="FFFFFF"/>
                          </a:solidFill>
                          <a:effectLst/>
                          <a:latin typeface="Aptos Narrow"/>
                        </a:rPr>
                        <a:t>ABELINA LÓPEZ RODRÍGUEZ</a:t>
                      </a:r>
                    </a:p>
                  </a:txBody>
                  <a:tcPr marL="2270" marR="2270" marT="22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800" b="1" i="0" u="none" strike="noStrike">
                          <a:solidFill>
                            <a:srgbClr val="FFFFFF"/>
                          </a:solidFill>
                          <a:effectLst/>
                          <a:latin typeface="Aptos Narrow"/>
                        </a:rPr>
                        <a:t>ERIK CATALÁN RENDÓN</a:t>
                      </a:r>
                    </a:p>
                  </a:txBody>
                  <a:tcPr marL="2270" marR="2270" marT="22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800" b="1" i="0" u="none" strike="noStrike">
                          <a:solidFill>
                            <a:srgbClr val="FFFFFF"/>
                          </a:solidFill>
                          <a:effectLst/>
                          <a:latin typeface="Aptos Narrow"/>
                        </a:rPr>
                        <a:t>ERIKA LORENA LÜHRS CORTÉS</a:t>
                      </a:r>
                    </a:p>
                  </a:txBody>
                  <a:tcPr marL="2270" marR="2270" marT="22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800" b="1" i="0" u="none" strike="noStrike">
                          <a:solidFill>
                            <a:srgbClr val="FFFFFF"/>
                          </a:solidFill>
                          <a:effectLst/>
                          <a:latin typeface="Aptos Narrow"/>
                        </a:rPr>
                        <a:t>EVELYN CECIA SALGADO PINEDA</a:t>
                      </a:r>
                    </a:p>
                  </a:txBody>
                  <a:tcPr marL="2270" marR="2270" marT="22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800" b="1" i="0" u="none" strike="noStrike">
                          <a:solidFill>
                            <a:srgbClr val="FFFFFF"/>
                          </a:solidFill>
                          <a:effectLst/>
                          <a:latin typeface="Aptos Narrow"/>
                        </a:rPr>
                        <a:t>FÉLIX SALGADO MACEDONIO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ctr"/>
                      <a:r>
                        <a:rPr lang="es-MX" sz="800" b="1" i="0" u="none" strike="noStrike">
                          <a:solidFill>
                            <a:srgbClr val="FFFFFF"/>
                          </a:solidFill>
                          <a:effectLst/>
                          <a:latin typeface="Aptos Narrow"/>
                        </a:rPr>
                        <a:t>GUSTAVO ALARCÓN HERRERA</a:t>
                      </a:r>
                    </a:p>
                  </a:txBody>
                  <a:tcPr marL="2270" marR="2270" marT="227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800" b="1" i="0" u="none" strike="noStrike">
                          <a:solidFill>
                            <a:srgbClr val="FFFFFF"/>
                          </a:solidFill>
                          <a:effectLst/>
                          <a:latin typeface="Aptos Narrow"/>
                        </a:rPr>
                        <a:t>LIZ SALGADO PINEDA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800" b="1" i="0" u="none" strike="noStrike">
                          <a:solidFill>
                            <a:srgbClr val="FFFFFF"/>
                          </a:solidFill>
                          <a:effectLst/>
                          <a:latin typeface="Aptos Narrow"/>
                        </a:rPr>
                        <a:t>LIZETTE TAPIA CASTRO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800" b="1" i="0" u="none" strike="noStrike" dirty="0">
                          <a:solidFill>
                            <a:srgbClr val="FFFFFF"/>
                          </a:solidFill>
                          <a:effectLst/>
                          <a:latin typeface="Aptos Narrow"/>
                        </a:rPr>
                        <a:t>RICARDO CASTILLO PEÑA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800" b="1" i="0" u="none" strike="noStrike" dirty="0">
                          <a:solidFill>
                            <a:srgbClr val="FFFFFF"/>
                          </a:solidFill>
                          <a:effectLst/>
                          <a:latin typeface="Aptos Narrow"/>
                        </a:rPr>
                        <a:t>SIMÓN QUIÑONES OROZCO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195861939"/>
                  </a:ext>
                </a:extLst>
              </a:tr>
              <a:tr h="162689">
                <a:tc>
                  <a:txBody>
                    <a:bodyPr/>
                    <a:lstStyle/>
                    <a:p>
                      <a:pPr algn="l" fontAlgn="b"/>
                      <a:r>
                        <a:rPr lang="es-MX" sz="800" b="0" i="0" u="none" strike="noStrike" dirty="0">
                          <a:solidFill>
                            <a:srgbClr val="000000"/>
                          </a:solidFill>
                          <a:effectLst/>
                          <a:latin typeface="Aptos Narrow"/>
                        </a:rPr>
                        <a:t>Agua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70933213"/>
                  </a:ext>
                </a:extLst>
              </a:tr>
              <a:tr h="224455">
                <a:tc>
                  <a:txBody>
                    <a:bodyPr/>
                    <a:lstStyle/>
                    <a:p>
                      <a:pPr algn="l" fontAlgn="b"/>
                      <a:r>
                        <a:rPr lang="es-MX" sz="800" b="0" i="0" u="none" strike="noStrike" dirty="0">
                          <a:solidFill>
                            <a:srgbClr val="000000"/>
                          </a:solidFill>
                          <a:effectLst/>
                          <a:latin typeface="Aptos Narrow"/>
                        </a:rPr>
                        <a:t>Ciencia, tecnología e innovación</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044875595"/>
                  </a:ext>
                </a:extLst>
              </a:tr>
              <a:tr h="162689">
                <a:tc>
                  <a:txBody>
                    <a:bodyPr/>
                    <a:lstStyle/>
                    <a:p>
                      <a:pPr algn="l" fontAlgn="b"/>
                      <a:r>
                        <a:rPr lang="es-MX" sz="800" b="0" i="0" u="none" strike="noStrike">
                          <a:solidFill>
                            <a:srgbClr val="000000"/>
                          </a:solidFill>
                          <a:effectLst/>
                          <a:latin typeface="Aptos Narrow"/>
                        </a:rPr>
                        <a:t>Ciudades y comunidades</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18522695"/>
                  </a:ext>
                </a:extLst>
              </a:tr>
              <a:tr h="162689">
                <a:tc>
                  <a:txBody>
                    <a:bodyPr/>
                    <a:lstStyle/>
                    <a:p>
                      <a:pPr algn="l" fontAlgn="b"/>
                      <a:r>
                        <a:rPr lang="es-MX" sz="800" b="0" i="0" u="none" strike="noStrike">
                          <a:solidFill>
                            <a:srgbClr val="000000"/>
                          </a:solidFill>
                          <a:effectLst/>
                          <a:latin typeface="Aptos Narrow"/>
                        </a:rPr>
                        <a:t>Comunicaciones y transportes</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31750549"/>
                  </a:ext>
                </a:extLst>
              </a:tr>
              <a:tr h="162689">
                <a:tc>
                  <a:txBody>
                    <a:bodyPr/>
                    <a:lstStyle/>
                    <a:p>
                      <a:pPr algn="l" fontAlgn="b"/>
                      <a:r>
                        <a:rPr lang="es-MX" sz="800" b="0" i="0" u="none" strike="noStrike">
                          <a:solidFill>
                            <a:srgbClr val="000000"/>
                          </a:solidFill>
                          <a:effectLst/>
                          <a:latin typeface="Aptos Narrow"/>
                        </a:rPr>
                        <a:t>Cooperación internacional</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88550306"/>
                  </a:ext>
                </a:extLst>
              </a:tr>
              <a:tr h="162689">
                <a:tc>
                  <a:txBody>
                    <a:bodyPr/>
                    <a:lstStyle/>
                    <a:p>
                      <a:pPr algn="l" fontAlgn="b"/>
                      <a:r>
                        <a:rPr lang="es-MX" sz="800" b="0" i="0" u="none" strike="noStrike">
                          <a:solidFill>
                            <a:srgbClr val="000000"/>
                          </a:solidFill>
                          <a:effectLst/>
                          <a:latin typeface="Aptos Narrow"/>
                        </a:rPr>
                        <a:t>Corrupción</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29185168"/>
                  </a:ext>
                </a:extLst>
              </a:tr>
              <a:tr h="162689">
                <a:tc>
                  <a:txBody>
                    <a:bodyPr/>
                    <a:lstStyle/>
                    <a:p>
                      <a:pPr algn="l" fontAlgn="b"/>
                      <a:r>
                        <a:rPr lang="es-MX" sz="800" b="0" i="0" u="none" strike="noStrike">
                          <a:solidFill>
                            <a:srgbClr val="000000"/>
                          </a:solidFill>
                          <a:effectLst/>
                          <a:latin typeface="Aptos Narrow"/>
                        </a:rPr>
                        <a:t>Cultura y deporte</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34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61702306"/>
                  </a:ext>
                </a:extLst>
              </a:tr>
              <a:tr h="162689">
                <a:tc>
                  <a:txBody>
                    <a:bodyPr/>
                    <a:lstStyle/>
                    <a:p>
                      <a:pPr algn="l" fontAlgn="b"/>
                      <a:r>
                        <a:rPr lang="es-MX" sz="800" b="0" i="0" u="none" strike="noStrike">
                          <a:solidFill>
                            <a:srgbClr val="000000"/>
                          </a:solidFill>
                          <a:effectLst/>
                          <a:latin typeface="Aptos Narrow"/>
                        </a:rPr>
                        <a:t>Derechos Humanos</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88386851"/>
                  </a:ext>
                </a:extLst>
              </a:tr>
              <a:tr h="162689">
                <a:tc>
                  <a:txBody>
                    <a:bodyPr/>
                    <a:lstStyle/>
                    <a:p>
                      <a:pPr algn="l" fontAlgn="b"/>
                      <a:r>
                        <a:rPr lang="es-MX" sz="800" b="0" i="0" u="none" strike="noStrike">
                          <a:solidFill>
                            <a:srgbClr val="000000"/>
                          </a:solidFill>
                          <a:effectLst/>
                          <a:latin typeface="Aptos Narrow"/>
                        </a:rPr>
                        <a:t>Economía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15</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89357795"/>
                  </a:ext>
                </a:extLst>
              </a:tr>
              <a:tr h="162689">
                <a:tc>
                  <a:txBody>
                    <a:bodyPr/>
                    <a:lstStyle/>
                    <a:p>
                      <a:pPr algn="l" fontAlgn="b"/>
                      <a:r>
                        <a:rPr lang="es-MX" sz="800" b="0" i="0" u="none" strike="noStrike">
                          <a:solidFill>
                            <a:srgbClr val="000000"/>
                          </a:solidFill>
                          <a:effectLst/>
                          <a:latin typeface="Aptos Narrow"/>
                        </a:rPr>
                        <a:t>Educación</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2373021"/>
                  </a:ext>
                </a:extLst>
              </a:tr>
              <a:tr h="162689">
                <a:tc>
                  <a:txBody>
                    <a:bodyPr/>
                    <a:lstStyle/>
                    <a:p>
                      <a:pPr algn="l" fontAlgn="b"/>
                      <a:r>
                        <a:rPr lang="es-MX" sz="800" b="0" i="0" u="none" strike="noStrike">
                          <a:solidFill>
                            <a:srgbClr val="000000"/>
                          </a:solidFill>
                          <a:effectLst/>
                          <a:latin typeface="Aptos Narrow"/>
                        </a:rPr>
                        <a:t>Empleo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09539024"/>
                  </a:ext>
                </a:extLst>
              </a:tr>
              <a:tr h="162689">
                <a:tc>
                  <a:txBody>
                    <a:bodyPr/>
                    <a:lstStyle/>
                    <a:p>
                      <a:pPr algn="l" fontAlgn="b"/>
                      <a:r>
                        <a:rPr lang="es-MX" sz="800" b="0" i="0" u="none" strike="noStrike">
                          <a:solidFill>
                            <a:srgbClr val="000000"/>
                          </a:solidFill>
                          <a:effectLst/>
                          <a:latin typeface="Aptos Narrow"/>
                        </a:rPr>
                        <a:t>Energía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52349579"/>
                  </a:ext>
                </a:extLst>
              </a:tr>
              <a:tr h="162689">
                <a:tc>
                  <a:txBody>
                    <a:bodyPr/>
                    <a:lstStyle/>
                    <a:p>
                      <a:pPr algn="l" fontAlgn="b"/>
                      <a:r>
                        <a:rPr lang="es-MX" sz="800" b="0" i="0" u="none" strike="noStrike">
                          <a:solidFill>
                            <a:srgbClr val="000000"/>
                          </a:solidFill>
                          <a:effectLst/>
                          <a:latin typeface="Aptos Narrow"/>
                        </a:rPr>
                        <a:t>Estado de derecho y justicia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49470185"/>
                  </a:ext>
                </a:extLst>
              </a:tr>
              <a:tr h="162689">
                <a:tc>
                  <a:txBody>
                    <a:bodyPr/>
                    <a:lstStyle/>
                    <a:p>
                      <a:pPr algn="l" fontAlgn="b"/>
                      <a:r>
                        <a:rPr lang="es-MX" sz="800" b="0" i="0" u="none" strike="noStrike">
                          <a:solidFill>
                            <a:srgbClr val="000000"/>
                          </a:solidFill>
                          <a:effectLst/>
                          <a:latin typeface="Aptos Narrow"/>
                        </a:rPr>
                        <a:t>Igualdad de género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635168756"/>
                  </a:ext>
                </a:extLst>
              </a:tr>
              <a:tr h="162689">
                <a:tc>
                  <a:txBody>
                    <a:bodyPr/>
                    <a:lstStyle/>
                    <a:p>
                      <a:pPr algn="l" fontAlgn="b"/>
                      <a:r>
                        <a:rPr lang="es-MX" sz="800" b="0" i="0" u="none" strike="noStrike">
                          <a:solidFill>
                            <a:srgbClr val="000000"/>
                          </a:solidFill>
                          <a:effectLst/>
                          <a:latin typeface="Aptos Narrow"/>
                        </a:rPr>
                        <a:t>Inseguridad</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05887936"/>
                  </a:ext>
                </a:extLst>
              </a:tr>
              <a:tr h="224455">
                <a:tc>
                  <a:txBody>
                    <a:bodyPr/>
                    <a:lstStyle/>
                    <a:p>
                      <a:pPr algn="l" fontAlgn="b"/>
                      <a:r>
                        <a:rPr lang="es-MX" sz="800" b="0" i="0" u="none" strike="noStrike">
                          <a:solidFill>
                            <a:srgbClr val="000000"/>
                          </a:solidFill>
                          <a:effectLst/>
                          <a:latin typeface="Aptos Narrow"/>
                        </a:rPr>
                        <a:t>Medio ambiente y cambio climático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7791566"/>
                  </a:ext>
                </a:extLst>
              </a:tr>
              <a:tr h="162689">
                <a:tc>
                  <a:txBody>
                    <a:bodyPr/>
                    <a:lstStyle/>
                    <a:p>
                      <a:pPr algn="l" fontAlgn="b"/>
                      <a:r>
                        <a:rPr lang="es-MX" sz="800" b="0" i="0" u="none" strike="noStrike">
                          <a:solidFill>
                            <a:srgbClr val="000000"/>
                          </a:solidFill>
                          <a:effectLst/>
                          <a:latin typeface="Aptos Narrow"/>
                        </a:rPr>
                        <a:t>Otro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89</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235</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78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28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129</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88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26</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33034809"/>
                  </a:ext>
                </a:extLst>
              </a:tr>
              <a:tr h="162689">
                <a:tc>
                  <a:txBody>
                    <a:bodyPr/>
                    <a:lstStyle/>
                    <a:p>
                      <a:pPr algn="l" fontAlgn="b"/>
                      <a:r>
                        <a:rPr lang="es-MX" sz="800" b="0" i="0" u="none" strike="noStrike">
                          <a:solidFill>
                            <a:srgbClr val="000000"/>
                          </a:solidFill>
                          <a:effectLst/>
                          <a:latin typeface="Aptos Narrow"/>
                        </a:rPr>
                        <a:t>Paz</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49219967"/>
                  </a:ext>
                </a:extLst>
              </a:tr>
              <a:tr h="162689">
                <a:tc>
                  <a:txBody>
                    <a:bodyPr/>
                    <a:lstStyle/>
                    <a:p>
                      <a:pPr algn="l" fontAlgn="b"/>
                      <a:r>
                        <a:rPr lang="es-MX" sz="800" b="0" i="0" u="none" strike="noStrike">
                          <a:solidFill>
                            <a:srgbClr val="000000"/>
                          </a:solidFill>
                          <a:effectLst/>
                          <a:latin typeface="Aptos Narrow"/>
                        </a:rPr>
                        <a:t>Pobreza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dirty="0">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72808021"/>
                  </a:ext>
                </a:extLst>
              </a:tr>
              <a:tr h="224455">
                <a:tc>
                  <a:txBody>
                    <a:bodyPr/>
                    <a:lstStyle/>
                    <a:p>
                      <a:pPr algn="l" fontAlgn="b"/>
                      <a:r>
                        <a:rPr lang="es-MX" sz="800" b="0" i="0" u="none" strike="noStrike">
                          <a:solidFill>
                            <a:srgbClr val="000000"/>
                          </a:solidFill>
                          <a:effectLst/>
                          <a:latin typeface="Aptos Narrow"/>
                        </a:rPr>
                        <a:t>Registro de precandidatura/candidatura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41755185"/>
                  </a:ext>
                </a:extLst>
              </a:tr>
              <a:tr h="162689">
                <a:tc>
                  <a:txBody>
                    <a:bodyPr/>
                    <a:lstStyle/>
                    <a:p>
                      <a:pPr algn="l" fontAlgn="b"/>
                      <a:r>
                        <a:rPr lang="es-MX" sz="800" b="0" i="0" u="none" strike="noStrike">
                          <a:solidFill>
                            <a:srgbClr val="000000"/>
                          </a:solidFill>
                          <a:effectLst/>
                          <a:latin typeface="Aptos Narrow"/>
                        </a:rPr>
                        <a:t>Salud y bienestar</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75070136"/>
                  </a:ext>
                </a:extLst>
              </a:tr>
              <a:tr h="224455">
                <a:tc>
                  <a:txBody>
                    <a:bodyPr/>
                    <a:lstStyle/>
                    <a:p>
                      <a:pPr algn="l" fontAlgn="b"/>
                      <a:r>
                        <a:rPr lang="es-MX" sz="800" b="0" i="0" u="none" strike="noStrike">
                          <a:solidFill>
                            <a:srgbClr val="000000"/>
                          </a:solidFill>
                          <a:effectLst/>
                          <a:latin typeface="Aptos Narrow"/>
                        </a:rPr>
                        <a:t>Seguridad alimentaria y agricultura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82314125"/>
                  </a:ext>
                </a:extLst>
              </a:tr>
              <a:tr h="162689">
                <a:tc>
                  <a:txBody>
                    <a:bodyPr/>
                    <a:lstStyle/>
                    <a:p>
                      <a:pPr algn="l" fontAlgn="b"/>
                      <a:r>
                        <a:rPr lang="es-MX" sz="800" b="0" i="0" u="none" strike="noStrike">
                          <a:solidFill>
                            <a:srgbClr val="000000"/>
                          </a:solidFill>
                          <a:effectLst/>
                          <a:latin typeface="Aptos Narrow"/>
                        </a:rPr>
                        <a:t>Transparencia</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8</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2</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3</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800" b="0" i="0" u="none" strike="noStrike">
                          <a:solidFill>
                            <a:srgbClr val="000000"/>
                          </a:solidFill>
                          <a:effectLst/>
                          <a:latin typeface="Aptos Narrow"/>
                        </a:rPr>
                        <a:t>14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l" fontAlgn="b"/>
                      <a:r>
                        <a:rPr lang="es-MX" sz="800" b="0" i="0" u="none" strike="noStrike" dirty="0">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90169856"/>
                  </a:ext>
                </a:extLst>
              </a:tr>
              <a:tr h="162689">
                <a:tc>
                  <a:txBody>
                    <a:bodyPr/>
                    <a:lstStyle/>
                    <a:p>
                      <a:pPr algn="l" fontAlgn="b"/>
                      <a:r>
                        <a:rPr lang="es-MX" sz="800" b="0" i="0" u="none" strike="noStrike">
                          <a:solidFill>
                            <a:srgbClr val="000000"/>
                          </a:solidFill>
                          <a:effectLst/>
                          <a:latin typeface="Aptos Narrow"/>
                        </a:rPr>
                        <a:t>Turismo</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77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164</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20</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9</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l" fontAlgn="b"/>
                      <a:r>
                        <a:rPr lang="es-MX" sz="800" b="0" i="0" u="none" strike="noStrike">
                          <a:solidFill>
                            <a:srgbClr val="000000"/>
                          </a:solidFill>
                          <a:effectLst/>
                          <a:latin typeface="Aptos Narrow"/>
                        </a:rPr>
                        <a:t> </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a:solidFill>
                            <a:srgbClr val="000000"/>
                          </a:solidFill>
                          <a:effectLst/>
                          <a:latin typeface="Aptos Narrow"/>
                        </a:rPr>
                        <a:t>17</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800" b="0" i="0" u="none" strike="noStrike" dirty="0">
                          <a:solidFill>
                            <a:srgbClr val="000000"/>
                          </a:solidFill>
                          <a:effectLst/>
                          <a:latin typeface="Aptos Narrow"/>
                        </a:rPr>
                        <a:t>165</a:t>
                      </a:r>
                    </a:p>
                  </a:txBody>
                  <a:tcPr marL="2270" marR="2270" marT="227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95824238"/>
                  </a:ext>
                </a:extLst>
              </a:tr>
              <a:tr h="162689">
                <a:tc>
                  <a:txBody>
                    <a:bodyPr/>
                    <a:lstStyle/>
                    <a:p>
                      <a:pPr algn="l" fontAlgn="b"/>
                      <a:r>
                        <a:rPr lang="es-MX" sz="800" b="1" i="0" u="none" strike="noStrike">
                          <a:solidFill>
                            <a:srgbClr val="000000"/>
                          </a:solidFill>
                          <a:effectLst/>
                          <a:latin typeface="Aptos Narrow"/>
                        </a:rPr>
                        <a:t>TOTAL</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304</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64</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669</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103</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56</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57</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54</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170</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a:solidFill>
                            <a:srgbClr val="000000"/>
                          </a:solidFill>
                          <a:effectLst/>
                          <a:latin typeface="Aptos Narrow"/>
                        </a:rPr>
                        <a:t>216</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es-MX" sz="800" b="0" i="0" u="none" strike="noStrike" dirty="0">
                          <a:solidFill>
                            <a:srgbClr val="000000"/>
                          </a:solidFill>
                          <a:effectLst/>
                          <a:latin typeface="Aptos Narrow"/>
                        </a:rPr>
                        <a:t>204</a:t>
                      </a:r>
                    </a:p>
                  </a:txBody>
                  <a:tcPr marL="2270" marR="2270" marT="227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94007828"/>
                  </a:ext>
                </a:extLst>
              </a:tr>
            </a:tbl>
          </a:graphicData>
        </a:graphic>
      </p:graphicFrame>
    </p:spTree>
    <p:extLst>
      <p:ext uri="{BB962C8B-B14F-4D97-AF65-F5344CB8AC3E}">
        <p14:creationId xmlns:p14="http://schemas.microsoft.com/office/powerpoint/2010/main" val="40264696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64</a:t>
            </a:fld>
            <a:endParaRPr spc="-25" dirty="0"/>
          </a:p>
        </p:txBody>
      </p:sp>
      <p:sp>
        <p:nvSpPr>
          <p:cNvPr id="2" name="Rectangle 1"/>
          <p:cNvSpPr>
            <a:spLocks noChangeArrowheads="1"/>
          </p:cNvSpPr>
          <p:nvPr/>
        </p:nvSpPr>
        <p:spPr bwMode="auto">
          <a:xfrm>
            <a:off x="950086" y="5334000"/>
            <a:ext cx="103632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800" i="0" u="none" strike="noStrike" cap="none" normalizeH="0" baseline="0" dirty="0">
                <a:ln>
                  <a:noFill/>
                </a:ln>
                <a:solidFill>
                  <a:schemeClr val="tx1"/>
                </a:solidFill>
                <a:effectLst/>
                <a:latin typeface="Arial" panose="020B0604020202020204" pitchFamily="34" charset="0"/>
              </a:rPr>
              <a:t>Entre el 01 de </a:t>
            </a:r>
            <a:r>
              <a:rPr lang="es-MX" altLang="es-MX" dirty="0">
                <a:solidFill>
                  <a:schemeClr val="tx1"/>
                </a:solidFill>
                <a:latin typeface="Arial" panose="020B0604020202020204" pitchFamily="34" charset="0"/>
              </a:rPr>
              <a:t>marzo</a:t>
            </a:r>
            <a:r>
              <a:rPr kumimoji="0" lang="es-MX" altLang="es-MX" sz="1800" i="0" u="none" strike="noStrike" cap="none" normalizeH="0" baseline="0" dirty="0">
                <a:ln>
                  <a:noFill/>
                </a:ln>
                <a:solidFill>
                  <a:schemeClr val="tx1"/>
                </a:solidFill>
                <a:effectLst/>
                <a:latin typeface="Arial" panose="020B0604020202020204" pitchFamily="34" charset="0"/>
              </a:rPr>
              <a:t> y el </a:t>
            </a:r>
            <a:r>
              <a:rPr lang="es-MX" altLang="es-MX" dirty="0">
                <a:solidFill>
                  <a:schemeClr val="tx1"/>
                </a:solidFill>
                <a:latin typeface="Arial" panose="020B0604020202020204" pitchFamily="34" charset="0"/>
              </a:rPr>
              <a:t>30</a:t>
            </a:r>
            <a:r>
              <a:rPr kumimoji="0" lang="es-MX" altLang="es-MX" sz="1800" i="0" u="none" strike="noStrike" cap="none" normalizeH="0" baseline="0" dirty="0">
                <a:ln>
                  <a:noFill/>
                </a:ln>
                <a:solidFill>
                  <a:schemeClr val="tx1"/>
                </a:solidFill>
                <a:effectLst/>
                <a:latin typeface="Arial" panose="020B0604020202020204" pitchFamily="34" charset="0"/>
              </a:rPr>
              <a:t> de ab</a:t>
            </a:r>
            <a:r>
              <a:rPr lang="es-MX" altLang="es-MX" dirty="0">
                <a:solidFill>
                  <a:schemeClr val="tx1"/>
                </a:solidFill>
                <a:latin typeface="Arial" panose="020B0604020202020204" pitchFamily="34" charset="0"/>
              </a:rPr>
              <a:t>ril</a:t>
            </a:r>
            <a:r>
              <a:rPr kumimoji="0" lang="es-MX" altLang="es-MX" sz="1800" i="0" u="none" strike="noStrike" cap="none" normalizeH="0" baseline="0" dirty="0">
                <a:ln>
                  <a:noFill/>
                </a:ln>
                <a:solidFill>
                  <a:schemeClr val="tx1"/>
                </a:solidFill>
                <a:effectLst/>
                <a:latin typeface="Arial" panose="020B0604020202020204" pitchFamily="34" charset="0"/>
              </a:rPr>
              <a:t> de 2026 se identificaron </a:t>
            </a:r>
            <a:r>
              <a:rPr lang="es-MX" altLang="es-MX" dirty="0">
                <a:solidFill>
                  <a:schemeClr val="tx1"/>
                </a:solidFill>
                <a:latin typeface="Arial" panose="020B0604020202020204" pitchFamily="34" charset="0"/>
              </a:rPr>
              <a:t>tres</a:t>
            </a:r>
            <a:r>
              <a:rPr kumimoji="0" lang="es-MX" altLang="es-MX" sz="1800" i="0" u="none" strike="noStrike" cap="none" normalizeH="0" baseline="0" dirty="0">
                <a:ln>
                  <a:noFill/>
                </a:ln>
                <a:solidFill>
                  <a:schemeClr val="tx1"/>
                </a:solidFill>
                <a:effectLst/>
                <a:latin typeface="Arial" panose="020B0604020202020204" pitchFamily="34" charset="0"/>
              </a:rPr>
              <a:t> menciones en las que se utilizó lenguaje no incluyente o sexista. De estas referencias, dos se relacionan con mujeres y una con personas con discapacidad.</a:t>
            </a:r>
          </a:p>
        </p:txBody>
      </p:sp>
      <p:graphicFrame>
        <p:nvGraphicFramePr>
          <p:cNvPr id="6" name="Gráfico 5"/>
          <p:cNvGraphicFramePr>
            <a:graphicFrameLocks/>
          </p:cNvGraphicFramePr>
          <p:nvPr>
            <p:extLst>
              <p:ext uri="{D42A27DB-BD31-4B8C-83A1-F6EECF244321}">
                <p14:modId xmlns:p14="http://schemas.microsoft.com/office/powerpoint/2010/main" val="2543631719"/>
              </p:ext>
            </p:extLst>
          </p:nvPr>
        </p:nvGraphicFramePr>
        <p:xfrm>
          <a:off x="2514600" y="4572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4217665437"/>
              </p:ext>
            </p:extLst>
          </p:nvPr>
        </p:nvGraphicFramePr>
        <p:xfrm>
          <a:off x="2514600" y="3767582"/>
          <a:ext cx="4356100" cy="962660"/>
        </p:xfrm>
        <a:graphic>
          <a:graphicData uri="http://schemas.openxmlformats.org/drawingml/2006/table">
            <a:tbl>
              <a:tblPr/>
              <a:tblGrid>
                <a:gridCol w="2654300">
                  <a:extLst>
                    <a:ext uri="{9D8B030D-6E8A-4147-A177-3AD203B41FA5}">
                      <a16:colId xmlns:a16="http://schemas.microsoft.com/office/drawing/2014/main" val="3319587686"/>
                    </a:ext>
                  </a:extLst>
                </a:gridCol>
                <a:gridCol w="1701800">
                  <a:extLst>
                    <a:ext uri="{9D8B030D-6E8A-4147-A177-3AD203B41FA5}">
                      <a16:colId xmlns:a16="http://schemas.microsoft.com/office/drawing/2014/main" val="413226193"/>
                    </a:ext>
                  </a:extLst>
                </a:gridCol>
              </a:tblGrid>
              <a:tr h="196850">
                <a:tc>
                  <a:txBody>
                    <a:bodyPr/>
                    <a:lstStyle/>
                    <a:p>
                      <a:pPr algn="l" fontAlgn="b"/>
                      <a:r>
                        <a:rPr lang="es-MX" sz="1200" b="1" i="0" u="none" strike="noStrike">
                          <a:solidFill>
                            <a:srgbClr val="FFFFFF"/>
                          </a:solidFill>
                          <a:effectLst/>
                          <a:latin typeface="Aptos Narrow"/>
                        </a:rPr>
                        <a:t>LENGUAJE NO INCLUYENTE O SEXISTA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119313645"/>
                  </a:ext>
                </a:extLst>
              </a:tr>
              <a:tr h="196850">
                <a:tc>
                  <a:txBody>
                    <a:bodyPr/>
                    <a:lstStyle/>
                    <a:p>
                      <a:pPr algn="l" fontAlgn="b"/>
                      <a:r>
                        <a:rPr lang="es-MX" sz="1200" b="0" i="0" u="none" strike="noStrike">
                          <a:solidFill>
                            <a:srgbClr val="000000"/>
                          </a:solidFill>
                          <a:effectLst/>
                          <a:latin typeface="Aptos Narrow"/>
                        </a:rPr>
                        <a:t>MUJERES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15861501"/>
                  </a:ext>
                </a:extLst>
              </a:tr>
              <a:tr h="196850">
                <a:tc>
                  <a:txBody>
                    <a:bodyPr/>
                    <a:lstStyle/>
                    <a:p>
                      <a:pPr algn="l" fontAlgn="b"/>
                      <a:r>
                        <a:rPr lang="es-MX" sz="1200" b="0" i="0" u="none" strike="noStrike">
                          <a:solidFill>
                            <a:srgbClr val="000000"/>
                          </a:solidFill>
                          <a:effectLst/>
                          <a:latin typeface="Aptos Narrow"/>
                        </a:rPr>
                        <a:t>PERSONAS CON DISCAPACIDAD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05957117"/>
                  </a:ext>
                </a:extLst>
              </a:tr>
              <a:tr h="196850">
                <a:tc>
                  <a:txBody>
                    <a:bodyPr/>
                    <a:lstStyle/>
                    <a:p>
                      <a:pPr algn="l" fontAlgn="ctr"/>
                      <a:r>
                        <a:rPr lang="es-MX" sz="1200" b="1" i="0" u="none" strike="noStrike" dirty="0">
                          <a:solidFill>
                            <a:srgbClr val="000000"/>
                          </a:solidFill>
                          <a:effectLst/>
                          <a:latin typeface="Aptos Narrow"/>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30852045"/>
                  </a:ext>
                </a:extLst>
              </a:tr>
            </a:tbl>
          </a:graphicData>
        </a:graphic>
      </p:graphicFrame>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3371469" y="4491456"/>
            <a:ext cx="4787900" cy="637692"/>
          </a:xfrm>
          <a:prstGeom prst="rect">
            <a:avLst/>
          </a:prstGeom>
        </p:spPr>
      </p:pic>
      <p:pic>
        <p:nvPicPr>
          <p:cNvPr id="4" name="object 4"/>
          <p:cNvPicPr/>
          <p:nvPr/>
        </p:nvPicPr>
        <p:blipFill>
          <a:blip r:embed="rId3" cstate="print"/>
          <a:stretch>
            <a:fillRect/>
          </a:stretch>
        </p:blipFill>
        <p:spPr>
          <a:xfrm>
            <a:off x="3486911" y="944499"/>
            <a:ext cx="4516501" cy="3196717"/>
          </a:xfrm>
          <a:prstGeom prst="rect">
            <a:avLst/>
          </a:prstGeom>
        </p:spPr>
      </p:pic>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65</a:t>
            </a:fld>
            <a:endParaRPr spc="-25" dirty="0"/>
          </a:p>
        </p:txBody>
      </p:sp>
      <p:sp>
        <p:nvSpPr>
          <p:cNvPr id="6" name="Rectangle 1"/>
          <p:cNvSpPr>
            <a:spLocks noChangeArrowheads="1"/>
          </p:cNvSpPr>
          <p:nvPr/>
        </p:nvSpPr>
        <p:spPr bwMode="auto">
          <a:xfrm>
            <a:off x="2743200" y="5334000"/>
            <a:ext cx="739140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altLang="es-MX" sz="1800" i="0" u="none" strike="noStrike" cap="none" normalizeH="0" baseline="0" dirty="0">
                <a:ln>
                  <a:noFill/>
                </a:ln>
                <a:solidFill>
                  <a:schemeClr val="tx1"/>
                </a:solidFill>
                <a:effectLst/>
                <a:latin typeface="Arial" panose="020B0604020202020204" pitchFamily="34" charset="0"/>
              </a:rPr>
              <a:t>Entre el 01 de marzo y el </a:t>
            </a:r>
            <a:r>
              <a:rPr lang="es-MX" altLang="es-MX" dirty="0">
                <a:solidFill>
                  <a:schemeClr val="tx1"/>
                </a:solidFill>
                <a:latin typeface="Arial" panose="020B0604020202020204" pitchFamily="34" charset="0"/>
              </a:rPr>
              <a:t>30 de abril</a:t>
            </a:r>
            <a:r>
              <a:rPr kumimoji="0" lang="es-MX" altLang="es-MX" sz="1800" i="0" u="none" strike="noStrike" cap="none" normalizeH="0" baseline="0" dirty="0">
                <a:ln>
                  <a:noFill/>
                </a:ln>
                <a:solidFill>
                  <a:schemeClr val="tx1"/>
                </a:solidFill>
                <a:effectLst/>
                <a:latin typeface="Arial" panose="020B0604020202020204" pitchFamily="34" charset="0"/>
              </a:rPr>
              <a:t> de 2026 se registraron tres menciones relacionadas con personas actoras políticas en las que se hiciera referencia a cosificación de las mujeres.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66</a:t>
            </a:fld>
            <a:endParaRPr spc="-25" dirty="0"/>
          </a:p>
        </p:txBody>
      </p:sp>
      <p:sp>
        <p:nvSpPr>
          <p:cNvPr id="10" name="Rectangle 1"/>
          <p:cNvSpPr>
            <a:spLocks noChangeArrowheads="1"/>
          </p:cNvSpPr>
          <p:nvPr/>
        </p:nvSpPr>
        <p:spPr bwMode="auto">
          <a:xfrm>
            <a:off x="1447800" y="5178723"/>
            <a:ext cx="9144000" cy="1345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Con respecto al enfoque de la cobertura, en las notas codificadas del 01 de </a:t>
            </a:r>
            <a:r>
              <a:rPr lang="es-MX" altLang="es-MX" sz="1400" dirty="0">
                <a:solidFill>
                  <a:schemeClr val="tx1"/>
                </a:solidFill>
                <a:latin typeface="Arial" panose="020B0604020202020204" pitchFamily="34" charset="0"/>
              </a:rPr>
              <a:t>marzo</a:t>
            </a:r>
            <a:r>
              <a:rPr kumimoji="0" lang="es-MX" altLang="es-MX" sz="1400" i="0" u="none" strike="noStrike" cap="none" normalizeH="0" baseline="0" dirty="0">
                <a:ln>
                  <a:noFill/>
                </a:ln>
                <a:solidFill>
                  <a:schemeClr val="tx1"/>
                </a:solidFill>
                <a:effectLst/>
                <a:latin typeface="Arial" panose="020B0604020202020204" pitchFamily="34" charset="0"/>
              </a:rPr>
              <a:t> al </a:t>
            </a:r>
            <a:r>
              <a:rPr lang="es-MX" altLang="es-MX" sz="1400" dirty="0">
                <a:solidFill>
                  <a:schemeClr val="tx1"/>
                </a:solidFill>
                <a:latin typeface="Arial" panose="020B0604020202020204" pitchFamily="34" charset="0"/>
              </a:rPr>
              <a:t>30</a:t>
            </a:r>
            <a:r>
              <a:rPr kumimoji="0" lang="es-MX" altLang="es-MX" sz="1400" i="0" u="none" strike="noStrike" cap="none" normalizeH="0" baseline="0" dirty="0">
                <a:ln>
                  <a:noFill/>
                </a:ln>
                <a:solidFill>
                  <a:schemeClr val="tx1"/>
                </a:solidFill>
                <a:effectLst/>
                <a:latin typeface="Arial" panose="020B0604020202020204" pitchFamily="34" charset="0"/>
              </a:rPr>
              <a:t> de </a:t>
            </a:r>
            <a:r>
              <a:rPr lang="es-MX" altLang="es-MX" sz="1400" dirty="0">
                <a:solidFill>
                  <a:schemeClr val="tx1"/>
                </a:solidFill>
                <a:latin typeface="Arial" panose="020B0604020202020204" pitchFamily="34" charset="0"/>
              </a:rPr>
              <a:t>abril </a:t>
            </a:r>
            <a:r>
              <a:rPr kumimoji="0" lang="es-MX" altLang="es-MX" sz="1400" i="0" u="none" strike="noStrike" cap="none" normalizeH="0" baseline="0" dirty="0">
                <a:ln>
                  <a:noFill/>
                </a:ln>
                <a:solidFill>
                  <a:schemeClr val="tx1"/>
                </a:solidFill>
                <a:effectLst/>
                <a:latin typeface="Arial" panose="020B0604020202020204" pitchFamily="34" charset="0"/>
              </a:rPr>
              <a:t> de 2026 se identificaron 8 menciones relacionadas con personas actoras políticas. De estas, </a:t>
            </a:r>
            <a:r>
              <a:rPr lang="es-MX" altLang="es-MX" sz="1400" dirty="0">
                <a:solidFill>
                  <a:schemeClr val="tx1"/>
                </a:solidFill>
                <a:latin typeface="Arial" panose="020B0604020202020204" pitchFamily="34" charset="0"/>
              </a:rPr>
              <a:t>1 </a:t>
            </a:r>
            <a:r>
              <a:rPr kumimoji="0" lang="es-MX" altLang="es-MX" sz="1400" i="0" u="none" strike="noStrike" cap="none" normalizeH="0" baseline="0" dirty="0">
                <a:ln>
                  <a:noFill/>
                </a:ln>
                <a:solidFill>
                  <a:schemeClr val="tx1"/>
                </a:solidFill>
                <a:effectLst/>
                <a:latin typeface="Arial" panose="020B0604020202020204" pitchFamily="34" charset="0"/>
              </a:rPr>
              <a:t>se vincula con el tema de capacidades físicas o mentales, 0 con la comunidad LGBTTTIQ+, </a:t>
            </a:r>
            <a:r>
              <a:rPr lang="es-MX" altLang="es-MX" sz="1400" dirty="0">
                <a:solidFill>
                  <a:schemeClr val="tx1"/>
                </a:solidFill>
                <a:latin typeface="Arial" panose="020B0604020202020204" pitchFamily="34" charset="0"/>
              </a:rPr>
              <a:t>5 </a:t>
            </a:r>
            <a:r>
              <a:rPr kumimoji="0" lang="es-MX" altLang="es-MX" sz="1400" i="0" u="none" strike="noStrike" cap="none" normalizeH="0" baseline="0" dirty="0">
                <a:ln>
                  <a:noFill/>
                </a:ln>
                <a:solidFill>
                  <a:schemeClr val="tx1"/>
                </a:solidFill>
                <a:effectLst/>
                <a:latin typeface="Arial" panose="020B0604020202020204" pitchFamily="34" charset="0"/>
              </a:rPr>
              <a:t>con relaciones familiares, profesionales o de amistad, y 2 con aspectos de reputación.</a:t>
            </a:r>
          </a:p>
        </p:txBody>
      </p:sp>
      <p:graphicFrame>
        <p:nvGraphicFramePr>
          <p:cNvPr id="6" name="Gráfico 5"/>
          <p:cNvGraphicFramePr>
            <a:graphicFrameLocks/>
          </p:cNvGraphicFramePr>
          <p:nvPr>
            <p:extLst>
              <p:ext uri="{D42A27DB-BD31-4B8C-83A1-F6EECF244321}">
                <p14:modId xmlns:p14="http://schemas.microsoft.com/office/powerpoint/2010/main" val="4127141453"/>
              </p:ext>
            </p:extLst>
          </p:nvPr>
        </p:nvGraphicFramePr>
        <p:xfrm>
          <a:off x="2667000" y="6096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489266793"/>
              </p:ext>
            </p:extLst>
          </p:nvPr>
        </p:nvGraphicFramePr>
        <p:xfrm>
          <a:off x="2441448" y="3581400"/>
          <a:ext cx="5105400" cy="1318260"/>
        </p:xfrm>
        <a:graphic>
          <a:graphicData uri="http://schemas.openxmlformats.org/drawingml/2006/table">
            <a:tbl>
              <a:tblPr/>
              <a:tblGrid>
                <a:gridCol w="3110871">
                  <a:extLst>
                    <a:ext uri="{9D8B030D-6E8A-4147-A177-3AD203B41FA5}">
                      <a16:colId xmlns:a16="http://schemas.microsoft.com/office/drawing/2014/main" val="1457814614"/>
                    </a:ext>
                  </a:extLst>
                </a:gridCol>
                <a:gridCol w="1994529">
                  <a:extLst>
                    <a:ext uri="{9D8B030D-6E8A-4147-A177-3AD203B41FA5}">
                      <a16:colId xmlns:a16="http://schemas.microsoft.com/office/drawing/2014/main" val="2444990754"/>
                    </a:ext>
                  </a:extLst>
                </a:gridCol>
              </a:tblGrid>
              <a:tr h="162099">
                <a:tc>
                  <a:txBody>
                    <a:bodyPr/>
                    <a:lstStyle/>
                    <a:p>
                      <a:pPr algn="l" fontAlgn="b"/>
                      <a:r>
                        <a:rPr lang="es-MX" sz="1200" b="1" i="0" u="none" strike="noStrike">
                          <a:solidFill>
                            <a:srgbClr val="FFFFFF"/>
                          </a:solidFill>
                          <a:effectLst/>
                          <a:latin typeface="Aptos Narrow"/>
                        </a:rPr>
                        <a:t>ENFOQUE DE LA COBERTURA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051952734"/>
                  </a:ext>
                </a:extLst>
              </a:tr>
              <a:tr h="162099">
                <a:tc>
                  <a:txBody>
                    <a:bodyPr/>
                    <a:lstStyle/>
                    <a:p>
                      <a:pPr algn="l" fontAlgn="b"/>
                      <a:r>
                        <a:rPr lang="es-MX" sz="1200" b="0" i="0" u="none" strike="noStrike">
                          <a:solidFill>
                            <a:srgbClr val="000000"/>
                          </a:solidFill>
                          <a:effectLst/>
                          <a:latin typeface="Aptos Narrow"/>
                        </a:rPr>
                        <a:t>Capacidades físicas o mentales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02597395"/>
                  </a:ext>
                </a:extLst>
              </a:tr>
              <a:tr h="162099">
                <a:tc>
                  <a:txBody>
                    <a:bodyPr/>
                    <a:lstStyle/>
                    <a:p>
                      <a:pPr algn="l" fontAlgn="b"/>
                      <a:r>
                        <a:rPr lang="es-MX" sz="1200" b="0" i="0" u="none" strike="noStrike">
                          <a:solidFill>
                            <a:srgbClr val="000000"/>
                          </a:solidFill>
                          <a:effectLst/>
                          <a:latin typeface="Aptos Narrow"/>
                        </a:rPr>
                        <a:t>Comunidad LGBTTTIQ+</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99028005"/>
                  </a:ext>
                </a:extLst>
              </a:tr>
              <a:tr h="306419">
                <a:tc>
                  <a:txBody>
                    <a:bodyPr/>
                    <a:lstStyle/>
                    <a:p>
                      <a:pPr algn="l" fontAlgn="b"/>
                      <a:r>
                        <a:rPr lang="es-MX" sz="1200" b="0" i="0" u="none" strike="noStrike">
                          <a:solidFill>
                            <a:srgbClr val="000000"/>
                          </a:solidFill>
                          <a:effectLst/>
                          <a:latin typeface="Aptos Narrow"/>
                        </a:rPr>
                        <a:t>Relaciones familiares, profesionales o de amistad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15084956"/>
                  </a:ext>
                </a:extLst>
              </a:tr>
              <a:tr h="162099">
                <a:tc>
                  <a:txBody>
                    <a:bodyPr/>
                    <a:lstStyle/>
                    <a:p>
                      <a:pPr algn="l" fontAlgn="b"/>
                      <a:r>
                        <a:rPr lang="es-MX" sz="1200" b="0" i="0" u="none" strike="noStrike">
                          <a:solidFill>
                            <a:srgbClr val="000000"/>
                          </a:solidFill>
                          <a:effectLst/>
                          <a:latin typeface="Aptos Narrow"/>
                        </a:rPr>
                        <a:t>Reputación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10031597"/>
                  </a:ext>
                </a:extLst>
              </a:tr>
              <a:tr h="162099">
                <a:tc>
                  <a:txBody>
                    <a:bodyPr/>
                    <a:lstStyle/>
                    <a:p>
                      <a:pPr algn="l" fontAlgn="ctr"/>
                      <a:r>
                        <a:rPr lang="es-MX" sz="1200" b="1" i="0" u="none" strike="noStrike" dirty="0">
                          <a:solidFill>
                            <a:srgbClr val="000000"/>
                          </a:solidFill>
                          <a:effectLst/>
                          <a:latin typeface="Aptos Narrow"/>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278149"/>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67</a:t>
            </a:fld>
            <a:endParaRPr spc="-25" dirty="0"/>
          </a:p>
        </p:txBody>
      </p:sp>
      <p:sp>
        <p:nvSpPr>
          <p:cNvPr id="6" name="Rectangle 1"/>
          <p:cNvSpPr>
            <a:spLocks noChangeArrowheads="1"/>
          </p:cNvSpPr>
          <p:nvPr/>
        </p:nvSpPr>
        <p:spPr bwMode="auto">
          <a:xfrm>
            <a:off x="2133600" y="5246063"/>
            <a:ext cx="7543800" cy="1345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400" i="0" u="none" strike="noStrike" cap="none" normalizeH="0" baseline="0" dirty="0">
                <a:ln>
                  <a:noFill/>
                </a:ln>
                <a:solidFill>
                  <a:schemeClr val="tx1"/>
                </a:solidFill>
                <a:effectLst/>
                <a:latin typeface="Arial" panose="020B0604020202020204" pitchFamily="34" charset="0"/>
              </a:rPr>
              <a:t>Entre el 01 de </a:t>
            </a:r>
            <a:r>
              <a:rPr lang="es-MX" altLang="es-MX" sz="1400" dirty="0">
                <a:solidFill>
                  <a:schemeClr val="tx1"/>
                </a:solidFill>
                <a:latin typeface="Arial" panose="020B0604020202020204" pitchFamily="34" charset="0"/>
              </a:rPr>
              <a:t>marzo</a:t>
            </a:r>
            <a:r>
              <a:rPr kumimoji="0" lang="es-MX" altLang="es-MX" sz="1400" i="0" u="none" strike="noStrike" cap="none" normalizeH="0" baseline="0" dirty="0">
                <a:ln>
                  <a:noFill/>
                </a:ln>
                <a:solidFill>
                  <a:schemeClr val="tx1"/>
                </a:solidFill>
                <a:effectLst/>
                <a:latin typeface="Arial" panose="020B0604020202020204" pitchFamily="34" charset="0"/>
              </a:rPr>
              <a:t> y el </a:t>
            </a:r>
            <a:r>
              <a:rPr lang="es-MX" altLang="es-MX" sz="1400" dirty="0">
                <a:solidFill>
                  <a:schemeClr val="tx1"/>
                </a:solidFill>
                <a:latin typeface="Arial" panose="020B0604020202020204" pitchFamily="34" charset="0"/>
              </a:rPr>
              <a:t>30</a:t>
            </a:r>
            <a:r>
              <a:rPr kumimoji="0" lang="es-MX" altLang="es-MX" sz="1400" i="0" u="none" strike="noStrike" cap="none" normalizeH="0" baseline="0" dirty="0">
                <a:ln>
                  <a:noFill/>
                </a:ln>
                <a:solidFill>
                  <a:schemeClr val="tx1"/>
                </a:solidFill>
                <a:effectLst/>
                <a:latin typeface="Arial" panose="020B0604020202020204" pitchFamily="34" charset="0"/>
              </a:rPr>
              <a:t> de </a:t>
            </a:r>
            <a:r>
              <a:rPr lang="es-MX" altLang="es-MX" sz="1400" dirty="0">
                <a:solidFill>
                  <a:schemeClr val="tx1"/>
                </a:solidFill>
                <a:latin typeface="Arial" panose="020B0604020202020204" pitchFamily="34" charset="0"/>
              </a:rPr>
              <a:t>abril</a:t>
            </a:r>
            <a:r>
              <a:rPr kumimoji="0" lang="es-MX" altLang="es-MX" sz="1400" i="0" u="none" strike="noStrike" cap="none" normalizeH="0" baseline="0" dirty="0">
                <a:ln>
                  <a:noFill/>
                </a:ln>
                <a:solidFill>
                  <a:schemeClr val="tx1"/>
                </a:solidFill>
                <a:effectLst/>
                <a:latin typeface="Arial" panose="020B0604020202020204" pitchFamily="34" charset="0"/>
              </a:rPr>
              <a:t> de 2026  se identificaron 5 menciones relacionadas con personas actoras políticas que presentaran contenidos estereotipados o discriminatorios</a:t>
            </a:r>
            <a:r>
              <a:rPr lang="es-MX" altLang="es-MX" sz="1400" dirty="0">
                <a:solidFill>
                  <a:schemeClr val="tx1"/>
                </a:solidFill>
                <a:latin typeface="Arial" panose="020B0604020202020204" pitchFamily="34" charset="0"/>
              </a:rPr>
              <a:t>, 2 con relación a personas indígenas, 2 a personas de la diversidad sexual y 1 de personas con discapacidad.</a:t>
            </a:r>
            <a:endParaRPr kumimoji="0" lang="es-MX" altLang="es-MX" sz="1400" i="0" u="none" strike="noStrike" cap="none" normalizeH="0" baseline="0" dirty="0">
              <a:ln>
                <a:noFill/>
              </a:ln>
              <a:solidFill>
                <a:schemeClr val="tx1"/>
              </a:solidFill>
              <a:effectLst/>
              <a:latin typeface="Arial" panose="020B0604020202020204" pitchFamily="34" charset="0"/>
            </a:endParaRPr>
          </a:p>
        </p:txBody>
      </p:sp>
      <p:graphicFrame>
        <p:nvGraphicFramePr>
          <p:cNvPr id="7" name="Gráfico 6"/>
          <p:cNvGraphicFramePr>
            <a:graphicFrameLocks/>
          </p:cNvGraphicFramePr>
          <p:nvPr>
            <p:extLst>
              <p:ext uri="{D42A27DB-BD31-4B8C-83A1-F6EECF244321}">
                <p14:modId xmlns:p14="http://schemas.microsoft.com/office/powerpoint/2010/main" val="2304347937"/>
              </p:ext>
            </p:extLst>
          </p:nvPr>
        </p:nvGraphicFramePr>
        <p:xfrm>
          <a:off x="2694432" y="7620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3271835766"/>
              </p:ext>
            </p:extLst>
          </p:nvPr>
        </p:nvGraphicFramePr>
        <p:xfrm>
          <a:off x="2590800" y="3810000"/>
          <a:ext cx="4356100" cy="1159510"/>
        </p:xfrm>
        <a:graphic>
          <a:graphicData uri="http://schemas.openxmlformats.org/drawingml/2006/table">
            <a:tbl>
              <a:tblPr/>
              <a:tblGrid>
                <a:gridCol w="2654300">
                  <a:extLst>
                    <a:ext uri="{9D8B030D-6E8A-4147-A177-3AD203B41FA5}">
                      <a16:colId xmlns:a16="http://schemas.microsoft.com/office/drawing/2014/main" val="718312457"/>
                    </a:ext>
                  </a:extLst>
                </a:gridCol>
                <a:gridCol w="1701800">
                  <a:extLst>
                    <a:ext uri="{9D8B030D-6E8A-4147-A177-3AD203B41FA5}">
                      <a16:colId xmlns:a16="http://schemas.microsoft.com/office/drawing/2014/main" val="4250110159"/>
                    </a:ext>
                  </a:extLst>
                </a:gridCol>
              </a:tblGrid>
              <a:tr h="196850">
                <a:tc>
                  <a:txBody>
                    <a:bodyPr/>
                    <a:lstStyle/>
                    <a:p>
                      <a:pPr algn="l" fontAlgn="b"/>
                      <a:r>
                        <a:rPr lang="es-MX" sz="1200" b="1" i="0" u="none" strike="noStrike" dirty="0">
                          <a:solidFill>
                            <a:srgbClr val="FFFFFF"/>
                          </a:solidFill>
                          <a:effectLst/>
                          <a:latin typeface="Aptos Narrow"/>
                        </a:rPr>
                        <a:t>ESTEREOTIPO / DISCRIMINACIÓN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394983197"/>
                  </a:ext>
                </a:extLst>
              </a:tr>
              <a:tr h="196850">
                <a:tc>
                  <a:txBody>
                    <a:bodyPr/>
                    <a:lstStyle/>
                    <a:p>
                      <a:pPr algn="l" fontAlgn="b"/>
                      <a:r>
                        <a:rPr lang="es-MX" sz="1200" b="0" i="0" u="none" strike="noStrike" dirty="0">
                          <a:solidFill>
                            <a:srgbClr val="000000"/>
                          </a:solidFill>
                          <a:effectLst/>
                          <a:latin typeface="Aptos Narrow"/>
                        </a:rPr>
                        <a:t>PERSONAS INDÍGENAS</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076048026"/>
                  </a:ext>
                </a:extLst>
              </a:tr>
              <a:tr h="196850">
                <a:tc>
                  <a:txBody>
                    <a:bodyPr/>
                    <a:lstStyle/>
                    <a:p>
                      <a:pPr algn="l" fontAlgn="b"/>
                      <a:r>
                        <a:rPr lang="es-MX" sz="1200" b="0" i="0" u="none" strike="noStrike">
                          <a:solidFill>
                            <a:srgbClr val="000000"/>
                          </a:solidFill>
                          <a:effectLst/>
                          <a:latin typeface="Aptos Narrow"/>
                        </a:rPr>
                        <a:t>PERSONAS DE LA DIVERSIDAD SEXUAL O DE GÉNERO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49393708"/>
                  </a:ext>
                </a:extLst>
              </a:tr>
              <a:tr h="196850">
                <a:tc>
                  <a:txBody>
                    <a:bodyPr/>
                    <a:lstStyle/>
                    <a:p>
                      <a:pPr algn="l" fontAlgn="b"/>
                      <a:r>
                        <a:rPr lang="es-MX" sz="1200" b="0" i="0" u="none" strike="noStrike">
                          <a:solidFill>
                            <a:srgbClr val="000000"/>
                          </a:solidFill>
                          <a:effectLst/>
                          <a:latin typeface="Aptos Narrow"/>
                        </a:rPr>
                        <a:t>PERSONAS CON DISCAPACIDAD</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08699451"/>
                  </a:ext>
                </a:extLst>
              </a:tr>
              <a:tr h="196850">
                <a:tc>
                  <a:txBody>
                    <a:bodyPr/>
                    <a:lstStyle/>
                    <a:p>
                      <a:pPr algn="l" fontAlgn="ctr"/>
                      <a:r>
                        <a:rPr lang="es-MX" sz="1200" b="1" i="0" u="none" strike="noStrike">
                          <a:solidFill>
                            <a:srgbClr val="000000"/>
                          </a:solidFill>
                          <a:effectLst/>
                          <a:latin typeface="Aptos Narrow"/>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5419901"/>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68</a:t>
            </a:fld>
            <a:endParaRPr spc="-25" dirty="0"/>
          </a:p>
        </p:txBody>
      </p:sp>
      <p:sp>
        <p:nvSpPr>
          <p:cNvPr id="10" name="Rectangle 1"/>
          <p:cNvSpPr>
            <a:spLocks noChangeArrowheads="1"/>
          </p:cNvSpPr>
          <p:nvPr/>
        </p:nvSpPr>
        <p:spPr bwMode="auto">
          <a:xfrm>
            <a:off x="1421796" y="5266869"/>
            <a:ext cx="9767775" cy="115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Entre el 01 de </a:t>
            </a:r>
            <a:r>
              <a:rPr lang="es-MX" altLang="es-MX" sz="1600" dirty="0">
                <a:solidFill>
                  <a:schemeClr val="tx1"/>
                </a:solidFill>
                <a:latin typeface="Arial" panose="020B0604020202020204" pitchFamily="34" charset="0"/>
              </a:rPr>
              <a:t>marzo</a:t>
            </a:r>
            <a:r>
              <a:rPr kumimoji="0" lang="es-MX" altLang="es-MX" sz="1600" i="0" u="none" strike="noStrike" cap="none" normalizeH="0" baseline="0" dirty="0">
                <a:ln>
                  <a:noFill/>
                </a:ln>
                <a:solidFill>
                  <a:schemeClr val="tx1"/>
                </a:solidFill>
                <a:effectLst/>
                <a:latin typeface="Arial" panose="020B0604020202020204" pitchFamily="34" charset="0"/>
              </a:rPr>
              <a:t> y al </a:t>
            </a:r>
            <a:r>
              <a:rPr lang="es-MX" altLang="es-MX" sz="1600" dirty="0">
                <a:solidFill>
                  <a:schemeClr val="tx1"/>
                </a:solidFill>
                <a:latin typeface="Arial" panose="020B0604020202020204" pitchFamily="34" charset="0"/>
              </a:rPr>
              <a:t>30 abril</a:t>
            </a:r>
            <a:r>
              <a:rPr kumimoji="0" lang="es-MX" altLang="es-MX" sz="1600" i="0" u="none" strike="noStrike" cap="none" normalizeH="0" baseline="0" dirty="0">
                <a:ln>
                  <a:noFill/>
                </a:ln>
                <a:solidFill>
                  <a:schemeClr val="tx1"/>
                </a:solidFill>
                <a:effectLst/>
                <a:latin typeface="Arial" panose="020B0604020202020204" pitchFamily="34" charset="0"/>
              </a:rPr>
              <a:t> de 2026 se registraron 39 menciones relacionadas con actos de violencia vinculados con personas actoras políticas, específicamente en la categoría de género 3, asesinato u homicidio 8, secuestro 3 y otros 25.</a:t>
            </a:r>
          </a:p>
        </p:txBody>
      </p:sp>
      <p:graphicFrame>
        <p:nvGraphicFramePr>
          <p:cNvPr id="6" name="Gráfico 5"/>
          <p:cNvGraphicFramePr>
            <a:graphicFrameLocks/>
          </p:cNvGraphicFramePr>
          <p:nvPr>
            <p:extLst>
              <p:ext uri="{D42A27DB-BD31-4B8C-83A1-F6EECF244321}">
                <p14:modId xmlns:p14="http://schemas.microsoft.com/office/powerpoint/2010/main" val="3923764983"/>
              </p:ext>
            </p:extLst>
          </p:nvPr>
        </p:nvGraphicFramePr>
        <p:xfrm>
          <a:off x="3413760" y="6858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la 7"/>
          <p:cNvGraphicFramePr>
            <a:graphicFrameLocks noGrp="1"/>
          </p:cNvGraphicFramePr>
          <p:nvPr>
            <p:extLst>
              <p:ext uri="{D42A27DB-BD31-4B8C-83A1-F6EECF244321}">
                <p14:modId xmlns:p14="http://schemas.microsoft.com/office/powerpoint/2010/main" val="3287925545"/>
              </p:ext>
            </p:extLst>
          </p:nvPr>
        </p:nvGraphicFramePr>
        <p:xfrm>
          <a:off x="3429000" y="3847494"/>
          <a:ext cx="4356100" cy="1181100"/>
        </p:xfrm>
        <a:graphic>
          <a:graphicData uri="http://schemas.openxmlformats.org/drawingml/2006/table">
            <a:tbl>
              <a:tblPr/>
              <a:tblGrid>
                <a:gridCol w="2654300">
                  <a:extLst>
                    <a:ext uri="{9D8B030D-6E8A-4147-A177-3AD203B41FA5}">
                      <a16:colId xmlns:a16="http://schemas.microsoft.com/office/drawing/2014/main" val="2679216983"/>
                    </a:ext>
                  </a:extLst>
                </a:gridCol>
                <a:gridCol w="1701800">
                  <a:extLst>
                    <a:ext uri="{9D8B030D-6E8A-4147-A177-3AD203B41FA5}">
                      <a16:colId xmlns:a16="http://schemas.microsoft.com/office/drawing/2014/main" val="3197228266"/>
                    </a:ext>
                  </a:extLst>
                </a:gridCol>
              </a:tblGrid>
              <a:tr h="196850">
                <a:tc>
                  <a:txBody>
                    <a:bodyPr/>
                    <a:lstStyle/>
                    <a:p>
                      <a:pPr algn="l" fontAlgn="b"/>
                      <a:r>
                        <a:rPr lang="es-MX" sz="1200" b="1" i="0" u="none" strike="noStrike">
                          <a:solidFill>
                            <a:srgbClr val="FFFFFF"/>
                          </a:solidFill>
                          <a:effectLst/>
                          <a:latin typeface="Aptos Narrow"/>
                        </a:rPr>
                        <a:t>ACTOS DE VIOLENCIA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01014281"/>
                  </a:ext>
                </a:extLst>
              </a:tr>
              <a:tr h="196850">
                <a:tc>
                  <a:txBody>
                    <a:bodyPr/>
                    <a:lstStyle/>
                    <a:p>
                      <a:pPr algn="l" fontAlgn="b"/>
                      <a:r>
                        <a:rPr lang="es-MX" sz="1200" b="0" i="0" u="none" strike="noStrike">
                          <a:solidFill>
                            <a:srgbClr val="000000"/>
                          </a:solidFill>
                          <a:effectLst/>
                          <a:latin typeface="Aptos Narrow"/>
                        </a:rPr>
                        <a:t>DE GÉNERO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392861884"/>
                  </a:ext>
                </a:extLst>
              </a:tr>
              <a:tr h="196850">
                <a:tc>
                  <a:txBody>
                    <a:bodyPr/>
                    <a:lstStyle/>
                    <a:p>
                      <a:pPr algn="l" fontAlgn="b"/>
                      <a:r>
                        <a:rPr lang="es-MX" sz="1200" b="0" i="0" u="none" strike="noStrike">
                          <a:solidFill>
                            <a:srgbClr val="000000"/>
                          </a:solidFill>
                          <a:effectLst/>
                          <a:latin typeface="Aptos Narrow"/>
                        </a:rPr>
                        <a:t>ASESINATO/HOMICIDIO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8</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92906502"/>
                  </a:ext>
                </a:extLst>
              </a:tr>
              <a:tr h="196850">
                <a:tc>
                  <a:txBody>
                    <a:bodyPr/>
                    <a:lstStyle/>
                    <a:p>
                      <a:pPr algn="l" fontAlgn="b"/>
                      <a:r>
                        <a:rPr lang="es-MX" sz="1200" b="0" i="0" u="none" strike="noStrike">
                          <a:solidFill>
                            <a:srgbClr val="000000"/>
                          </a:solidFill>
                          <a:effectLst/>
                          <a:latin typeface="Aptos Narrow"/>
                        </a:rPr>
                        <a:t>SECUESTRO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Aptos Narrow"/>
                        </a:rPr>
                        <a:t>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70521259"/>
                  </a:ext>
                </a:extLst>
              </a:tr>
              <a:tr h="196850">
                <a:tc>
                  <a:txBody>
                    <a:bodyPr/>
                    <a:lstStyle/>
                    <a:p>
                      <a:pPr algn="l" fontAlgn="b"/>
                      <a:r>
                        <a:rPr lang="es-MX" sz="1200" b="0" i="0" u="none" strike="noStrike">
                          <a:solidFill>
                            <a:srgbClr val="000000"/>
                          </a:solidFill>
                          <a:effectLst/>
                          <a:latin typeface="Aptos Narrow"/>
                        </a:rPr>
                        <a:t>OTRO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Aptos Narrow"/>
                        </a:rPr>
                        <a:t>25</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89645291"/>
                  </a:ext>
                </a:extLst>
              </a:tr>
              <a:tr h="196850">
                <a:tc>
                  <a:txBody>
                    <a:bodyPr/>
                    <a:lstStyle/>
                    <a:p>
                      <a:pPr algn="l" fontAlgn="ctr"/>
                      <a:r>
                        <a:rPr lang="es-MX" sz="1200" b="1" i="0" u="none" strike="noStrike">
                          <a:solidFill>
                            <a:srgbClr val="000000"/>
                          </a:solidFill>
                          <a:effectLst/>
                          <a:latin typeface="Aptos Narrow"/>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Aptos Narrow"/>
                        </a:rPr>
                        <a:t>39</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3186772"/>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1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69</a:t>
            </a:fld>
            <a:endParaRPr spc="-25" dirty="0"/>
          </a:p>
        </p:txBody>
      </p:sp>
      <p:sp>
        <p:nvSpPr>
          <p:cNvPr id="18" name="Rectangle 1"/>
          <p:cNvSpPr>
            <a:spLocks noChangeArrowheads="1"/>
          </p:cNvSpPr>
          <p:nvPr/>
        </p:nvSpPr>
        <p:spPr bwMode="auto">
          <a:xfrm>
            <a:off x="2362200" y="5218327"/>
            <a:ext cx="8305800" cy="1154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600" i="0" u="none" strike="noStrike" cap="none" normalizeH="0" baseline="0" dirty="0">
                <a:ln>
                  <a:noFill/>
                </a:ln>
                <a:solidFill>
                  <a:schemeClr val="tx1"/>
                </a:solidFill>
                <a:effectLst/>
                <a:latin typeface="Arial" panose="020B0604020202020204" pitchFamily="34" charset="0"/>
              </a:rPr>
              <a:t>Durante el periodo de monitoreo comprendido del 01 de </a:t>
            </a:r>
            <a:r>
              <a:rPr lang="es-MX" altLang="es-MX" sz="1600" dirty="0">
                <a:solidFill>
                  <a:schemeClr val="tx1"/>
                </a:solidFill>
                <a:latin typeface="Arial" panose="020B0604020202020204" pitchFamily="34" charset="0"/>
              </a:rPr>
              <a:t>marzo</a:t>
            </a:r>
            <a:r>
              <a:rPr kumimoji="0" lang="es-MX" altLang="es-MX" sz="1600" i="0" u="none" strike="noStrike" cap="none" normalizeH="0" baseline="0" dirty="0">
                <a:ln>
                  <a:noFill/>
                </a:ln>
                <a:solidFill>
                  <a:schemeClr val="tx1"/>
                </a:solidFill>
                <a:effectLst/>
                <a:latin typeface="Arial" panose="020B0604020202020204" pitchFamily="34" charset="0"/>
              </a:rPr>
              <a:t> al </a:t>
            </a:r>
            <a:r>
              <a:rPr lang="es-MX" altLang="es-MX" sz="1600" dirty="0">
                <a:solidFill>
                  <a:schemeClr val="tx1"/>
                </a:solidFill>
                <a:latin typeface="Arial" panose="020B0604020202020204" pitchFamily="34" charset="0"/>
              </a:rPr>
              <a:t>30</a:t>
            </a:r>
            <a:r>
              <a:rPr kumimoji="0" lang="es-MX" altLang="es-MX" sz="1600" i="0" u="none" strike="noStrike" cap="none" normalizeH="0" baseline="0" dirty="0">
                <a:ln>
                  <a:noFill/>
                </a:ln>
                <a:solidFill>
                  <a:schemeClr val="tx1"/>
                </a:solidFill>
                <a:effectLst/>
                <a:latin typeface="Arial" panose="020B0604020202020204" pitchFamily="34" charset="0"/>
              </a:rPr>
              <a:t> de </a:t>
            </a:r>
            <a:r>
              <a:rPr lang="es-MX" altLang="es-MX" sz="1600" dirty="0">
                <a:solidFill>
                  <a:schemeClr val="tx1"/>
                </a:solidFill>
                <a:latin typeface="Arial" panose="020B0604020202020204" pitchFamily="34" charset="0"/>
              </a:rPr>
              <a:t>abril</a:t>
            </a:r>
            <a:r>
              <a:rPr kumimoji="0" lang="es-MX" altLang="es-MX" sz="1600" i="0" u="none" strike="noStrike" cap="none" normalizeH="0" baseline="0" dirty="0">
                <a:ln>
                  <a:noFill/>
                </a:ln>
                <a:solidFill>
                  <a:schemeClr val="tx1"/>
                </a:solidFill>
                <a:effectLst/>
                <a:latin typeface="Arial" panose="020B0604020202020204" pitchFamily="34" charset="0"/>
              </a:rPr>
              <a:t> de 2026, se identificaron 31 menciones relacionadas con encuestas o sondeos vinculados con personas actoras políticas.</a:t>
            </a:r>
          </a:p>
        </p:txBody>
      </p:sp>
      <p:graphicFrame>
        <p:nvGraphicFramePr>
          <p:cNvPr id="6" name="Gráfico 5"/>
          <p:cNvGraphicFramePr>
            <a:graphicFrameLocks/>
          </p:cNvGraphicFramePr>
          <p:nvPr>
            <p:extLst>
              <p:ext uri="{D42A27DB-BD31-4B8C-83A1-F6EECF244321}">
                <p14:modId xmlns:p14="http://schemas.microsoft.com/office/powerpoint/2010/main" val="3494731144"/>
              </p:ext>
            </p:extLst>
          </p:nvPr>
        </p:nvGraphicFramePr>
        <p:xfrm>
          <a:off x="3124200" y="1219200"/>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Tabla 6"/>
          <p:cNvGraphicFramePr>
            <a:graphicFrameLocks noGrp="1"/>
          </p:cNvGraphicFramePr>
          <p:nvPr>
            <p:extLst>
              <p:ext uri="{D42A27DB-BD31-4B8C-83A1-F6EECF244321}">
                <p14:modId xmlns:p14="http://schemas.microsoft.com/office/powerpoint/2010/main" val="2350049887"/>
              </p:ext>
            </p:extLst>
          </p:nvPr>
        </p:nvGraphicFramePr>
        <p:xfrm>
          <a:off x="2971800" y="4331589"/>
          <a:ext cx="4356100" cy="590550"/>
        </p:xfrm>
        <a:graphic>
          <a:graphicData uri="http://schemas.openxmlformats.org/drawingml/2006/table">
            <a:tbl>
              <a:tblPr/>
              <a:tblGrid>
                <a:gridCol w="2654300">
                  <a:extLst>
                    <a:ext uri="{9D8B030D-6E8A-4147-A177-3AD203B41FA5}">
                      <a16:colId xmlns:a16="http://schemas.microsoft.com/office/drawing/2014/main" val="785581114"/>
                    </a:ext>
                  </a:extLst>
                </a:gridCol>
                <a:gridCol w="1701800">
                  <a:extLst>
                    <a:ext uri="{9D8B030D-6E8A-4147-A177-3AD203B41FA5}">
                      <a16:colId xmlns:a16="http://schemas.microsoft.com/office/drawing/2014/main" val="493695357"/>
                    </a:ext>
                  </a:extLst>
                </a:gridCol>
              </a:tblGrid>
              <a:tr h="196850">
                <a:tc>
                  <a:txBody>
                    <a:bodyPr/>
                    <a:lstStyle/>
                    <a:p>
                      <a:pPr algn="l" fontAlgn="b"/>
                      <a:r>
                        <a:rPr lang="es-MX" sz="1200" b="1" i="0" u="none" strike="noStrike">
                          <a:solidFill>
                            <a:srgbClr val="FFFFFF"/>
                          </a:solidFill>
                          <a:effectLst/>
                          <a:latin typeface="Aptos Narrow"/>
                        </a:rPr>
                        <a:t>METODOLOGÍA / ENCUESTA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Aptos Narrow"/>
                        </a:rPr>
                        <a:t>MENCIÓN</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979077986"/>
                  </a:ext>
                </a:extLst>
              </a:tr>
              <a:tr h="196850">
                <a:tc>
                  <a:txBody>
                    <a:bodyPr/>
                    <a:lstStyle/>
                    <a:p>
                      <a:pPr algn="l" fontAlgn="b"/>
                      <a:r>
                        <a:rPr lang="es-MX" sz="1100" b="0" i="0" u="none" strike="noStrike">
                          <a:solidFill>
                            <a:srgbClr val="000000"/>
                          </a:solidFill>
                          <a:effectLst/>
                          <a:latin typeface="Aptos Narrow"/>
                        </a:rPr>
                        <a:t>Sí</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a:solidFill>
                            <a:srgbClr val="000000"/>
                          </a:solidFill>
                          <a:effectLst/>
                          <a:latin typeface="Aptos Narrow"/>
                        </a:rPr>
                        <a:t>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9934136"/>
                  </a:ext>
                </a:extLst>
              </a:tr>
              <a:tr h="196850">
                <a:tc>
                  <a:txBody>
                    <a:bodyPr/>
                    <a:lstStyle/>
                    <a:p>
                      <a:pPr algn="l" fontAlgn="ctr"/>
                      <a:r>
                        <a:rPr lang="es-MX" sz="1200" b="1" i="0" u="none" strike="noStrike">
                          <a:solidFill>
                            <a:srgbClr val="000000"/>
                          </a:solidFill>
                          <a:effectLst/>
                          <a:latin typeface="Aptos Narrow"/>
                        </a:rPr>
                        <a:t>TOTAL</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100" b="0" i="0" u="none" strike="noStrike" dirty="0">
                          <a:solidFill>
                            <a:srgbClr val="000000"/>
                          </a:solidFill>
                          <a:effectLst/>
                          <a:latin typeface="Aptos Narrow"/>
                        </a:rPr>
                        <a:t>31</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5540723"/>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38199" y="4419600"/>
            <a:ext cx="10256011" cy="964816"/>
          </a:xfrm>
          <a:prstGeom prst="rect">
            <a:avLst/>
          </a:prstGeom>
          <a:ln w="9525">
            <a:solidFill>
              <a:srgbClr val="000000"/>
            </a:solidFill>
          </a:ln>
        </p:spPr>
        <p:txBody>
          <a:bodyPr vert="horz" wrap="square" lIns="0" tIns="34925" rIns="0" bIns="0" rtlCol="0">
            <a:spAutoFit/>
          </a:bodyPr>
          <a:lstStyle/>
          <a:p>
            <a:pPr marL="72000" marR="81915" algn="just">
              <a:lnSpc>
                <a:spcPct val="150000"/>
              </a:lnSpc>
            </a:pPr>
            <a:r>
              <a:rPr lang="es-MX" sz="1400" dirty="0"/>
              <a:t>El programa con menor número de emisiones durante el periodo monitoreado fue “Trasfondo Informativo” (ID-02), de la plaza Chilpancingo, con 0 emisiones. Le siguen “GRC Noticias” (ID-19), de Acapulco, con 26 emisiones; así como “Guerrero Noticias” (ID-15), también de Acapulco, e “Informe 24” (ID-09), de Chilpancingo, con 29 programas cada uno.</a:t>
            </a:r>
            <a:endParaRPr lang="es-MX" sz="1400" spc="-35" dirty="0">
              <a:latin typeface="Arial" panose="020B0604020202020204" pitchFamily="34" charset="0"/>
              <a:cs typeface="Arial" panose="020B0604020202020204" pitchFamily="34" charset="0"/>
            </a:endParaRPr>
          </a:p>
        </p:txBody>
      </p:sp>
      <p:sp>
        <p:nvSpPr>
          <p:cNvPr id="22" name="object 22"/>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7</a:t>
            </a:fld>
            <a:endParaRPr spc="-25" dirty="0"/>
          </a:p>
        </p:txBody>
      </p:sp>
      <p:graphicFrame>
        <p:nvGraphicFramePr>
          <p:cNvPr id="7" name="Gráfico 6">
            <a:extLst>
              <a:ext uri="{FF2B5EF4-FFF2-40B4-BE49-F238E27FC236}">
                <a16:creationId xmlns:a16="http://schemas.microsoft.com/office/drawing/2014/main" id="{26834894-6EAB-4AB4-9040-3325A7BA5BD7}"/>
              </a:ext>
            </a:extLst>
          </p:cNvPr>
          <p:cNvGraphicFramePr>
            <a:graphicFrameLocks/>
          </p:cNvGraphicFramePr>
          <p:nvPr>
            <p:extLst>
              <p:ext uri="{D42A27DB-BD31-4B8C-83A1-F6EECF244321}">
                <p14:modId xmlns:p14="http://schemas.microsoft.com/office/powerpoint/2010/main" val="2827091097"/>
              </p:ext>
            </p:extLst>
          </p:nvPr>
        </p:nvGraphicFramePr>
        <p:xfrm>
          <a:off x="228600" y="1047636"/>
          <a:ext cx="11582400" cy="299096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99087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17721"/>
            <a:ext cx="12192000" cy="6857999"/>
          </a:xfrm>
          <a:prstGeom prst="rect">
            <a:avLst/>
          </a:prstGeom>
        </p:spPr>
      </p:pic>
      <p:sp>
        <p:nvSpPr>
          <p:cNvPr id="3" name="object 3"/>
          <p:cNvSpPr txBox="1">
            <a:spLocks noGrp="1"/>
          </p:cNvSpPr>
          <p:nvPr>
            <p:ph type="title"/>
          </p:nvPr>
        </p:nvSpPr>
        <p:spPr>
          <a:xfrm>
            <a:off x="0" y="-98720"/>
            <a:ext cx="9161449" cy="555920"/>
          </a:xfrm>
          <a:prstGeom prst="rect">
            <a:avLst/>
          </a:prstGeom>
        </p:spPr>
        <p:txBody>
          <a:bodyPr vert="horz" wrap="square" lIns="0" tIns="245744" rIns="0" bIns="0" rtlCol="0">
            <a:spAutoFit/>
          </a:bodyPr>
          <a:lstStyle/>
          <a:p>
            <a:pPr marL="280670">
              <a:lnSpc>
                <a:spcPct val="100000"/>
              </a:lnSpc>
              <a:spcBef>
                <a:spcPts val="95"/>
              </a:spcBef>
            </a:pPr>
            <a:r>
              <a:rPr sz="2000" spc="-10" dirty="0"/>
              <a:t>CONCLUSIÓN</a:t>
            </a:r>
          </a:p>
        </p:txBody>
      </p:sp>
      <p:sp>
        <p:nvSpPr>
          <p:cNvPr id="5" name="object 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70</a:t>
            </a:fld>
            <a:endParaRPr spc="-25" dirty="0"/>
          </a:p>
        </p:txBody>
      </p:sp>
      <p:sp>
        <p:nvSpPr>
          <p:cNvPr id="4" name="Rectángulo 3"/>
          <p:cNvSpPr/>
          <p:nvPr/>
        </p:nvSpPr>
        <p:spPr>
          <a:xfrm>
            <a:off x="228600" y="410639"/>
            <a:ext cx="5715000" cy="5756832"/>
          </a:xfrm>
          <a:prstGeom prst="rect">
            <a:avLst/>
          </a:prstGeom>
        </p:spPr>
        <p:txBody>
          <a:bodyPr wrap="square">
            <a:spAutoFit/>
          </a:bodyPr>
          <a:lstStyle/>
          <a:p>
            <a:pPr algn="just">
              <a:lnSpc>
                <a:spcPct val="150000"/>
              </a:lnSpc>
            </a:pPr>
            <a:r>
              <a:rPr lang="es-MX" sz="1300" dirty="0">
                <a:latin typeface="Arial" panose="020B0604020202020204" pitchFamily="34" charset="0"/>
                <a:cs typeface="Arial" panose="020B0604020202020204" pitchFamily="34" charset="0"/>
              </a:rPr>
              <a:t>Durante el periodo comprendido del 01 de Marzo al 30 de abril de 2026, se analizaron </a:t>
            </a:r>
            <a:r>
              <a:rPr lang="es-MX" sz="1300" dirty="0">
                <a:solidFill>
                  <a:schemeClr val="tx1"/>
                </a:solidFill>
                <a:latin typeface="Arial" panose="020B0604020202020204" pitchFamily="34" charset="0"/>
                <a:cs typeface="Arial" panose="020B0604020202020204" pitchFamily="34" charset="0"/>
              </a:rPr>
              <a:t>727 p</a:t>
            </a:r>
            <a:r>
              <a:rPr lang="es-MX" sz="1300" dirty="0">
                <a:latin typeface="Arial" panose="020B0604020202020204" pitchFamily="34" charset="0"/>
                <a:cs typeface="Arial" panose="020B0604020202020204" pitchFamily="34" charset="0"/>
              </a:rPr>
              <a:t>rogramas de radio y televisión transmitidos de lunes a viernes, como parte del monitoreo cuantitativo y cualitativo de cobertura informativa en medios electrónicos a nivel estatal.</a:t>
            </a:r>
          </a:p>
          <a:p>
            <a:pPr algn="just">
              <a:lnSpc>
                <a:spcPct val="150000"/>
              </a:lnSpc>
            </a:pPr>
            <a:r>
              <a:rPr lang="es-MX" sz="1300" dirty="0">
                <a:latin typeface="Arial" panose="020B0604020202020204" pitchFamily="34" charset="0"/>
                <a:cs typeface="Arial" panose="020B0604020202020204" pitchFamily="34" charset="0"/>
              </a:rPr>
              <a:t>Los resultados indican que Morena fue el partido político con mayor número de menciones durante el periodo analizado. En cuanto a las personas actoras políticas, la gobernadora del estado de Guerrero, Evelyn Cecia Salgado Pineda, registró el mayor número de referencias en radio, predominando en las menciones clasificadas como no adjetivadas, mientras que en televisión fue Abelina López Rodríguez, quién encabezó.</a:t>
            </a:r>
          </a:p>
          <a:p>
            <a:pPr algn="just">
              <a:lnSpc>
                <a:spcPct val="150000"/>
              </a:lnSpc>
            </a:pPr>
            <a:r>
              <a:rPr lang="es-MX" sz="1300" dirty="0">
                <a:latin typeface="Arial" panose="020B0604020202020204" pitchFamily="34" charset="0"/>
                <a:cs typeface="Arial" panose="020B0604020202020204" pitchFamily="34" charset="0"/>
              </a:rPr>
              <a:t>Respecto al género periodístico, se identificó que la nota informativa fue el formato más utilizado para la difusión de información relacionada con partidos políticos y personas actoras políticas.</a:t>
            </a:r>
          </a:p>
          <a:p>
            <a:pPr algn="just">
              <a:lnSpc>
                <a:spcPct val="150000"/>
              </a:lnSpc>
            </a:pPr>
            <a:r>
              <a:rPr lang="es-MX" sz="1300" dirty="0">
                <a:latin typeface="Arial" panose="020B0604020202020204" pitchFamily="34" charset="0"/>
                <a:cs typeface="Arial" panose="020B0604020202020204" pitchFamily="34" charset="0"/>
              </a:rPr>
              <a:t>En lo referente a la distribución de menciones por sexo, </a:t>
            </a:r>
            <a:r>
              <a:rPr lang="es-MX" sz="1300" dirty="0">
                <a:solidFill>
                  <a:schemeClr val="tx1"/>
                </a:solidFill>
                <a:latin typeface="Arial" panose="020B0604020202020204" pitchFamily="34" charset="0"/>
                <a:cs typeface="Arial" panose="020B0604020202020204" pitchFamily="34" charset="0"/>
              </a:rPr>
              <a:t>el 49 % </a:t>
            </a:r>
            <a:r>
              <a:rPr lang="es-MX" sz="1300" dirty="0">
                <a:latin typeface="Arial" panose="020B0604020202020204" pitchFamily="34" charset="0"/>
                <a:cs typeface="Arial" panose="020B0604020202020204" pitchFamily="34" charset="0"/>
              </a:rPr>
              <a:t>correspondió a mujeres, mientras que el </a:t>
            </a:r>
            <a:r>
              <a:rPr lang="es-MX" sz="1300" dirty="0">
                <a:solidFill>
                  <a:schemeClr val="tx1"/>
                </a:solidFill>
                <a:latin typeface="Arial" panose="020B0604020202020204" pitchFamily="34" charset="0"/>
                <a:cs typeface="Arial" panose="020B0604020202020204" pitchFamily="34" charset="0"/>
              </a:rPr>
              <a:t>37 %</a:t>
            </a:r>
            <a:r>
              <a:rPr lang="es-MX" sz="1300" dirty="0">
                <a:latin typeface="Arial" panose="020B0604020202020204" pitchFamily="34" charset="0"/>
                <a:cs typeface="Arial" panose="020B0604020202020204" pitchFamily="34" charset="0"/>
              </a:rPr>
              <a:t> restante se refirió a hombres.</a:t>
            </a:r>
          </a:p>
          <a:p>
            <a:pPr algn="just">
              <a:lnSpc>
                <a:spcPct val="150000"/>
              </a:lnSpc>
            </a:pPr>
            <a:r>
              <a:rPr lang="es-MX" sz="1300" dirty="0">
                <a:latin typeface="Arial" panose="020B0604020202020204" pitchFamily="34" charset="0"/>
                <a:cs typeface="Arial" panose="020B0604020202020204" pitchFamily="34" charset="0"/>
              </a:rPr>
              <a:t>Finalmente, es importante señalar que durante el periodo analizado no se identificaron inserciones pagadas por partidos políticos en los programas monitoreados.</a:t>
            </a:r>
          </a:p>
        </p:txBody>
      </p:sp>
    </p:spTree>
    <p:extLst>
      <p:ext uri="{BB962C8B-B14F-4D97-AF65-F5344CB8AC3E}">
        <p14:creationId xmlns:p14="http://schemas.microsoft.com/office/powerpoint/2010/main" val="2984022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bject 35"/>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8</a:t>
            </a:fld>
            <a:endParaRPr spc="-25" dirty="0"/>
          </a:p>
        </p:txBody>
      </p:sp>
      <p:graphicFrame>
        <p:nvGraphicFramePr>
          <p:cNvPr id="3" name="Tabla 2"/>
          <p:cNvGraphicFramePr>
            <a:graphicFrameLocks noGrp="1"/>
          </p:cNvGraphicFramePr>
          <p:nvPr>
            <p:extLst>
              <p:ext uri="{D42A27DB-BD31-4B8C-83A1-F6EECF244321}">
                <p14:modId xmlns:p14="http://schemas.microsoft.com/office/powerpoint/2010/main" val="1292904570"/>
              </p:ext>
            </p:extLst>
          </p:nvPr>
        </p:nvGraphicFramePr>
        <p:xfrm>
          <a:off x="685800" y="1905000"/>
          <a:ext cx="10812462" cy="4345219"/>
        </p:xfrm>
        <a:graphic>
          <a:graphicData uri="http://schemas.openxmlformats.org/drawingml/2006/table">
            <a:tbl>
              <a:tblPr/>
              <a:tblGrid>
                <a:gridCol w="353571">
                  <a:extLst>
                    <a:ext uri="{9D8B030D-6E8A-4147-A177-3AD203B41FA5}">
                      <a16:colId xmlns:a16="http://schemas.microsoft.com/office/drawing/2014/main" val="1070528600"/>
                    </a:ext>
                  </a:extLst>
                </a:gridCol>
                <a:gridCol w="1357261">
                  <a:extLst>
                    <a:ext uri="{9D8B030D-6E8A-4147-A177-3AD203B41FA5}">
                      <a16:colId xmlns:a16="http://schemas.microsoft.com/office/drawing/2014/main" val="3075094567"/>
                    </a:ext>
                  </a:extLst>
                </a:gridCol>
                <a:gridCol w="3439549">
                  <a:extLst>
                    <a:ext uri="{9D8B030D-6E8A-4147-A177-3AD203B41FA5}">
                      <a16:colId xmlns:a16="http://schemas.microsoft.com/office/drawing/2014/main" val="3589204177"/>
                    </a:ext>
                  </a:extLst>
                </a:gridCol>
                <a:gridCol w="3657600">
                  <a:extLst>
                    <a:ext uri="{9D8B030D-6E8A-4147-A177-3AD203B41FA5}">
                      <a16:colId xmlns:a16="http://schemas.microsoft.com/office/drawing/2014/main" val="1306697586"/>
                    </a:ext>
                  </a:extLst>
                </a:gridCol>
                <a:gridCol w="2004481">
                  <a:extLst>
                    <a:ext uri="{9D8B030D-6E8A-4147-A177-3AD203B41FA5}">
                      <a16:colId xmlns:a16="http://schemas.microsoft.com/office/drawing/2014/main" val="3136711083"/>
                    </a:ext>
                  </a:extLst>
                </a:gridCol>
              </a:tblGrid>
              <a:tr h="298469">
                <a:tc>
                  <a:txBody>
                    <a:bodyPr/>
                    <a:lstStyle/>
                    <a:p>
                      <a:pPr algn="ctr" fontAlgn="b"/>
                      <a:r>
                        <a:rPr lang="es-MX" sz="1200" b="1" i="0" u="none" strike="noStrike" dirty="0">
                          <a:solidFill>
                            <a:srgbClr val="FFFFFF"/>
                          </a:solidFill>
                          <a:effectLst/>
                          <a:latin typeface="Arial" panose="020B0604020202020204" pitchFamily="34" charset="0"/>
                        </a:rPr>
                        <a:t>ID</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PLAZA (CEVEM)</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NOMBRE COMERCIAL</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Arial" panose="020B0604020202020204" pitchFamily="34" charset="0"/>
                        </a:rPr>
                        <a:t>NOMBRE DEL NOTICIERO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Arial" panose="020B0604020202020204" pitchFamily="34" charset="0"/>
                        </a:rPr>
                        <a:t>Suma de NO. DE PROGRAMAS TIEMPO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1371426872"/>
                  </a:ext>
                </a:extLst>
              </a:tr>
              <a:tr h="150524">
                <a:tc>
                  <a:txBody>
                    <a:bodyPr/>
                    <a:lstStyle/>
                    <a:p>
                      <a:pPr algn="ctr" fontAlgn="b"/>
                      <a:r>
                        <a:rPr lang="es-MX" sz="1200" b="1" i="0" u="none" strike="noStrike">
                          <a:solidFill>
                            <a:srgbClr val="000000"/>
                          </a:solidFill>
                          <a:effectLst/>
                          <a:latin typeface="Arial" panose="020B0604020202020204" pitchFamily="34" charset="0"/>
                        </a:rPr>
                        <a:t>13</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GLOBO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COSTA GRANDE EN LA NOTICIA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471056568"/>
                  </a:ext>
                </a:extLst>
              </a:tr>
              <a:tr h="150524">
                <a:tc>
                  <a:txBody>
                    <a:bodyPr/>
                    <a:lstStyle/>
                    <a:p>
                      <a:pPr algn="ctr" fontAlgn="b"/>
                      <a:r>
                        <a:rPr lang="es-MX" sz="1200" b="1" i="0" u="none" strike="noStrike">
                          <a:solidFill>
                            <a:srgbClr val="000000"/>
                          </a:solidFill>
                          <a:effectLst/>
                          <a:latin typeface="Arial" panose="020B0604020202020204" pitchFamily="34" charset="0"/>
                        </a:rPr>
                        <a:t>5</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ADN40</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ADN 40 EN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33491646"/>
                  </a:ext>
                </a:extLst>
              </a:tr>
              <a:tr h="150524">
                <a:tc>
                  <a:txBody>
                    <a:bodyPr/>
                    <a:lstStyle/>
                    <a:p>
                      <a:pPr algn="ctr" fontAlgn="b"/>
                      <a:r>
                        <a:rPr lang="es-MX" sz="1200" b="1" i="0" u="none" strike="noStrike">
                          <a:solidFill>
                            <a:srgbClr val="000000"/>
                          </a:solidFill>
                          <a:effectLst/>
                          <a:latin typeface="Arial" panose="020B0604020202020204" pitchFamily="34" charset="0"/>
                        </a:rPr>
                        <a:t>12</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GLOBO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COSTA GRANDE EN LA NOTICIA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88081910"/>
                  </a:ext>
                </a:extLst>
              </a:tr>
              <a:tr h="150524">
                <a:tc>
                  <a:txBody>
                    <a:bodyPr/>
                    <a:lstStyle/>
                    <a:p>
                      <a:pPr algn="ctr" fontAlgn="b"/>
                      <a:r>
                        <a:rPr lang="es-MX" sz="1200" b="1" i="0" u="none" strike="noStrike">
                          <a:solidFill>
                            <a:srgbClr val="000000"/>
                          </a:solidFill>
                          <a:effectLst/>
                          <a:latin typeface="Arial" panose="020B0604020202020204" pitchFamily="34" charset="0"/>
                        </a:rPr>
                        <a:t>16</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AZTECA UNO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HECHOS MERIDIANO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13096727"/>
                  </a:ext>
                </a:extLst>
              </a:tr>
              <a:tr h="150524">
                <a:tc>
                  <a:txBody>
                    <a:bodyPr/>
                    <a:lstStyle/>
                    <a:p>
                      <a:pPr algn="ctr" fontAlgn="b"/>
                      <a:r>
                        <a:rPr lang="es-MX" sz="1200" b="1" i="0" u="none" strike="noStrike">
                          <a:solidFill>
                            <a:srgbClr val="000000"/>
                          </a:solidFill>
                          <a:effectLst/>
                          <a:latin typeface="Arial" panose="020B0604020202020204" pitchFamily="34" charset="0"/>
                        </a:rPr>
                        <a:t>3</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AUDIORAMA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INFORME 24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63863201"/>
                  </a:ext>
                </a:extLst>
              </a:tr>
              <a:tr h="150524">
                <a:tc>
                  <a:txBody>
                    <a:bodyPr/>
                    <a:lstStyle/>
                    <a:p>
                      <a:pPr algn="ctr" fontAlgn="b"/>
                      <a:r>
                        <a:rPr lang="es-MX" sz="1200" b="1" i="0" u="none" strike="noStrike">
                          <a:solidFill>
                            <a:srgbClr val="000000"/>
                          </a:solidFill>
                          <a:effectLst/>
                          <a:latin typeface="Arial" panose="020B0604020202020204" pitchFamily="34" charset="0"/>
                        </a:rPr>
                        <a:t>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AUDIORAMA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INFORME 24 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55972198"/>
                  </a:ext>
                </a:extLst>
              </a:tr>
              <a:tr h="150524">
                <a:tc>
                  <a:txBody>
                    <a:bodyPr/>
                    <a:lstStyle/>
                    <a:p>
                      <a:pPr algn="ctr" fontAlgn="b"/>
                      <a:r>
                        <a:rPr lang="es-MX" sz="1200" b="1" i="0" u="none" strike="noStrike">
                          <a:solidFill>
                            <a:srgbClr val="000000"/>
                          </a:solidFill>
                          <a:effectLst/>
                          <a:latin typeface="Arial" panose="020B0604020202020204" pitchFamily="34" charset="0"/>
                        </a:rPr>
                        <a:t>11</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Iguala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LA GRANDE</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IGN NOTICIAS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58869252"/>
                  </a:ext>
                </a:extLst>
              </a:tr>
              <a:tr h="222074">
                <a:tc>
                  <a:txBody>
                    <a:bodyPr/>
                    <a:lstStyle/>
                    <a:p>
                      <a:pPr algn="ctr" fontAlgn="b"/>
                      <a:r>
                        <a:rPr lang="es-MX" sz="1200" b="1" i="0" u="none" strike="noStrike">
                          <a:solidFill>
                            <a:srgbClr val="000000"/>
                          </a:solidFill>
                          <a:effectLst/>
                          <a:latin typeface="Arial" panose="020B0604020202020204" pitchFamily="34" charset="0"/>
                        </a:rPr>
                        <a:t>18</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GRUPO FORMULA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INFORMESE CON MARCO ANTONIO AGUILETA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84595705"/>
                  </a:ext>
                </a:extLst>
              </a:tr>
              <a:tr h="222074">
                <a:tc>
                  <a:txBody>
                    <a:bodyPr/>
                    <a:lstStyle/>
                    <a:p>
                      <a:pPr algn="ctr" fontAlgn="b"/>
                      <a:r>
                        <a:rPr lang="es-MX" sz="1200" b="1" i="0" u="none" strike="noStrike">
                          <a:solidFill>
                            <a:srgbClr val="000000"/>
                          </a:solidFill>
                          <a:effectLst/>
                          <a:latin typeface="Arial" panose="020B0604020202020204" pitchFamily="34" charset="0"/>
                        </a:rPr>
                        <a:t>1</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GRUPO FORMULA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INFORMESE CON MARCO ANTONIO AGUILETA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42</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10430812"/>
                  </a:ext>
                </a:extLst>
              </a:tr>
              <a:tr h="150524">
                <a:tc>
                  <a:txBody>
                    <a:bodyPr/>
                    <a:lstStyle/>
                    <a:p>
                      <a:pPr algn="ctr" fontAlgn="b"/>
                      <a:r>
                        <a:rPr lang="es-MX" sz="1200" b="1" i="0" u="none" strike="noStrike">
                          <a:solidFill>
                            <a:srgbClr val="000000"/>
                          </a:solidFill>
                          <a:effectLst/>
                          <a:latin typeface="Arial" panose="020B0604020202020204" pitchFamily="34" charset="0"/>
                        </a:rPr>
                        <a:t>8</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W RADIO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INFORMATIVO NTR (NTR NOTICIAS)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42</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83619168"/>
                  </a:ext>
                </a:extLst>
              </a:tr>
              <a:tr h="150524">
                <a:tc>
                  <a:txBody>
                    <a:bodyPr/>
                    <a:lstStyle/>
                    <a:p>
                      <a:pPr algn="ctr" fontAlgn="b"/>
                      <a:r>
                        <a:rPr lang="es-MX" sz="1200" b="1" i="0" u="none" strike="noStrike">
                          <a:solidFill>
                            <a:srgbClr val="000000"/>
                          </a:solidFill>
                          <a:effectLst/>
                          <a:latin typeface="Arial" panose="020B0604020202020204" pitchFamily="34" charset="0"/>
                        </a:rPr>
                        <a:t>10</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Iguala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LA KE BUENA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INFORMATIVO NTR</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41</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48651964"/>
                  </a:ext>
                </a:extLst>
              </a:tr>
              <a:tr h="150524">
                <a:tc>
                  <a:txBody>
                    <a:bodyPr/>
                    <a:lstStyle/>
                    <a:p>
                      <a:pPr algn="ctr" fontAlgn="b"/>
                      <a:r>
                        <a:rPr lang="es-MX" sz="1200" b="1" i="0" u="none" strike="noStrike">
                          <a:solidFill>
                            <a:srgbClr val="000000"/>
                          </a:solidFill>
                          <a:effectLst/>
                          <a:latin typeface="Arial" panose="020B0604020202020204" pitchFamily="34" charset="0"/>
                        </a:rPr>
                        <a:t>17</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AZTECA UNO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HECHOS NOCHE</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41</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368189054"/>
                  </a:ext>
                </a:extLst>
              </a:tr>
              <a:tr h="150524">
                <a:tc>
                  <a:txBody>
                    <a:bodyPr/>
                    <a:lstStyle/>
                    <a:p>
                      <a:pPr algn="ctr" fontAlgn="b"/>
                      <a:r>
                        <a:rPr lang="es-MX" sz="1200" b="1" i="0" u="none" strike="noStrike">
                          <a:solidFill>
                            <a:srgbClr val="000000"/>
                          </a:solidFill>
                          <a:effectLst/>
                          <a:latin typeface="Arial" panose="020B0604020202020204" pitchFamily="34" charset="0"/>
                        </a:rPr>
                        <a:t>15</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GRUPO RADIO COMUNICACIÓN</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GRC NOTICIAS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39</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66331425"/>
                  </a:ext>
                </a:extLst>
              </a:tr>
              <a:tr h="150524">
                <a:tc>
                  <a:txBody>
                    <a:bodyPr/>
                    <a:lstStyle/>
                    <a:p>
                      <a:pPr algn="ctr" fontAlgn="b"/>
                      <a:r>
                        <a:rPr lang="es-MX" sz="1200" b="1" i="0" u="none" strike="noStrike">
                          <a:solidFill>
                            <a:srgbClr val="000000"/>
                          </a:solidFill>
                          <a:effectLst/>
                          <a:latin typeface="Arial" panose="020B0604020202020204" pitchFamily="34" charset="0"/>
                        </a:rPr>
                        <a:t>19</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Acapulco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RADIO GUERRERO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GRC NOTICIAS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39</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18207010"/>
                  </a:ext>
                </a:extLst>
              </a:tr>
              <a:tr h="150524">
                <a:tc>
                  <a:txBody>
                    <a:bodyPr/>
                    <a:lstStyle/>
                    <a:p>
                      <a:pPr algn="ctr" fontAlgn="b"/>
                      <a:r>
                        <a:rPr lang="es-MX" sz="1200" b="1" i="0" u="none" strike="noStrike">
                          <a:solidFill>
                            <a:srgbClr val="000000"/>
                          </a:solidFill>
                          <a:effectLst/>
                          <a:latin typeface="Arial" panose="020B0604020202020204" pitchFamily="34" charset="0"/>
                        </a:rPr>
                        <a:t>9</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SÚPER</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INFORME 24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36</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063033280"/>
                  </a:ext>
                </a:extLst>
              </a:tr>
              <a:tr h="150524">
                <a:tc>
                  <a:txBody>
                    <a:bodyPr/>
                    <a:lstStyle/>
                    <a:p>
                      <a:pPr algn="ctr" fontAlgn="b"/>
                      <a:r>
                        <a:rPr lang="es-MX" sz="1200" b="1" i="0" u="none" strike="noStrike">
                          <a:solidFill>
                            <a:srgbClr val="000000"/>
                          </a:solidFill>
                          <a:effectLst/>
                          <a:latin typeface="Arial" panose="020B0604020202020204" pitchFamily="34" charset="0"/>
                        </a:rPr>
                        <a:t>14</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Zihuatanejo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RADIO VARIEDADES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EN CONTACTO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35</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678177613"/>
                  </a:ext>
                </a:extLst>
              </a:tr>
              <a:tr h="298469">
                <a:tc>
                  <a:txBody>
                    <a:bodyPr/>
                    <a:lstStyle/>
                    <a:p>
                      <a:pPr algn="ctr" fontAlgn="b"/>
                      <a:r>
                        <a:rPr lang="es-MX" sz="1200" b="1" i="0" u="none" strike="noStrike">
                          <a:solidFill>
                            <a:srgbClr val="000000"/>
                          </a:solidFill>
                          <a:effectLst/>
                          <a:latin typeface="Arial" panose="020B0604020202020204" pitchFamily="34" charset="0"/>
                        </a:rPr>
                        <a:t>7</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Tlapa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LA VOZ DE LA MONTAÑA (ECOS EN LA MONTAÑA NOMBRE ANTERIOR)</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ECOS INDÍGENAS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31</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89058890"/>
                  </a:ext>
                </a:extLst>
              </a:tr>
              <a:tr h="150524">
                <a:tc>
                  <a:txBody>
                    <a:bodyPr/>
                    <a:lstStyle/>
                    <a:p>
                      <a:pPr algn="ctr" fontAlgn="b"/>
                      <a:r>
                        <a:rPr lang="es-MX" sz="1200" b="1" i="0" u="none" strike="noStrike">
                          <a:solidFill>
                            <a:srgbClr val="000000"/>
                          </a:solidFill>
                          <a:effectLst/>
                          <a:latin typeface="Arial" panose="020B0604020202020204" pitchFamily="34" charset="0"/>
                        </a:rPr>
                        <a:t>6</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CAPITAL MÁXIMA</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a:solidFill>
                            <a:srgbClr val="000000"/>
                          </a:solidFill>
                          <a:effectLst/>
                          <a:latin typeface="Arial" panose="020B0604020202020204" pitchFamily="34" charset="0"/>
                        </a:rPr>
                        <a:t>CAPITAL NOTICIAS</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0" i="0" u="none" strike="noStrike" dirty="0">
                          <a:solidFill>
                            <a:srgbClr val="000000"/>
                          </a:solidFill>
                          <a:effectLst/>
                          <a:latin typeface="Arial" panose="020B0604020202020204" pitchFamily="34" charset="0"/>
                        </a:rPr>
                        <a:t>29</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92787706"/>
                  </a:ext>
                </a:extLst>
              </a:tr>
              <a:tr h="150524">
                <a:tc>
                  <a:txBody>
                    <a:bodyPr/>
                    <a:lstStyle/>
                    <a:p>
                      <a:pPr algn="ctr" fontAlgn="b"/>
                      <a:r>
                        <a:rPr lang="es-MX" sz="1200" b="1" i="0" u="none" strike="noStrike">
                          <a:solidFill>
                            <a:srgbClr val="000000"/>
                          </a:solidFill>
                          <a:effectLst/>
                          <a:latin typeface="Arial" panose="020B0604020202020204" pitchFamily="34" charset="0"/>
                        </a:rPr>
                        <a:t>2</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Chilpancingo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Heraldo Chilpancingo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a:solidFill>
                            <a:srgbClr val="000000"/>
                          </a:solidFill>
                          <a:effectLst/>
                          <a:latin typeface="Arial" panose="020B0604020202020204" pitchFamily="34" charset="0"/>
                        </a:rPr>
                        <a:t>TRASFONDO INFORMATIVO</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0" i="0" u="none" strike="noStrike" dirty="0">
                          <a:solidFill>
                            <a:srgbClr val="000000"/>
                          </a:solidFill>
                          <a:effectLst/>
                          <a:latin typeface="Arial" panose="020B0604020202020204" pitchFamily="34" charset="0"/>
                        </a:rPr>
                        <a:t>0</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73999143"/>
                  </a:ext>
                </a:extLst>
              </a:tr>
              <a:tr h="150524">
                <a:tc>
                  <a:txBody>
                    <a:bodyPr/>
                    <a:lstStyle/>
                    <a:p>
                      <a:pPr algn="ctr" fontAlgn="b"/>
                      <a:r>
                        <a:rPr lang="es-MX" sz="1200" b="1" i="0" u="none" strike="noStrike">
                          <a:solidFill>
                            <a:srgbClr val="000000"/>
                          </a:solidFill>
                          <a:effectLst/>
                          <a:latin typeface="Arial" panose="020B0604020202020204" pitchFamily="34" charset="0"/>
                        </a:rPr>
                        <a:t> </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TOTAL</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 </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Arial" panose="020B0604020202020204" pitchFamily="34" charset="0"/>
                        </a:rPr>
                        <a:t> </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Arial" panose="020B0604020202020204" pitchFamily="34" charset="0"/>
                        </a:rPr>
                        <a:t>727</a:t>
                      </a:r>
                    </a:p>
                  </a:txBody>
                  <a:tcPr marL="3189" marR="3189" marT="318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9878480"/>
                  </a:ext>
                </a:extLst>
              </a:tr>
            </a:tbl>
          </a:graphicData>
        </a:graphic>
      </p:graphicFrame>
      <p:sp>
        <p:nvSpPr>
          <p:cNvPr id="4" name="CuadroTexto 3">
            <a:extLst>
              <a:ext uri="{FF2B5EF4-FFF2-40B4-BE49-F238E27FC236}">
                <a16:creationId xmlns:a16="http://schemas.microsoft.com/office/drawing/2014/main" id="{39A1483F-8AE0-6254-ADC9-27900804D35B}"/>
              </a:ext>
            </a:extLst>
          </p:cNvPr>
          <p:cNvSpPr txBox="1"/>
          <p:nvPr/>
        </p:nvSpPr>
        <p:spPr>
          <a:xfrm>
            <a:off x="1447800" y="838200"/>
            <a:ext cx="6094602" cy="369332"/>
          </a:xfrm>
          <a:prstGeom prst="rect">
            <a:avLst/>
          </a:prstGeom>
          <a:noFill/>
        </p:spPr>
        <p:txBody>
          <a:bodyPr wrap="square">
            <a:spAutoFit/>
          </a:bodyPr>
          <a:lstStyle/>
          <a:p>
            <a:r>
              <a:rPr lang="es-MX" b="1" dirty="0">
                <a:solidFill>
                  <a:schemeClr val="accent4">
                    <a:lumMod val="50000"/>
                  </a:schemeClr>
                </a:solidFill>
                <a:latin typeface="Arial Black" panose="020B0A04020102020204" pitchFamily="34" charset="0"/>
                <a:cs typeface="Arial" panose="020B0604020202020204" pitchFamily="34" charset="0"/>
              </a:rPr>
              <a:t>TABLA GENERAL DE PROGRAMAS/TESTIGOS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0" rIns="0" bIns="0" rtlCol="0">
            <a:spAutoFit/>
          </a:bodyPr>
          <a:lstStyle/>
          <a:p>
            <a:pPr marL="12700">
              <a:lnSpc>
                <a:spcPts val="1240"/>
              </a:lnSpc>
            </a:pPr>
            <a:fld id="{81D60167-4931-47E6-BA6A-407CBD079E47}" type="slidenum">
              <a:rPr spc="-25" dirty="0"/>
              <a:t>9</a:t>
            </a:fld>
            <a:endParaRPr spc="-25" dirty="0"/>
          </a:p>
        </p:txBody>
      </p:sp>
      <p:sp>
        <p:nvSpPr>
          <p:cNvPr id="6" name="Rectángulo 5"/>
          <p:cNvSpPr/>
          <p:nvPr/>
        </p:nvSpPr>
        <p:spPr>
          <a:xfrm>
            <a:off x="1024270" y="4672309"/>
            <a:ext cx="9753600" cy="1384995"/>
          </a:xfrm>
          <a:prstGeom prst="rect">
            <a:avLst/>
          </a:prstGeom>
          <a:ln>
            <a:solidFill>
              <a:schemeClr val="tx1"/>
            </a:solidFill>
          </a:ln>
        </p:spPr>
        <p:txBody>
          <a:bodyPr wrap="square">
            <a:spAutoFit/>
          </a:bodyPr>
          <a:lstStyle/>
          <a:p>
            <a:pPr algn="just"/>
            <a:r>
              <a:rPr lang="es-MX" sz="1400" dirty="0">
                <a:latin typeface="Arial" panose="020B0604020202020204" pitchFamily="34" charset="0"/>
                <a:cs typeface="Arial" panose="020B0604020202020204" pitchFamily="34" charset="0"/>
              </a:rPr>
              <a:t>En total, se codificaron 2,157 notas de radio y televisión entre el 01 de marzo y el 30 de abril de 2026. El mayor número de registros correspondió a los programas “Infórmese con Marco Antonio </a:t>
            </a:r>
            <a:r>
              <a:rPr lang="es-MX" sz="1400" dirty="0" err="1">
                <a:latin typeface="Arial" panose="020B0604020202020204" pitchFamily="34" charset="0"/>
                <a:cs typeface="Arial" panose="020B0604020202020204" pitchFamily="34" charset="0"/>
              </a:rPr>
              <a:t>Aguileta</a:t>
            </a:r>
            <a:r>
              <a:rPr lang="es-MX" sz="1400" dirty="0">
                <a:latin typeface="Arial" panose="020B0604020202020204" pitchFamily="34" charset="0"/>
                <a:cs typeface="Arial" panose="020B0604020202020204" pitchFamily="34" charset="0"/>
              </a:rPr>
              <a:t>” de Grupo Fórmula Guerrero, transmitido de 6:00 a 7:00 horas de lunes a viernes (ID-18) plaza Acapulco, con 229 notas. En segundo lugar “Infórmese con Marco Antonio </a:t>
            </a:r>
            <a:r>
              <a:rPr lang="es-MX" sz="1400" dirty="0" err="1">
                <a:latin typeface="Arial" panose="020B0604020202020204" pitchFamily="34" charset="0"/>
                <a:cs typeface="Arial" panose="020B0604020202020204" pitchFamily="34" charset="0"/>
              </a:rPr>
              <a:t>Aguileta</a:t>
            </a:r>
            <a:r>
              <a:rPr lang="es-MX" sz="1400" dirty="0">
                <a:latin typeface="Arial" panose="020B0604020202020204" pitchFamily="34" charset="0"/>
                <a:cs typeface="Arial" panose="020B0604020202020204" pitchFamily="34" charset="0"/>
              </a:rPr>
              <a:t>” de Grupo Fórmula Guerrero, transmitido de 6:00 a 7:00 horas de lunes a viernes (ID-1) con 186 notas y el tercer lugar a “Informativo NTR” de W Radio plaza Chilpancingo, transmitido de 9:00 a 10:00 horas de lunes a viernes (ID-8), con 179 notas. </a:t>
            </a:r>
          </a:p>
        </p:txBody>
      </p:sp>
      <p:graphicFrame>
        <p:nvGraphicFramePr>
          <p:cNvPr id="7" name="Gráfico 6"/>
          <p:cNvGraphicFramePr>
            <a:graphicFrameLocks/>
          </p:cNvGraphicFramePr>
          <p:nvPr>
            <p:extLst>
              <p:ext uri="{D42A27DB-BD31-4B8C-83A1-F6EECF244321}">
                <p14:modId xmlns:p14="http://schemas.microsoft.com/office/powerpoint/2010/main" val="2693360341"/>
              </p:ext>
            </p:extLst>
          </p:nvPr>
        </p:nvGraphicFramePr>
        <p:xfrm>
          <a:off x="1219200" y="304800"/>
          <a:ext cx="9113011" cy="4191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3306</TotalTime>
  <Words>7768</Words>
  <Application>Microsoft Office PowerPoint</Application>
  <PresentationFormat>Panorámica</PresentationFormat>
  <Paragraphs>2273</Paragraphs>
  <Slides>70</Slides>
  <Notes>3</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70</vt:i4>
      </vt:variant>
    </vt:vector>
  </HeadingPairs>
  <TitlesOfParts>
    <vt:vector size="77" baseType="lpstr">
      <vt:lpstr>Aptos Narrow</vt:lpstr>
      <vt:lpstr>Arial</vt:lpstr>
      <vt:lpstr>Arial Black</vt:lpstr>
      <vt:lpstr>Calibri</vt:lpstr>
      <vt:lpstr>Segoe UI Emoji</vt:lpstr>
      <vt:lpstr>Segoe UI Variable Display</vt:lpstr>
      <vt:lpstr>Office Theme</vt:lpstr>
      <vt:lpstr>REPORTE DE RESULTADOS</vt:lpstr>
      <vt:lpstr>Introducción</vt:lpstr>
      <vt:lpstr>Muestra y base metodológica</vt:lpstr>
      <vt:lpstr>ESPACIOS NOTICIOSOS  MONITOREADOS EN RADIO Y TELEVISIÓN </vt:lpstr>
      <vt:lpstr>INFORMACIÓN GENERAL DE LOS TESTIGOS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CONCLUSIÓN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Microsoft Office User</dc:creator>
  <cp:lastModifiedBy>Héctor Manuel Rosas De Jesús</cp:lastModifiedBy>
  <cp:revision>242</cp:revision>
  <dcterms:created xsi:type="dcterms:W3CDTF">2026-03-10T22:28:42Z</dcterms:created>
  <dcterms:modified xsi:type="dcterms:W3CDTF">2026-05-18T09:25:03Z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2025-11-07T00:00:00Z</vt:filetime>
  </property>
  <property fmtid="{D5CDD505-2E9C-101B-9397-08002B2CF9AE}" pid="3" name="Creator">
    <vt:lpwstr>Microsoft® PowerPoint® para Microsoft 365</vt:lpwstr>
  </property>
  <property fmtid="{D5CDD505-2E9C-101B-9397-08002B2CF9AE}" pid="4" name="LastSaved">
    <vt:filetime>2026-03-10T00:00:00Z</vt:filetime>
  </property>
  <property fmtid="{D5CDD505-2E9C-101B-9397-08002B2CF9AE}" pid="5" name="Producer">
    <vt:lpwstr>Microsoft® PowerPoint® para Microsoft 365</vt:lpwstr>
  </property>
</Properties>
</file>