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2.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9"/>
  </p:notesMasterIdLst>
  <p:sldIdLst>
    <p:sldId id="29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12192000" cy="6858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jR8eZ5ACdKsouIjCjcQu9hwovtq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D9E4"/>
    <a:srgbClr val="865CAE"/>
    <a:srgbClr val="A5A5A6"/>
    <a:srgbClr val="6F6F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9BA49BD-38D5-45DE-B3B0-15ED936F36EC}">
  <a:tblStyle styleId="{D9BA49BD-38D5-45DE-B3B0-15ED936F36E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64"/>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Hoja_de_c_lculo_de_Microsoft_Excel1.xlsx"/></Relationships>
</file>

<file path=ppt/charts/_rels/chart11.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13297\Downloads\CONSOLIDADPO%20IMPRESOS%20MATER%204.xlsx" TargetMode="External"/><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13297\Downloads\Gra&#769;ficas%20prensa%20enero%20febrero%202026%20-%20copia.xlsx" TargetMode="External"/><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Hoja_de_c_lculo_de_Microsoft_Excel.xlsx"/></Relationships>
</file>

<file path=ppt/charts/_rels/chart3.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13297\Downloads\CONSOLIDADPO%20IMPRESOS%20MASTER.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13297\Downloads\CONSOLIDADPO%20IMPRESOS%20MATER%204%20(1).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13297\Downloads\CONSOLIDADPO%20IMPRESOS%20MASTER.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13297\Downloads\CONSOLIDADPO%20IMPRESOS%20MATER%2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spPr>
            <a:solidFill>
              <a:schemeClr val="accent4"/>
            </a:solidFill>
            <a:ln>
              <a:noFill/>
            </a:ln>
            <a:effectLst/>
          </c:spPr>
          <c:invertIfNegative val="0"/>
          <c:dLbls>
            <c:dLbl>
              <c:idx val="0"/>
              <c:layout/>
              <c:tx>
                <c:rich>
                  <a:bodyPr/>
                  <a:lstStyle/>
                  <a:p>
                    <a:r>
                      <a:rPr lang="en-US" smtClean="0"/>
                      <a:t>55</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F7A3-4D16-9DBE-8D38ADA1405E}"/>
                </c:ext>
              </c:extLst>
            </c:dLbl>
            <c:dLbl>
              <c:idx val="1"/>
              <c:layout/>
              <c:tx>
                <c:rich>
                  <a:bodyPr/>
                  <a:lstStyle/>
                  <a:p>
                    <a:r>
                      <a:rPr lang="en-US" smtClean="0"/>
                      <a:t>52</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F7A3-4D16-9DBE-8D38ADA1405E}"/>
                </c:ext>
              </c:extLst>
            </c:dLbl>
            <c:dLbl>
              <c:idx val="2"/>
              <c:layout/>
              <c:tx>
                <c:rich>
                  <a:bodyPr/>
                  <a:lstStyle/>
                  <a:p>
                    <a:r>
                      <a:rPr lang="en-US" smtClean="0"/>
                      <a:t>49</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F7A3-4D16-9DBE-8D38ADA1405E}"/>
                </c:ext>
              </c:extLst>
            </c:dLbl>
            <c:dLbl>
              <c:idx val="3"/>
              <c:layout/>
              <c:tx>
                <c:rich>
                  <a:bodyPr/>
                  <a:lstStyle/>
                  <a:p>
                    <a:r>
                      <a:rPr lang="en-US" smtClean="0"/>
                      <a:t>48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F7A3-4D16-9DBE-8D38ADA1405E}"/>
                </c:ext>
              </c:extLst>
            </c:dLbl>
            <c:dLbl>
              <c:idx val="4"/>
              <c:layout/>
              <c:tx>
                <c:rich>
                  <a:bodyPr/>
                  <a:lstStyle/>
                  <a:p>
                    <a:r>
                      <a:rPr lang="en-US" smtClean="0"/>
                      <a:t>46</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F7A3-4D16-9DBE-8D38ADA1405E}"/>
                </c:ext>
              </c:extLst>
            </c:dLbl>
            <c:dLbl>
              <c:idx val="5"/>
              <c:layout/>
              <c:tx>
                <c:rich>
                  <a:bodyPr/>
                  <a:lstStyle/>
                  <a:p>
                    <a:r>
                      <a:rPr lang="en-US" smtClean="0"/>
                      <a:t>44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F7A3-4D16-9DBE-8D38ADA1405E}"/>
                </c:ext>
              </c:extLst>
            </c:dLbl>
            <c:dLbl>
              <c:idx val="6"/>
              <c:layout/>
              <c:tx>
                <c:rich>
                  <a:bodyPr/>
                  <a:lstStyle/>
                  <a:p>
                    <a:r>
                      <a:rPr lang="en-US" smtClean="0"/>
                      <a:t>41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F7A3-4D16-9DBE-8D38ADA1405E}"/>
                </c:ext>
              </c:extLst>
            </c:dLbl>
            <c:dLbl>
              <c:idx val="7"/>
              <c:layout/>
              <c:tx>
                <c:rich>
                  <a:bodyPr/>
                  <a:lstStyle/>
                  <a:p>
                    <a:r>
                      <a:rPr lang="en-US" smtClean="0"/>
                      <a:t>40</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F7A3-4D16-9DBE-8D38ADA1405E}"/>
                </c:ext>
              </c:extLst>
            </c:dLbl>
            <c:dLbl>
              <c:idx val="8"/>
              <c:layout/>
              <c:tx>
                <c:rich>
                  <a:bodyPr/>
                  <a:lstStyle/>
                  <a:p>
                    <a:r>
                      <a:rPr lang="en-US" smtClean="0"/>
                      <a:t>40</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F7A3-4D16-9DBE-8D38ADA1405E}"/>
                </c:ext>
              </c:extLst>
            </c:dLbl>
            <c:dLbl>
              <c:idx val="10"/>
              <c:layout/>
              <c:tx>
                <c:rich>
                  <a:bodyPr/>
                  <a:lstStyle/>
                  <a:p>
                    <a:r>
                      <a:rPr lang="en-US" smtClean="0"/>
                      <a:t>34</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F7A3-4D16-9DBE-8D38ADA1405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'TABLAS 2'!$A$2:$A$12</c:f>
              <c:strCache>
                <c:ptCount val="11"/>
                <c:pt idx="0">
                  <c:v>EL SUR</c:v>
                </c:pt>
                <c:pt idx="1">
                  <c:v>VÉRTICE</c:v>
                </c:pt>
                <c:pt idx="2">
                  <c:v>DIARIO DE GUERRERO</c:v>
                </c:pt>
                <c:pt idx="3">
                  <c:v>DIARIO 21</c:v>
                </c:pt>
                <c:pt idx="4">
                  <c:v>ENFOQUE INFORMATIVO</c:v>
                </c:pt>
                <c:pt idx="5">
                  <c:v>EL GUERRERO</c:v>
                </c:pt>
                <c:pt idx="6">
                  <c:v>SOL DE CHILPANCINGO</c:v>
                </c:pt>
                <c:pt idx="7">
                  <c:v>DESPERTAR DE LA COSTA</c:v>
                </c:pt>
                <c:pt idx="8">
                  <c:v>DESPERTAR DEL SUR</c:v>
                </c:pt>
                <c:pt idx="9">
                  <c:v>DIARIO DE IGUALA</c:v>
                </c:pt>
                <c:pt idx="10">
                  <c:v>ANZ</c:v>
                </c:pt>
              </c:strCache>
            </c:strRef>
          </c:cat>
          <c:val>
            <c:numRef>
              <c:f>'TABLAS 2'!$B$2:$B$12</c:f>
              <c:numCache>
                <c:formatCode>General</c:formatCode>
                <c:ptCount val="11"/>
                <c:pt idx="0">
                  <c:v>53</c:v>
                </c:pt>
                <c:pt idx="1">
                  <c:v>51</c:v>
                </c:pt>
                <c:pt idx="2">
                  <c:v>48</c:v>
                </c:pt>
                <c:pt idx="3">
                  <c:v>47</c:v>
                </c:pt>
                <c:pt idx="4">
                  <c:v>45</c:v>
                </c:pt>
                <c:pt idx="5">
                  <c:v>43</c:v>
                </c:pt>
                <c:pt idx="6">
                  <c:v>40</c:v>
                </c:pt>
                <c:pt idx="7">
                  <c:v>39</c:v>
                </c:pt>
                <c:pt idx="8">
                  <c:v>39</c:v>
                </c:pt>
                <c:pt idx="9">
                  <c:v>38</c:v>
                </c:pt>
                <c:pt idx="10">
                  <c:v>33</c:v>
                </c:pt>
              </c:numCache>
            </c:numRef>
          </c:val>
          <c:extLst>
            <c:ext xmlns:c16="http://schemas.microsoft.com/office/drawing/2014/chart" uri="{C3380CC4-5D6E-409C-BE32-E72D297353CC}">
              <c16:uniqueId val="{00000000-CCC4-475E-8866-FE750D99D208}"/>
            </c:ext>
          </c:extLst>
        </c:ser>
        <c:dLbls>
          <c:dLblPos val="outEnd"/>
          <c:showLegendKey val="0"/>
          <c:showVal val="1"/>
          <c:showCatName val="0"/>
          <c:showSerName val="0"/>
          <c:showPercent val="0"/>
          <c:showBubbleSize val="0"/>
        </c:dLbls>
        <c:gapWidth val="219"/>
        <c:overlap val="-27"/>
        <c:axId val="597670816"/>
        <c:axId val="464760432"/>
      </c:barChart>
      <c:catAx>
        <c:axId val="597670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64760432"/>
        <c:crosses val="autoZero"/>
        <c:auto val="1"/>
        <c:lblAlgn val="ctr"/>
        <c:lblOffset val="100"/>
        <c:noMultiLvlLbl val="0"/>
      </c:catAx>
      <c:valAx>
        <c:axId val="4647604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97670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r>
              <a:rPr lang="en-US"/>
              <a:t>ROLES O ESTEREOTIPOS DE GÉNERO</a:t>
            </a:r>
          </a:p>
        </c:rich>
      </c:tx>
      <c:overlay val="0"/>
      <c:spPr>
        <a:noFill/>
        <a:ln>
          <a:noFill/>
        </a:ln>
        <a:effectLst/>
      </c:spPr>
      <c:txPr>
        <a:bodyPr rot="0" spcFirstLastPara="1" vertOverflow="ellipsis" vert="horz" wrap="square" anchor="ctr" anchorCtr="1"/>
        <a:lstStyle/>
        <a:p>
          <a:pPr>
            <a:defRPr sz="1440" b="1" i="0" u="none" strike="noStrike" kern="1200" spc="0" baseline="0">
              <a:solidFill>
                <a:schemeClr val="tx1">
                  <a:lumMod val="65000"/>
                  <a:lumOff val="35000"/>
                </a:schemeClr>
              </a:solidFill>
              <a:latin typeface="+mn-lt"/>
              <a:ea typeface="+mn-ea"/>
              <a:cs typeface="+mn-cs"/>
            </a:defRPr>
          </a:pPr>
          <a:endParaRPr lang="es-MX"/>
        </a:p>
      </c:txPr>
    </c:title>
    <c:autoTitleDeleted val="0"/>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'Otras tablas'!$C$6</c:f>
              <c:strCache>
                <c:ptCount val="1"/>
                <c:pt idx="0">
                  <c:v>MENCIÓN</c:v>
                </c:pt>
              </c:strCache>
            </c:strRef>
          </c:tx>
          <c:spPr>
            <a:solidFill>
              <a:schemeClr val="accent1"/>
            </a:solidFill>
            <a:ln>
              <a:noFill/>
            </a:ln>
            <a:effectLst/>
            <a:sp3d/>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'Otras tablas'!$B$7</c:f>
              <c:strCache>
                <c:ptCount val="1"/>
                <c:pt idx="0">
                  <c:v>NO HUBO</c:v>
                </c:pt>
              </c:strCache>
            </c:strRef>
          </c:cat>
          <c:val>
            <c:numRef>
              <c:f>'Otras tablas'!$C$7</c:f>
              <c:numCache>
                <c:formatCode>General</c:formatCode>
                <c:ptCount val="1"/>
                <c:pt idx="0">
                  <c:v>0</c:v>
                </c:pt>
              </c:numCache>
            </c:numRef>
          </c:val>
          <c:extLst>
            <c:ext xmlns:c16="http://schemas.microsoft.com/office/drawing/2014/chart" uri="{C3380CC4-5D6E-409C-BE32-E72D297353CC}">
              <c16:uniqueId val="{00000000-8C2C-40B2-B0CD-3A27D6634F63}"/>
            </c:ext>
          </c:extLst>
        </c:ser>
        <c:dLbls>
          <c:showLegendKey val="0"/>
          <c:showVal val="1"/>
          <c:showCatName val="0"/>
          <c:showSerName val="0"/>
          <c:showPercent val="0"/>
          <c:showBubbleSize val="0"/>
        </c:dLbls>
        <c:gapWidth val="150"/>
        <c:shape val="box"/>
        <c:axId val="1107317711"/>
        <c:axId val="1107319631"/>
        <c:axId val="0"/>
      </c:bar3DChart>
      <c:catAx>
        <c:axId val="110731771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107319631"/>
        <c:crosses val="autoZero"/>
        <c:auto val="1"/>
        <c:lblAlgn val="ctr"/>
        <c:lblOffset val="100"/>
        <c:noMultiLvlLbl val="0"/>
      </c:catAx>
      <c:valAx>
        <c:axId val="11073196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107317711"/>
        <c:crosses val="autoZero"/>
        <c:crossBetween val="between"/>
        <c:majorUnit val="1"/>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1200" b="1"/>
      </a:pPr>
      <a:endParaRPr lang="es-MX"/>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TABLAS!$W$1</c:f>
              <c:strCache>
                <c:ptCount val="1"/>
                <c:pt idx="0">
                  <c:v>MENCIONES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TABLAS!$V$2:$V$17</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TABLAS!$W$2:$W$17</c:f>
              <c:numCache>
                <c:formatCode>#,##0</c:formatCode>
                <c:ptCount val="15"/>
                <c:pt idx="0">
                  <c:v>1129</c:v>
                </c:pt>
                <c:pt idx="1">
                  <c:v>267</c:v>
                </c:pt>
                <c:pt idx="2">
                  <c:v>199</c:v>
                </c:pt>
                <c:pt idx="3">
                  <c:v>179</c:v>
                </c:pt>
                <c:pt idx="4">
                  <c:v>108</c:v>
                </c:pt>
                <c:pt idx="5">
                  <c:v>138</c:v>
                </c:pt>
                <c:pt idx="6">
                  <c:v>183</c:v>
                </c:pt>
                <c:pt idx="7">
                  <c:v>137</c:v>
                </c:pt>
                <c:pt idx="8">
                  <c:v>89</c:v>
                </c:pt>
                <c:pt idx="9">
                  <c:v>59</c:v>
                </c:pt>
                <c:pt idx="10">
                  <c:v>53</c:v>
                </c:pt>
                <c:pt idx="11">
                  <c:v>53</c:v>
                </c:pt>
                <c:pt idx="12">
                  <c:v>71</c:v>
                </c:pt>
                <c:pt idx="13">
                  <c:v>57</c:v>
                </c:pt>
                <c:pt idx="14">
                  <c:v>34</c:v>
                </c:pt>
              </c:numCache>
            </c:numRef>
          </c:val>
          <c:extLst>
            <c:ext xmlns:c16="http://schemas.microsoft.com/office/drawing/2014/chart" uri="{C3380CC4-5D6E-409C-BE32-E72D297353CC}">
              <c16:uniqueId val="{00000000-9B58-4306-8ABC-344091A4D98C}"/>
            </c:ext>
          </c:extLst>
        </c:ser>
        <c:dLbls>
          <c:dLblPos val="outEnd"/>
          <c:showLegendKey val="0"/>
          <c:showVal val="1"/>
          <c:showCatName val="0"/>
          <c:showSerName val="0"/>
          <c:showPercent val="0"/>
          <c:showBubbleSize val="0"/>
        </c:dLbls>
        <c:gapWidth val="219"/>
        <c:overlap val="-27"/>
        <c:axId val="411630735"/>
        <c:axId val="411618671"/>
      </c:barChart>
      <c:catAx>
        <c:axId val="4116307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11618671"/>
        <c:crosses val="autoZero"/>
        <c:auto val="1"/>
        <c:lblAlgn val="ctr"/>
        <c:lblOffset val="100"/>
        <c:noMultiLvlLbl val="0"/>
      </c:catAx>
      <c:valAx>
        <c:axId val="41161867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11630735"/>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dirty="0"/>
              <a:t>PERCEPCIÓN POR ACTOR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TABLAS!$W$19</c:f>
              <c:strCache>
                <c:ptCount val="1"/>
                <c:pt idx="0">
                  <c:v>POSITIVA</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TABLAS!$V$20:$V$34</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TABLAS!$W$20:$W$34</c:f>
              <c:numCache>
                <c:formatCode>General</c:formatCode>
                <c:ptCount val="15"/>
                <c:pt idx="0">
                  <c:v>383</c:v>
                </c:pt>
                <c:pt idx="1">
                  <c:v>71</c:v>
                </c:pt>
                <c:pt idx="2">
                  <c:v>50</c:v>
                </c:pt>
                <c:pt idx="3">
                  <c:v>56</c:v>
                </c:pt>
                <c:pt idx="4">
                  <c:v>70</c:v>
                </c:pt>
                <c:pt idx="5">
                  <c:v>46</c:v>
                </c:pt>
                <c:pt idx="6">
                  <c:v>33</c:v>
                </c:pt>
                <c:pt idx="7">
                  <c:v>5</c:v>
                </c:pt>
                <c:pt idx="8">
                  <c:v>7</c:v>
                </c:pt>
                <c:pt idx="9">
                  <c:v>6</c:v>
                </c:pt>
                <c:pt idx="10">
                  <c:v>11</c:v>
                </c:pt>
                <c:pt idx="11">
                  <c:v>4</c:v>
                </c:pt>
                <c:pt idx="12">
                  <c:v>4</c:v>
                </c:pt>
                <c:pt idx="13">
                  <c:v>8</c:v>
                </c:pt>
                <c:pt idx="14">
                  <c:v>10</c:v>
                </c:pt>
              </c:numCache>
            </c:numRef>
          </c:val>
          <c:extLst>
            <c:ext xmlns:c16="http://schemas.microsoft.com/office/drawing/2014/chart" uri="{C3380CC4-5D6E-409C-BE32-E72D297353CC}">
              <c16:uniqueId val="{00000000-0CFA-47EE-AF7D-A8A40AE07F9C}"/>
            </c:ext>
          </c:extLst>
        </c:ser>
        <c:ser>
          <c:idx val="1"/>
          <c:order val="1"/>
          <c:tx>
            <c:strRef>
              <c:f>TABLAS!$X$19</c:f>
              <c:strCache>
                <c:ptCount val="1"/>
                <c:pt idx="0">
                  <c:v>NEGATIVA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TABLAS!$V$20:$V$34</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TABLAS!$X$20:$X$34</c:f>
              <c:numCache>
                <c:formatCode>General</c:formatCode>
                <c:ptCount val="15"/>
                <c:pt idx="0">
                  <c:v>1</c:v>
                </c:pt>
                <c:pt idx="1">
                  <c:v>5</c:v>
                </c:pt>
                <c:pt idx="2">
                  <c:v>10</c:v>
                </c:pt>
                <c:pt idx="3">
                  <c:v>0</c:v>
                </c:pt>
                <c:pt idx="4">
                  <c:v>9</c:v>
                </c:pt>
                <c:pt idx="5">
                  <c:v>4</c:v>
                </c:pt>
                <c:pt idx="6">
                  <c:v>0</c:v>
                </c:pt>
                <c:pt idx="7">
                  <c:v>2</c:v>
                </c:pt>
                <c:pt idx="8">
                  <c:v>30</c:v>
                </c:pt>
                <c:pt idx="9">
                  <c:v>0</c:v>
                </c:pt>
                <c:pt idx="10">
                  <c:v>0</c:v>
                </c:pt>
                <c:pt idx="11">
                  <c:v>1</c:v>
                </c:pt>
                <c:pt idx="12">
                  <c:v>3</c:v>
                </c:pt>
                <c:pt idx="13">
                  <c:v>3</c:v>
                </c:pt>
                <c:pt idx="14">
                  <c:v>0</c:v>
                </c:pt>
              </c:numCache>
            </c:numRef>
          </c:val>
          <c:extLst>
            <c:ext xmlns:c16="http://schemas.microsoft.com/office/drawing/2014/chart" uri="{C3380CC4-5D6E-409C-BE32-E72D297353CC}">
              <c16:uniqueId val="{00000001-0CFA-47EE-AF7D-A8A40AE07F9C}"/>
            </c:ext>
          </c:extLst>
        </c:ser>
        <c:ser>
          <c:idx val="2"/>
          <c:order val="2"/>
          <c:tx>
            <c:strRef>
              <c:f>TABLAS!$Y$19</c:f>
              <c:strCache>
                <c:ptCount val="1"/>
                <c:pt idx="0">
                  <c:v>NO ADJETIVADA</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TABLAS!$V$20:$V$34</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TABLAS!$Y$20:$Y$34</c:f>
              <c:numCache>
                <c:formatCode>General</c:formatCode>
                <c:ptCount val="15"/>
                <c:pt idx="0">
                  <c:v>745</c:v>
                </c:pt>
                <c:pt idx="1">
                  <c:v>191</c:v>
                </c:pt>
                <c:pt idx="2">
                  <c:v>139</c:v>
                </c:pt>
                <c:pt idx="3">
                  <c:v>123</c:v>
                </c:pt>
                <c:pt idx="4">
                  <c:v>29</c:v>
                </c:pt>
                <c:pt idx="5">
                  <c:v>88</c:v>
                </c:pt>
                <c:pt idx="6">
                  <c:v>150</c:v>
                </c:pt>
                <c:pt idx="7">
                  <c:v>130</c:v>
                </c:pt>
                <c:pt idx="8">
                  <c:v>52</c:v>
                </c:pt>
                <c:pt idx="9">
                  <c:v>53</c:v>
                </c:pt>
                <c:pt idx="10">
                  <c:v>42</c:v>
                </c:pt>
                <c:pt idx="11">
                  <c:v>48</c:v>
                </c:pt>
                <c:pt idx="12">
                  <c:v>64</c:v>
                </c:pt>
                <c:pt idx="13">
                  <c:v>46</c:v>
                </c:pt>
                <c:pt idx="14">
                  <c:v>24</c:v>
                </c:pt>
              </c:numCache>
            </c:numRef>
          </c:val>
          <c:extLst>
            <c:ext xmlns:c16="http://schemas.microsoft.com/office/drawing/2014/chart" uri="{C3380CC4-5D6E-409C-BE32-E72D297353CC}">
              <c16:uniqueId val="{00000002-0CFA-47EE-AF7D-A8A40AE07F9C}"/>
            </c:ext>
          </c:extLst>
        </c:ser>
        <c:dLbls>
          <c:dLblPos val="outEnd"/>
          <c:showLegendKey val="0"/>
          <c:showVal val="1"/>
          <c:showCatName val="0"/>
          <c:showSerName val="0"/>
          <c:showPercent val="0"/>
          <c:showBubbleSize val="0"/>
        </c:dLbls>
        <c:gapWidth val="219"/>
        <c:overlap val="-27"/>
        <c:axId val="411631151"/>
        <c:axId val="411621167"/>
      </c:barChart>
      <c:catAx>
        <c:axId val="4116311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11621167"/>
        <c:crosses val="autoZero"/>
        <c:auto val="1"/>
        <c:lblAlgn val="ctr"/>
        <c:lblOffset val="100"/>
        <c:noMultiLvlLbl val="0"/>
      </c:catAx>
      <c:valAx>
        <c:axId val="4116211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116311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Hoja1!$G$6</c:f>
              <c:strCache>
                <c:ptCount val="1"/>
                <c:pt idx="0">
                  <c:v>MENCIONES</c:v>
                </c:pt>
              </c:strCache>
            </c:strRef>
          </c:tx>
          <c:spPr>
            <a:solidFill>
              <a:schemeClr val="accent4">
                <a:tint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Hoja1!$F$7:$F$22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Hoja1!$G$7:$G$22</c:f>
              <c:numCache>
                <c:formatCode>#,##0</c:formatCode>
                <c:ptCount val="15"/>
                <c:pt idx="0">
                  <c:v>1129</c:v>
                </c:pt>
                <c:pt idx="1">
                  <c:v>267</c:v>
                </c:pt>
                <c:pt idx="2">
                  <c:v>199</c:v>
                </c:pt>
                <c:pt idx="3">
                  <c:v>179</c:v>
                </c:pt>
                <c:pt idx="4">
                  <c:v>108</c:v>
                </c:pt>
                <c:pt idx="5">
                  <c:v>138</c:v>
                </c:pt>
                <c:pt idx="6">
                  <c:v>183</c:v>
                </c:pt>
                <c:pt idx="7">
                  <c:v>137</c:v>
                </c:pt>
                <c:pt idx="8">
                  <c:v>89</c:v>
                </c:pt>
                <c:pt idx="9">
                  <c:v>59</c:v>
                </c:pt>
                <c:pt idx="10">
                  <c:v>53</c:v>
                </c:pt>
                <c:pt idx="11">
                  <c:v>53</c:v>
                </c:pt>
                <c:pt idx="12">
                  <c:v>71</c:v>
                </c:pt>
                <c:pt idx="13">
                  <c:v>57</c:v>
                </c:pt>
                <c:pt idx="14">
                  <c:v>34</c:v>
                </c:pt>
              </c:numCache>
            </c:numRef>
          </c:val>
          <c:extLst>
            <c:ext xmlns:c16="http://schemas.microsoft.com/office/drawing/2014/chart" uri="{C3380CC4-5D6E-409C-BE32-E72D297353CC}">
              <c16:uniqueId val="{00000000-B8E4-4C27-B09C-956541376D76}"/>
            </c:ext>
          </c:extLst>
        </c:ser>
        <c:ser>
          <c:idx val="1"/>
          <c:order val="1"/>
          <c:tx>
            <c:strRef>
              <c:f>Hoja1!$H$6</c:f>
              <c:strCache>
                <c:ptCount val="1"/>
                <c:pt idx="0">
                  <c:v>PORTADA</c:v>
                </c:pt>
              </c:strCache>
            </c:strRef>
          </c:tx>
          <c:spPr>
            <a:solidFill>
              <a:schemeClr val="accent4">
                <a:tint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Hoja1!$F$7:$F$22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Hoja1!$H$7:$H$22</c:f>
              <c:numCache>
                <c:formatCode>General</c:formatCode>
                <c:ptCount val="15"/>
                <c:pt idx="0">
                  <c:v>32</c:v>
                </c:pt>
                <c:pt idx="1">
                  <c:v>0</c:v>
                </c:pt>
                <c:pt idx="2">
                  <c:v>3</c:v>
                </c:pt>
                <c:pt idx="3">
                  <c:v>0</c:v>
                </c:pt>
                <c:pt idx="4">
                  <c:v>2</c:v>
                </c:pt>
                <c:pt idx="5">
                  <c:v>1</c:v>
                </c:pt>
                <c:pt idx="6">
                  <c:v>0</c:v>
                </c:pt>
                <c:pt idx="7">
                  <c:v>4</c:v>
                </c:pt>
                <c:pt idx="8">
                  <c:v>13</c:v>
                </c:pt>
                <c:pt idx="9">
                  <c:v>0</c:v>
                </c:pt>
                <c:pt idx="10">
                  <c:v>0</c:v>
                </c:pt>
                <c:pt idx="11">
                  <c:v>0</c:v>
                </c:pt>
                <c:pt idx="12">
                  <c:v>2</c:v>
                </c:pt>
                <c:pt idx="13">
                  <c:v>0</c:v>
                </c:pt>
                <c:pt idx="14">
                  <c:v>0</c:v>
                </c:pt>
              </c:numCache>
            </c:numRef>
          </c:val>
          <c:extLst>
            <c:ext xmlns:c16="http://schemas.microsoft.com/office/drawing/2014/chart" uri="{C3380CC4-5D6E-409C-BE32-E72D297353CC}">
              <c16:uniqueId val="{00000001-B8E4-4C27-B09C-956541376D76}"/>
            </c:ext>
          </c:extLst>
        </c:ser>
        <c:ser>
          <c:idx val="2"/>
          <c:order val="2"/>
          <c:tx>
            <c:strRef>
              <c:f>Hoja1!$I$6</c:f>
              <c:strCache>
                <c:ptCount val="1"/>
                <c:pt idx="0">
                  <c:v>VINCULADA A LA PORTADA</c:v>
                </c:pt>
              </c:strCache>
            </c:strRef>
          </c:tx>
          <c:spPr>
            <a:solidFill>
              <a:schemeClr val="accent4">
                <a:tint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Hoja1!$F$7:$F$22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Hoja1!$I$7:$I$22</c:f>
              <c:numCache>
                <c:formatCode>General</c:formatCode>
                <c:ptCount val="15"/>
                <c:pt idx="0">
                  <c:v>216</c:v>
                </c:pt>
                <c:pt idx="1">
                  <c:v>38</c:v>
                </c:pt>
                <c:pt idx="2">
                  <c:v>22</c:v>
                </c:pt>
                <c:pt idx="3">
                  <c:v>43</c:v>
                </c:pt>
                <c:pt idx="4">
                  <c:v>17</c:v>
                </c:pt>
                <c:pt idx="5">
                  <c:v>22</c:v>
                </c:pt>
                <c:pt idx="6">
                  <c:v>15</c:v>
                </c:pt>
                <c:pt idx="7">
                  <c:v>24</c:v>
                </c:pt>
                <c:pt idx="8">
                  <c:v>19</c:v>
                </c:pt>
                <c:pt idx="9">
                  <c:v>4</c:v>
                </c:pt>
                <c:pt idx="10">
                  <c:v>15</c:v>
                </c:pt>
                <c:pt idx="11">
                  <c:v>4</c:v>
                </c:pt>
                <c:pt idx="12">
                  <c:v>10</c:v>
                </c:pt>
                <c:pt idx="13">
                  <c:v>6</c:v>
                </c:pt>
                <c:pt idx="14">
                  <c:v>3</c:v>
                </c:pt>
              </c:numCache>
            </c:numRef>
          </c:val>
          <c:extLst>
            <c:ext xmlns:c16="http://schemas.microsoft.com/office/drawing/2014/chart" uri="{C3380CC4-5D6E-409C-BE32-E72D297353CC}">
              <c16:uniqueId val="{00000002-B8E4-4C27-B09C-956541376D76}"/>
            </c:ext>
          </c:extLst>
        </c:ser>
        <c:ser>
          <c:idx val="3"/>
          <c:order val="3"/>
          <c:tx>
            <c:strRef>
              <c:f>Hoja1!$J$6</c:f>
              <c:strCache>
                <c:ptCount val="1"/>
                <c:pt idx="0">
                  <c:v>VINCULADA A LA CONTRAPORTADA</c:v>
                </c:pt>
              </c:strCache>
            </c:strRef>
          </c:tx>
          <c:spPr>
            <a:solidFill>
              <a:schemeClr val="accent4">
                <a:shade val="9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Hoja1!$F$7:$F$22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Hoja1!$J$7:$J$22</c:f>
              <c:numCache>
                <c:formatCode>General</c:formatCode>
                <c:ptCount val="15"/>
                <c:pt idx="0">
                  <c:v>0</c:v>
                </c:pt>
                <c:pt idx="1">
                  <c:v>0</c:v>
                </c:pt>
                <c:pt idx="2">
                  <c:v>0</c:v>
                </c:pt>
                <c:pt idx="3">
                  <c:v>0</c:v>
                </c:pt>
                <c:pt idx="4">
                  <c:v>0</c:v>
                </c:pt>
                <c:pt idx="5">
                  <c:v>0</c:v>
                </c:pt>
                <c:pt idx="6">
                  <c:v>1</c:v>
                </c:pt>
                <c:pt idx="7">
                  <c:v>0</c:v>
                </c:pt>
                <c:pt idx="8">
                  <c:v>0</c:v>
                </c:pt>
                <c:pt idx="9">
                  <c:v>0</c:v>
                </c:pt>
                <c:pt idx="10">
                  <c:v>0</c:v>
                </c:pt>
                <c:pt idx="11">
                  <c:v>0</c:v>
                </c:pt>
                <c:pt idx="12">
                  <c:v>0</c:v>
                </c:pt>
                <c:pt idx="13">
                  <c:v>0</c:v>
                </c:pt>
                <c:pt idx="14">
                  <c:v>0</c:v>
                </c:pt>
              </c:numCache>
            </c:numRef>
          </c:val>
          <c:extLst>
            <c:ext xmlns:c16="http://schemas.microsoft.com/office/drawing/2014/chart" uri="{C3380CC4-5D6E-409C-BE32-E72D297353CC}">
              <c16:uniqueId val="{00000003-B8E4-4C27-B09C-956541376D76}"/>
            </c:ext>
          </c:extLst>
        </c:ser>
        <c:ser>
          <c:idx val="4"/>
          <c:order val="4"/>
          <c:tx>
            <c:strRef>
              <c:f>Hoja1!$K$6</c:f>
              <c:strCache>
                <c:ptCount val="1"/>
                <c:pt idx="0">
                  <c:v>SIN RELACIÓN</c:v>
                </c:pt>
              </c:strCache>
            </c:strRef>
          </c:tx>
          <c:spPr>
            <a:solidFill>
              <a:schemeClr val="accent4">
                <a:shade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Hoja1!$F$7:$F$22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Hoja1!$K$7:$K$22</c:f>
              <c:numCache>
                <c:formatCode>General</c:formatCode>
                <c:ptCount val="15"/>
                <c:pt idx="0">
                  <c:v>851</c:v>
                </c:pt>
                <c:pt idx="1">
                  <c:v>227</c:v>
                </c:pt>
                <c:pt idx="2">
                  <c:v>172</c:v>
                </c:pt>
                <c:pt idx="3">
                  <c:v>130</c:v>
                </c:pt>
                <c:pt idx="4">
                  <c:v>88</c:v>
                </c:pt>
                <c:pt idx="5">
                  <c:v>114</c:v>
                </c:pt>
                <c:pt idx="6">
                  <c:v>165</c:v>
                </c:pt>
                <c:pt idx="7">
                  <c:v>103</c:v>
                </c:pt>
                <c:pt idx="8">
                  <c:v>55</c:v>
                </c:pt>
                <c:pt idx="9">
                  <c:v>53</c:v>
                </c:pt>
                <c:pt idx="10">
                  <c:v>38</c:v>
                </c:pt>
                <c:pt idx="11">
                  <c:v>48</c:v>
                </c:pt>
                <c:pt idx="12">
                  <c:v>56</c:v>
                </c:pt>
                <c:pt idx="13">
                  <c:v>49</c:v>
                </c:pt>
                <c:pt idx="14">
                  <c:v>30</c:v>
                </c:pt>
              </c:numCache>
            </c:numRef>
          </c:val>
          <c:extLst>
            <c:ext xmlns:c16="http://schemas.microsoft.com/office/drawing/2014/chart" uri="{C3380CC4-5D6E-409C-BE32-E72D297353CC}">
              <c16:uniqueId val="{00000004-B8E4-4C27-B09C-956541376D76}"/>
            </c:ext>
          </c:extLst>
        </c:ser>
        <c:ser>
          <c:idx val="5"/>
          <c:order val="5"/>
          <c:tx>
            <c:strRef>
              <c:f>Hoja1!$L$6</c:f>
              <c:strCache>
                <c:ptCount val="1"/>
                <c:pt idx="0">
                  <c:v>CONTRAPORTADA</c:v>
                </c:pt>
              </c:strCache>
            </c:strRef>
          </c:tx>
          <c:spPr>
            <a:solidFill>
              <a:schemeClr val="accent4">
                <a:shade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Hoja1!$F$7:$F$22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Hoja1!$L$7:$L$22</c:f>
              <c:numCache>
                <c:formatCode>General</c:formatCode>
                <c:ptCount val="15"/>
                <c:pt idx="0">
                  <c:v>28</c:v>
                </c:pt>
                <c:pt idx="1">
                  <c:v>2</c:v>
                </c:pt>
                <c:pt idx="2">
                  <c:v>1</c:v>
                </c:pt>
                <c:pt idx="3">
                  <c:v>6</c:v>
                </c:pt>
                <c:pt idx="4">
                  <c:v>1</c:v>
                </c:pt>
                <c:pt idx="5">
                  <c:v>1</c:v>
                </c:pt>
                <c:pt idx="6">
                  <c:v>1</c:v>
                </c:pt>
                <c:pt idx="7">
                  <c:v>7</c:v>
                </c:pt>
                <c:pt idx="8">
                  <c:v>2</c:v>
                </c:pt>
                <c:pt idx="9">
                  <c:v>2</c:v>
                </c:pt>
                <c:pt idx="10">
                  <c:v>0</c:v>
                </c:pt>
                <c:pt idx="11">
                  <c:v>0</c:v>
                </c:pt>
                <c:pt idx="12">
                  <c:v>3</c:v>
                </c:pt>
                <c:pt idx="13">
                  <c:v>2</c:v>
                </c:pt>
                <c:pt idx="14">
                  <c:v>1</c:v>
                </c:pt>
              </c:numCache>
            </c:numRef>
          </c:val>
          <c:extLst>
            <c:ext xmlns:c16="http://schemas.microsoft.com/office/drawing/2014/chart" uri="{C3380CC4-5D6E-409C-BE32-E72D297353CC}">
              <c16:uniqueId val="{00000005-B8E4-4C27-B09C-956541376D76}"/>
            </c:ext>
          </c:extLst>
        </c:ser>
        <c:dLbls>
          <c:dLblPos val="outEnd"/>
          <c:showLegendKey val="0"/>
          <c:showVal val="1"/>
          <c:showCatName val="0"/>
          <c:showSerName val="0"/>
          <c:showPercent val="0"/>
          <c:showBubbleSize val="0"/>
        </c:dLbls>
        <c:gapWidth val="219"/>
        <c:overlap val="-27"/>
        <c:axId val="439027695"/>
        <c:axId val="439028111"/>
      </c:barChart>
      <c:catAx>
        <c:axId val="4390276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39028111"/>
        <c:crosses val="autoZero"/>
        <c:auto val="1"/>
        <c:lblAlgn val="ctr"/>
        <c:lblOffset val="100"/>
        <c:noMultiLvlLbl val="0"/>
      </c:catAx>
      <c:valAx>
        <c:axId val="439028111"/>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4390276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CONTENIDO</a:t>
            </a:r>
            <a:r>
              <a:rPr lang="es-MX" baseline="0"/>
              <a:t> POR ACTOR</a:t>
            </a:r>
            <a:endParaRPr lang="es-MX"/>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'[CONSOLIDADPO IMPRESOS MATER 4.xlsx]TABLAS'!$AA$37</c:f>
              <c:strCache>
                <c:ptCount val="1"/>
                <c:pt idx="0">
                  <c:v>TEXTO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'[CONSOLIDADPO IMPRESOS MATER 4.xlsx]TABLAS'!$Z$38:$Z$52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'[CONSOLIDADPO IMPRESOS MATER 4.xlsx]TABLAS'!$AA$38:$AA$52</c:f>
              <c:numCache>
                <c:formatCode>General</c:formatCode>
                <c:ptCount val="15"/>
                <c:pt idx="0">
                  <c:v>82</c:v>
                </c:pt>
                <c:pt idx="1">
                  <c:v>42</c:v>
                </c:pt>
                <c:pt idx="2">
                  <c:v>20</c:v>
                </c:pt>
                <c:pt idx="3">
                  <c:v>5</c:v>
                </c:pt>
                <c:pt idx="4">
                  <c:v>8</c:v>
                </c:pt>
                <c:pt idx="5">
                  <c:v>21</c:v>
                </c:pt>
                <c:pt idx="6">
                  <c:v>21</c:v>
                </c:pt>
                <c:pt idx="7">
                  <c:v>47</c:v>
                </c:pt>
                <c:pt idx="8">
                  <c:v>18</c:v>
                </c:pt>
                <c:pt idx="9">
                  <c:v>5</c:v>
                </c:pt>
                <c:pt idx="10">
                  <c:v>11</c:v>
                </c:pt>
                <c:pt idx="11">
                  <c:v>12</c:v>
                </c:pt>
                <c:pt idx="12">
                  <c:v>8</c:v>
                </c:pt>
                <c:pt idx="13">
                  <c:v>7</c:v>
                </c:pt>
                <c:pt idx="14">
                  <c:v>3</c:v>
                </c:pt>
              </c:numCache>
            </c:numRef>
          </c:val>
          <c:extLst>
            <c:ext xmlns:c16="http://schemas.microsoft.com/office/drawing/2014/chart" uri="{C3380CC4-5D6E-409C-BE32-E72D297353CC}">
              <c16:uniqueId val="{00000000-B776-4A6B-A028-674FDF2FCB49}"/>
            </c:ext>
          </c:extLst>
        </c:ser>
        <c:ser>
          <c:idx val="1"/>
          <c:order val="1"/>
          <c:tx>
            <c:strRef>
              <c:f>'[CONSOLIDADPO IMPRESOS MATER 4.xlsx]TABLAS'!$AB$37</c:f>
              <c:strCache>
                <c:ptCount val="1"/>
                <c:pt idx="0">
                  <c:v>FOTOGRAFÍA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'[CONSOLIDADPO IMPRESOS MATER 4.xlsx]TABLAS'!$Z$38:$Z$52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'[CONSOLIDADPO IMPRESOS MATER 4.xlsx]TABLAS'!$AB$38:$AB$52</c:f>
              <c:numCache>
                <c:formatCode>General</c:formatCode>
                <c:ptCount val="15"/>
                <c:pt idx="0">
                  <c:v>0</c:v>
                </c:pt>
                <c:pt idx="1">
                  <c:v>1</c:v>
                </c:pt>
                <c:pt idx="2">
                  <c:v>0</c:v>
                </c:pt>
                <c:pt idx="3">
                  <c:v>0</c:v>
                </c:pt>
                <c:pt idx="4">
                  <c:v>0</c:v>
                </c:pt>
                <c:pt idx="5">
                  <c:v>0</c:v>
                </c:pt>
                <c:pt idx="6">
                  <c:v>0</c:v>
                </c:pt>
                <c:pt idx="7">
                  <c:v>0</c:v>
                </c:pt>
                <c:pt idx="8">
                  <c:v>2</c:v>
                </c:pt>
                <c:pt idx="9">
                  <c:v>0</c:v>
                </c:pt>
                <c:pt idx="10">
                  <c:v>0</c:v>
                </c:pt>
                <c:pt idx="11">
                  <c:v>0</c:v>
                </c:pt>
                <c:pt idx="12">
                  <c:v>0</c:v>
                </c:pt>
                <c:pt idx="13">
                  <c:v>1</c:v>
                </c:pt>
                <c:pt idx="14">
                  <c:v>0</c:v>
                </c:pt>
              </c:numCache>
            </c:numRef>
          </c:val>
          <c:extLst>
            <c:ext xmlns:c16="http://schemas.microsoft.com/office/drawing/2014/chart" uri="{C3380CC4-5D6E-409C-BE32-E72D297353CC}">
              <c16:uniqueId val="{00000001-B776-4A6B-A028-674FDF2FCB49}"/>
            </c:ext>
          </c:extLst>
        </c:ser>
        <c:ser>
          <c:idx val="2"/>
          <c:order val="2"/>
          <c:tx>
            <c:strRef>
              <c:f>'[CONSOLIDADPO IMPRESOS MATER 4.xlsx]TABLAS'!$AC$37</c:f>
              <c:strCache>
                <c:ptCount val="1"/>
                <c:pt idx="0">
                  <c:v>TEXTO-IMAGEN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'[CONSOLIDADPO IMPRESOS MATER 4.xlsx]TABLAS'!$Z$38:$Z$52</c:f>
              <c:strCache>
                <c:ptCount val="15"/>
                <c:pt idx="0">
                  <c:v>Evelyn Cecia Salgado Pineda</c:v>
                </c:pt>
                <c:pt idx="1">
                  <c:v>Abelina López Rodríguez</c:v>
                </c:pt>
                <c:pt idx="2">
                  <c:v>Javier Saldaña Almazán</c:v>
                </c:pt>
                <c:pt idx="3">
                  <c:v>Lizette Tapia Castro</c:v>
                </c:pt>
                <c:pt idx="4">
                  <c:v>Claudia Sheinbaum Pardo</c:v>
                </c:pt>
                <c:pt idx="5">
                  <c:v>Beatriz Mojica Morga</c:v>
                </c:pt>
                <c:pt idx="6">
                  <c:v>Simón Quiñones Orozco</c:v>
                </c:pt>
                <c:pt idx="7">
                  <c:v>Félix Salgado Macedonio</c:v>
                </c:pt>
                <c:pt idx="8">
                  <c:v>Gustavo Alarcón Herrera</c:v>
                </c:pt>
                <c:pt idx="9">
                  <c:v>Juan Andrés Vega Carranza</c:v>
                </c:pt>
                <c:pt idx="10">
                  <c:v>Erik Catalán Rendón</c:v>
                </c:pt>
                <c:pt idx="11">
                  <c:v>Jesús Eugenio Uriostegui García</c:v>
                </c:pt>
                <c:pt idx="12">
                  <c:v>Alejandro Bravo Abarca</c:v>
                </c:pt>
                <c:pt idx="13">
                  <c:v>Aída Melina Martínez Rebolledo</c:v>
                </c:pt>
                <c:pt idx="14">
                  <c:v>Alondra García Carbajal</c:v>
                </c:pt>
              </c:strCache>
            </c:strRef>
          </c:cat>
          <c:val>
            <c:numRef>
              <c:f>'[CONSOLIDADPO IMPRESOS MATER 4.xlsx]TABLAS'!$AC$38:$AC$52</c:f>
              <c:numCache>
                <c:formatCode>General</c:formatCode>
                <c:ptCount val="15"/>
                <c:pt idx="0">
                  <c:v>1043</c:v>
                </c:pt>
                <c:pt idx="1">
                  <c:v>223</c:v>
                </c:pt>
                <c:pt idx="2">
                  <c:v>179</c:v>
                </c:pt>
                <c:pt idx="3">
                  <c:v>171</c:v>
                </c:pt>
                <c:pt idx="4">
                  <c:v>100</c:v>
                </c:pt>
                <c:pt idx="5">
                  <c:v>115</c:v>
                </c:pt>
                <c:pt idx="6">
                  <c:v>162</c:v>
                </c:pt>
                <c:pt idx="7">
                  <c:v>91</c:v>
                </c:pt>
                <c:pt idx="8">
                  <c:v>69</c:v>
                </c:pt>
                <c:pt idx="9">
                  <c:v>54</c:v>
                </c:pt>
                <c:pt idx="10">
                  <c:v>42</c:v>
                </c:pt>
                <c:pt idx="11">
                  <c:v>40</c:v>
                </c:pt>
                <c:pt idx="12">
                  <c:v>62</c:v>
                </c:pt>
                <c:pt idx="13">
                  <c:v>49</c:v>
                </c:pt>
                <c:pt idx="14">
                  <c:v>30</c:v>
                </c:pt>
              </c:numCache>
            </c:numRef>
          </c:val>
          <c:extLst>
            <c:ext xmlns:c16="http://schemas.microsoft.com/office/drawing/2014/chart" uri="{C3380CC4-5D6E-409C-BE32-E72D297353CC}">
              <c16:uniqueId val="{00000002-B776-4A6B-A028-674FDF2FCB49}"/>
            </c:ext>
          </c:extLst>
        </c:ser>
        <c:dLbls>
          <c:dLblPos val="outEnd"/>
          <c:showLegendKey val="0"/>
          <c:showVal val="1"/>
          <c:showCatName val="0"/>
          <c:showSerName val="0"/>
          <c:showPercent val="0"/>
          <c:showBubbleSize val="0"/>
        </c:dLbls>
        <c:gapWidth val="150"/>
        <c:axId val="2140978783"/>
        <c:axId val="2140971583"/>
      </c:barChart>
      <c:catAx>
        <c:axId val="214097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140971583"/>
        <c:crosses val="autoZero"/>
        <c:auto val="1"/>
        <c:lblAlgn val="ctr"/>
        <c:lblOffset val="100"/>
        <c:noMultiLvlLbl val="0"/>
      </c:catAx>
      <c:valAx>
        <c:axId val="214097158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21409787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'Otras tablas'!$C$2</c:f>
              <c:strCache>
                <c:ptCount val="1"/>
                <c:pt idx="0">
                  <c:v>REPUTACIÓN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'Otras tablas'!$B$3</c:f>
              <c:strCache>
                <c:ptCount val="1"/>
                <c:pt idx="0">
                  <c:v>EVELYN CECIA SALGADO PINEDA</c:v>
                </c:pt>
              </c:strCache>
            </c:strRef>
          </c:cat>
          <c:val>
            <c:numRef>
              <c:f>'Otras tablas'!$C$3</c:f>
              <c:numCache>
                <c:formatCode>General</c:formatCode>
                <c:ptCount val="1"/>
                <c:pt idx="0">
                  <c:v>0</c:v>
                </c:pt>
              </c:numCache>
            </c:numRef>
          </c:val>
          <c:extLst>
            <c:ext xmlns:c16="http://schemas.microsoft.com/office/drawing/2014/chart" uri="{C3380CC4-5D6E-409C-BE32-E72D297353CC}">
              <c16:uniqueId val="{00000000-BEEA-48D8-8B40-2CB22C0DD589}"/>
            </c:ext>
          </c:extLst>
        </c:ser>
        <c:ser>
          <c:idx val="1"/>
          <c:order val="1"/>
          <c:tx>
            <c:strRef>
              <c:f>'Otras tablas'!$D$2</c:f>
              <c:strCache>
                <c:ptCount val="1"/>
                <c:pt idx="0">
                  <c:v>CREDENCIALES ACADÉMICAS O PROFESIONALES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'Otras tablas'!$B$3</c:f>
              <c:strCache>
                <c:ptCount val="1"/>
                <c:pt idx="0">
                  <c:v>EVELYN CECIA SALGADO PINEDA</c:v>
                </c:pt>
              </c:strCache>
            </c:strRef>
          </c:cat>
          <c:val>
            <c:numRef>
              <c:f>'Otras tablas'!$D$3</c:f>
              <c:numCache>
                <c:formatCode>General</c:formatCode>
                <c:ptCount val="1"/>
                <c:pt idx="0">
                  <c:v>0</c:v>
                </c:pt>
              </c:numCache>
            </c:numRef>
          </c:val>
          <c:extLst>
            <c:ext xmlns:c16="http://schemas.microsoft.com/office/drawing/2014/chart" uri="{C3380CC4-5D6E-409C-BE32-E72D297353CC}">
              <c16:uniqueId val="{00000001-BEEA-48D8-8B40-2CB22C0DD589}"/>
            </c:ext>
          </c:extLst>
        </c:ser>
        <c:ser>
          <c:idx val="2"/>
          <c:order val="2"/>
          <c:tx>
            <c:strRef>
              <c:f>'Otras tablas'!$E$2</c:f>
              <c:strCache>
                <c:ptCount val="1"/>
                <c:pt idx="0">
                  <c:v>CAPACIDADES FISICAS O MENTALES</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'Otras tablas'!$B$3</c:f>
              <c:strCache>
                <c:ptCount val="1"/>
                <c:pt idx="0">
                  <c:v>EVELYN CECIA SALGADO PINEDA</c:v>
                </c:pt>
              </c:strCache>
            </c:strRef>
          </c:cat>
          <c:val>
            <c:numRef>
              <c:f>'Otras tablas'!$E$3</c:f>
              <c:numCache>
                <c:formatCode>General</c:formatCode>
                <c:ptCount val="1"/>
                <c:pt idx="0">
                  <c:v>0</c:v>
                </c:pt>
              </c:numCache>
            </c:numRef>
          </c:val>
          <c:extLst>
            <c:ext xmlns:c16="http://schemas.microsoft.com/office/drawing/2014/chart" uri="{C3380CC4-5D6E-409C-BE32-E72D297353CC}">
              <c16:uniqueId val="{00000002-BEEA-48D8-8B40-2CB22C0DD589}"/>
            </c:ext>
          </c:extLst>
        </c:ser>
        <c:ser>
          <c:idx val="3"/>
          <c:order val="3"/>
          <c:tx>
            <c:strRef>
              <c:f>'Otras tablas'!$F$2</c:f>
              <c:strCache>
                <c:ptCount val="1"/>
                <c:pt idx="0">
                  <c:v>RELACIONES FAMILIARES, PROFESIONALES O DE AMISTAD</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ysClr val="windowText" lastClr="000000"/>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'Otras tablas'!$B$3</c:f>
              <c:strCache>
                <c:ptCount val="1"/>
                <c:pt idx="0">
                  <c:v>EVELYN CECIA SALGADO PINEDA</c:v>
                </c:pt>
              </c:strCache>
            </c:strRef>
          </c:cat>
          <c:val>
            <c:numRef>
              <c:f>'Otras tablas'!$F$3</c:f>
              <c:numCache>
                <c:formatCode>General</c:formatCode>
                <c:ptCount val="1"/>
                <c:pt idx="0">
                  <c:v>1</c:v>
                </c:pt>
              </c:numCache>
            </c:numRef>
          </c:val>
          <c:extLst>
            <c:ext xmlns:c16="http://schemas.microsoft.com/office/drawing/2014/chart" uri="{C3380CC4-5D6E-409C-BE32-E72D297353CC}">
              <c16:uniqueId val="{00000003-BEEA-48D8-8B40-2CB22C0DD589}"/>
            </c:ext>
          </c:extLst>
        </c:ser>
        <c:ser>
          <c:idx val="4"/>
          <c:order val="4"/>
          <c:tx>
            <c:strRef>
              <c:f>'Otras tablas'!$G$2</c:f>
              <c:strCache>
                <c:ptCount val="1"/>
                <c:pt idx="0">
                  <c:v>ESTILO DE VIDA</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200" b="1"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'Otras tablas'!$B$3</c:f>
              <c:strCache>
                <c:ptCount val="1"/>
                <c:pt idx="0">
                  <c:v>EVELYN CECIA SALGADO PINEDA</c:v>
                </c:pt>
              </c:strCache>
            </c:strRef>
          </c:cat>
          <c:val>
            <c:numRef>
              <c:f>'Otras tablas'!$G$3</c:f>
              <c:numCache>
                <c:formatCode>General</c:formatCode>
                <c:ptCount val="1"/>
                <c:pt idx="0">
                  <c:v>0</c:v>
                </c:pt>
              </c:numCache>
            </c:numRef>
          </c:val>
          <c:extLst>
            <c:ext xmlns:c16="http://schemas.microsoft.com/office/drawing/2014/chart" uri="{C3380CC4-5D6E-409C-BE32-E72D297353CC}">
              <c16:uniqueId val="{00000004-BEEA-48D8-8B40-2CB22C0DD589}"/>
            </c:ext>
          </c:extLst>
        </c:ser>
        <c:dLbls>
          <c:dLblPos val="ctr"/>
          <c:showLegendKey val="0"/>
          <c:showVal val="1"/>
          <c:showCatName val="0"/>
          <c:showSerName val="0"/>
          <c:showPercent val="0"/>
          <c:showBubbleSize val="0"/>
        </c:dLbls>
        <c:gapWidth val="150"/>
        <c:axId val="181733776"/>
        <c:axId val="544163360"/>
      </c:barChart>
      <c:catAx>
        <c:axId val="181733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544163360"/>
        <c:crosses val="autoZero"/>
        <c:auto val="1"/>
        <c:lblAlgn val="ctr"/>
        <c:lblOffset val="100"/>
        <c:noMultiLvlLbl val="0"/>
      </c:catAx>
      <c:valAx>
        <c:axId val="544163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crossAx val="181733776"/>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sz="1200" b="1"/>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r>
              <a:rPr lang="es-MX"/>
              <a:t>NÚMERO</a:t>
            </a:r>
            <a:r>
              <a:rPr lang="es-MX" baseline="0"/>
              <a:t> DE NOTAS</a:t>
            </a:r>
            <a:endParaRPr lang="es-MX"/>
          </a:p>
        </c:rich>
      </c:tx>
      <c:layout/>
      <c:overlay val="0"/>
      <c:spPr>
        <a:noFill/>
        <a:ln>
          <a:noFill/>
        </a:ln>
        <a:effectLst/>
      </c:spPr>
      <c:txPr>
        <a:bodyPr rot="0" spcFirstLastPara="1" vertOverflow="ellipsis" vert="horz" wrap="square" anchor="ctr" anchorCtr="1"/>
        <a:lstStyle/>
        <a:p>
          <a:pPr>
            <a:defRPr sz="1600" b="1" i="0" u="none" strike="noStrike" kern="1200" baseline="0">
              <a:solidFill>
                <a:schemeClr val="tx2"/>
              </a:solidFill>
              <a:latin typeface="+mn-lt"/>
              <a:ea typeface="+mn-ea"/>
              <a:cs typeface="+mn-cs"/>
            </a:defRPr>
          </a:pPr>
          <a:endParaRPr lang="es-MX"/>
        </a:p>
      </c:txPr>
    </c:title>
    <c:autoTitleDeleted val="0"/>
    <c:plotArea>
      <c:layout/>
      <c:barChart>
        <c:barDir val="col"/>
        <c:grouping val="clustered"/>
        <c:varyColors val="0"/>
        <c:ser>
          <c:idx val="0"/>
          <c:order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Lbls>
            <c:dLbl>
              <c:idx val="0"/>
              <c:layout/>
              <c:tx>
                <c:rich>
                  <a:bodyPr/>
                  <a:lstStyle/>
                  <a:p>
                    <a:r>
                      <a:rPr lang="en-US" smtClean="0"/>
                      <a:t>739</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9F97-4D19-BD43-3B2801D9B32B}"/>
                </c:ext>
              </c:extLst>
            </c:dLbl>
            <c:dLbl>
              <c:idx val="1"/>
              <c:layout/>
              <c:tx>
                <c:rich>
                  <a:bodyPr/>
                  <a:lstStyle/>
                  <a:p>
                    <a:r>
                      <a:rPr lang="en-US" smtClean="0"/>
                      <a:t>646</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9F97-4D19-BD43-3B2801D9B32B}"/>
                </c:ext>
              </c:extLst>
            </c:dLbl>
            <c:dLbl>
              <c:idx val="2"/>
              <c:layout/>
              <c:tx>
                <c:rich>
                  <a:bodyPr/>
                  <a:lstStyle/>
                  <a:p>
                    <a:r>
                      <a:rPr lang="en-US" smtClean="0"/>
                      <a:t>716</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9F97-4D19-BD43-3B2801D9B32B}"/>
                </c:ext>
              </c:extLst>
            </c:dLbl>
            <c:dLbl>
              <c:idx val="3"/>
              <c:layout/>
              <c:tx>
                <c:rich>
                  <a:bodyPr/>
                  <a:lstStyle/>
                  <a:p>
                    <a:r>
                      <a:rPr lang="en-US" smtClean="0"/>
                      <a:t>518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9F97-4D19-BD43-3B2801D9B32B}"/>
                </c:ext>
              </c:extLst>
            </c:dLbl>
            <c:dLbl>
              <c:idx val="4"/>
              <c:layout/>
              <c:tx>
                <c:rich>
                  <a:bodyPr/>
                  <a:lstStyle/>
                  <a:p>
                    <a:r>
                      <a:rPr lang="en-US" smtClean="0"/>
                      <a:t>464</a:t>
                    </a:r>
                    <a:endParaRPr lang="en-US"/>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9F97-4D19-BD43-3B2801D9B32B}"/>
                </c:ext>
              </c:extLst>
            </c:dLbl>
            <c:dLbl>
              <c:idx val="5"/>
              <c:layout/>
              <c:tx>
                <c:rich>
                  <a:bodyPr/>
                  <a:lstStyle/>
                  <a:p>
                    <a:r>
                      <a:rPr lang="en-US" smtClean="0"/>
                      <a:t>448</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9F97-4D19-BD43-3B2801D9B32B}"/>
                </c:ext>
              </c:extLst>
            </c:dLbl>
            <c:dLbl>
              <c:idx val="6"/>
              <c:layout/>
              <c:tx>
                <c:rich>
                  <a:bodyPr/>
                  <a:lstStyle/>
                  <a:p>
                    <a:r>
                      <a:rPr lang="en-US" smtClean="0"/>
                      <a:t>449</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9F97-4D19-BD43-3B2801D9B32B}"/>
                </c:ext>
              </c:extLst>
            </c:dLbl>
            <c:dLbl>
              <c:idx val="7"/>
              <c:layout/>
              <c:tx>
                <c:rich>
                  <a:bodyPr/>
                  <a:lstStyle/>
                  <a:p>
                    <a:r>
                      <a:rPr lang="en-US" smtClean="0"/>
                      <a:t>377</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7-9F97-4D19-BD43-3B2801D9B32B}"/>
                </c:ext>
              </c:extLst>
            </c:dLbl>
            <c:dLbl>
              <c:idx val="8"/>
              <c:layout/>
              <c:tx>
                <c:rich>
                  <a:bodyPr/>
                  <a:lstStyle/>
                  <a:p>
                    <a:r>
                      <a:rPr lang="en-US" smtClean="0"/>
                      <a:t>394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8-9F97-4D19-BD43-3B2801D9B32B}"/>
                </c:ext>
              </c:extLst>
            </c:dLbl>
            <c:dLbl>
              <c:idx val="9"/>
              <c:layout/>
              <c:tx>
                <c:rich>
                  <a:bodyPr/>
                  <a:lstStyle/>
                  <a:p>
                    <a:r>
                      <a:rPr lang="en-US" smtClean="0"/>
                      <a:t>324</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9-9F97-4D19-BD43-3B2801D9B32B}"/>
                </c:ext>
              </c:extLst>
            </c:dLbl>
            <c:dLbl>
              <c:idx val="10"/>
              <c:layout/>
              <c:tx>
                <c:rich>
                  <a:bodyPr/>
                  <a:lstStyle/>
                  <a:p>
                    <a:r>
                      <a:rPr lang="en-US" smtClean="0"/>
                      <a:t>261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A-9F97-4D19-BD43-3B2801D9B32B}"/>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2"/>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'TABLAS 2'!$A$16:$A$27</c:f>
              <c:strCache>
                <c:ptCount val="11"/>
                <c:pt idx="0">
                  <c:v>Diario 21</c:v>
                </c:pt>
                <c:pt idx="1">
                  <c:v>Vértice</c:v>
                </c:pt>
                <c:pt idx="2">
                  <c:v>El Sur</c:v>
                </c:pt>
                <c:pt idx="3">
                  <c:v>El Despertar del Sur</c:v>
                </c:pt>
                <c:pt idx="4">
                  <c:v>El Guerrero</c:v>
                </c:pt>
                <c:pt idx="5">
                  <c:v>Diario de Iguala</c:v>
                </c:pt>
                <c:pt idx="6">
                  <c:v>El Despertar de la Costa</c:v>
                </c:pt>
                <c:pt idx="7">
                  <c:v>El Sol de Chilpancingo</c:v>
                </c:pt>
                <c:pt idx="8">
                  <c:v>Diario de Guerrero</c:v>
                </c:pt>
                <c:pt idx="9">
                  <c:v>Enfoque Informativo</c:v>
                </c:pt>
                <c:pt idx="10">
                  <c:v>ANZ</c:v>
                </c:pt>
              </c:strCache>
            </c:strRef>
          </c:cat>
          <c:val>
            <c:numRef>
              <c:f>'TABLAS 2'!$B$16:$B$27</c:f>
              <c:numCache>
                <c:formatCode>General</c:formatCode>
                <c:ptCount val="11"/>
                <c:pt idx="0">
                  <c:v>531</c:v>
                </c:pt>
                <c:pt idx="1">
                  <c:v>409</c:v>
                </c:pt>
                <c:pt idx="2">
                  <c:v>378</c:v>
                </c:pt>
                <c:pt idx="3">
                  <c:v>329</c:v>
                </c:pt>
                <c:pt idx="4">
                  <c:v>293</c:v>
                </c:pt>
                <c:pt idx="5">
                  <c:v>281</c:v>
                </c:pt>
                <c:pt idx="6">
                  <c:v>278</c:v>
                </c:pt>
                <c:pt idx="7">
                  <c:v>267</c:v>
                </c:pt>
                <c:pt idx="8">
                  <c:v>258</c:v>
                </c:pt>
                <c:pt idx="9">
                  <c:v>226</c:v>
                </c:pt>
                <c:pt idx="10">
                  <c:v>190</c:v>
                </c:pt>
              </c:numCache>
            </c:numRef>
          </c:val>
          <c:extLst>
            <c:ext xmlns:c16="http://schemas.microsoft.com/office/drawing/2014/chart" uri="{C3380CC4-5D6E-409C-BE32-E72D297353CC}">
              <c16:uniqueId val="{00000000-6F71-4DC0-8BB2-FB39B2915B44}"/>
            </c:ext>
          </c:extLst>
        </c:ser>
        <c:dLbls>
          <c:dLblPos val="outEnd"/>
          <c:showLegendKey val="0"/>
          <c:showVal val="1"/>
          <c:showCatName val="0"/>
          <c:showSerName val="0"/>
          <c:showPercent val="0"/>
          <c:showBubbleSize val="0"/>
        </c:dLbls>
        <c:gapWidth val="100"/>
        <c:overlap val="-24"/>
        <c:axId val="747133120"/>
        <c:axId val="747133536"/>
      </c:barChart>
      <c:catAx>
        <c:axId val="74713312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s-MX"/>
          </a:p>
        </c:txPr>
        <c:crossAx val="747133536"/>
        <c:crosses val="autoZero"/>
        <c:auto val="1"/>
        <c:lblAlgn val="ctr"/>
        <c:lblOffset val="100"/>
        <c:noMultiLvlLbl val="0"/>
      </c:catAx>
      <c:valAx>
        <c:axId val="747133536"/>
        <c:scaling>
          <c:orientation val="minMax"/>
        </c:scaling>
        <c:delete val="0"/>
        <c:axPos val="l"/>
        <c:majorGridlines>
          <c:spPr>
            <a:ln w="9525" cap="flat" cmpd="sng" algn="ctr">
              <a:solidFill>
                <a:schemeClr val="tx2">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s-MX"/>
          </a:p>
        </c:txPr>
        <c:crossAx val="7471331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s-MX"/>
              <a:t>número de aparición</a:t>
            </a:r>
          </a:p>
        </c:rich>
      </c:tx>
      <c:layout/>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spPr>
            <a:solidFill>
              <a:schemeClr val="accent4"/>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00" b="0" i="0" u="none" strike="noStrike" kern="1200" baseline="0">
                    <a:solidFill>
                      <a:schemeClr val="tx1">
                        <a:lumMod val="50000"/>
                        <a:lumOff val="50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extLst>
                <c:ext xmlns:c15="http://schemas.microsoft.com/office/drawing/2012/chart" uri="{02D57815-91ED-43cb-92C2-25804820EDAC}">
                  <c15:fullRef>
                    <c15:sqref>'TABLAS 2'!$A$31:$A$37</c15:sqref>
                  </c15:fullRef>
                </c:ext>
              </c:extLst>
              <c:f>('TABLAS 2'!$A$31:$A$34,'TABLAS 2'!$A$37)</c:f>
              <c:strCache>
                <c:ptCount val="5"/>
                <c:pt idx="0">
                  <c:v>NOTA INFORMATIVA</c:v>
                </c:pt>
                <c:pt idx="1">
                  <c:v>FOTONOTA</c:v>
                </c:pt>
                <c:pt idx="2">
                  <c:v>OPINIÓN/ ANÁLISIS</c:v>
                </c:pt>
                <c:pt idx="3">
                  <c:v>EDITORIAL</c:v>
                </c:pt>
                <c:pt idx="4">
                  <c:v>ENTREVISTA</c:v>
                </c:pt>
              </c:strCache>
            </c:strRef>
          </c:cat>
          <c:val>
            <c:numRef>
              <c:extLst>
                <c:ext xmlns:c15="http://schemas.microsoft.com/office/drawing/2012/chart" uri="{02D57815-91ED-43cb-92C2-25804820EDAC}">
                  <c15:fullRef>
                    <c15:sqref>'TABLAS 2'!$B$31:$B$37</c15:sqref>
                  </c15:fullRef>
                </c:ext>
              </c:extLst>
              <c:f>('TABLAS 2'!$B$31:$B$34,'TABLAS 2'!$B$37)</c:f>
              <c:numCache>
                <c:formatCode>General</c:formatCode>
                <c:ptCount val="5"/>
                <c:pt idx="0">
                  <c:v>5061</c:v>
                </c:pt>
                <c:pt idx="1">
                  <c:v>72</c:v>
                </c:pt>
                <c:pt idx="2">
                  <c:v>150</c:v>
                </c:pt>
                <c:pt idx="3">
                  <c:v>40</c:v>
                </c:pt>
                <c:pt idx="4">
                  <c:v>13</c:v>
                </c:pt>
              </c:numCache>
            </c:numRef>
          </c:val>
          <c:extLst>
            <c:ext xmlns:c16="http://schemas.microsoft.com/office/drawing/2014/chart" uri="{C3380CC4-5D6E-409C-BE32-E72D297353CC}">
              <c16:uniqueId val="{00000000-1603-4FB7-BA17-4D67088029FF}"/>
            </c:ext>
          </c:extLst>
        </c:ser>
        <c:dLbls>
          <c:dLblPos val="outEnd"/>
          <c:showLegendKey val="0"/>
          <c:showVal val="1"/>
          <c:showCatName val="0"/>
          <c:showSerName val="0"/>
          <c:showPercent val="0"/>
          <c:showBubbleSize val="0"/>
        </c:dLbls>
        <c:gapWidth val="444"/>
        <c:overlap val="-90"/>
        <c:axId val="564394848"/>
        <c:axId val="564381120"/>
      </c:barChart>
      <c:catAx>
        <c:axId val="5643948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s-MX"/>
          </a:p>
        </c:txPr>
        <c:crossAx val="564381120"/>
        <c:crosses val="autoZero"/>
        <c:auto val="1"/>
        <c:lblAlgn val="ctr"/>
        <c:lblOffset val="100"/>
        <c:noMultiLvlLbl val="0"/>
      </c:catAx>
      <c:valAx>
        <c:axId val="564381120"/>
        <c:scaling>
          <c:orientation val="minMax"/>
        </c:scaling>
        <c:delete val="1"/>
        <c:axPos val="l"/>
        <c:numFmt formatCode="General" sourceLinked="1"/>
        <c:majorTickMark val="none"/>
        <c:minorTickMark val="none"/>
        <c:tickLblPos val="nextTo"/>
        <c:crossAx val="564394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Hoja1!$I$18</c:f>
              <c:strCache>
                <c:ptCount val="1"/>
                <c:pt idx="0">
                  <c:v>POSITIVA </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Hoja1!$I$19:$I$27</c:f>
              <c:numCache>
                <c:formatCode>General</c:formatCode>
                <c:ptCount val="9"/>
                <c:pt idx="0">
                  <c:v>7</c:v>
                </c:pt>
                <c:pt idx="1">
                  <c:v>2</c:v>
                </c:pt>
                <c:pt idx="2">
                  <c:v>2</c:v>
                </c:pt>
                <c:pt idx="3">
                  <c:v>0</c:v>
                </c:pt>
                <c:pt idx="4">
                  <c:v>0</c:v>
                </c:pt>
                <c:pt idx="5">
                  <c:v>2</c:v>
                </c:pt>
                <c:pt idx="6">
                  <c:v>0</c:v>
                </c:pt>
                <c:pt idx="7">
                  <c:v>0</c:v>
                </c:pt>
                <c:pt idx="8">
                  <c:v>13</c:v>
                </c:pt>
              </c:numCache>
            </c:numRef>
          </c:val>
          <c:extLst>
            <c:ext xmlns:c16="http://schemas.microsoft.com/office/drawing/2014/chart" uri="{C3380CC4-5D6E-409C-BE32-E72D297353CC}">
              <c16:uniqueId val="{00000001-76BA-4433-9319-6B448F0BD6CC}"/>
            </c:ext>
          </c:extLst>
        </c:ser>
        <c:ser>
          <c:idx val="2"/>
          <c:order val="2"/>
          <c:tx>
            <c:strRef>
              <c:f>Hoja1!$J$18</c:f>
              <c:strCache>
                <c:ptCount val="1"/>
                <c:pt idx="0">
                  <c:v>NEGATIVA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Hoja1!$J$19:$J$27</c:f>
              <c:numCache>
                <c:formatCode>General</c:formatCode>
                <c:ptCount val="9"/>
                <c:pt idx="0">
                  <c:v>5</c:v>
                </c:pt>
                <c:pt idx="1">
                  <c:v>8</c:v>
                </c:pt>
                <c:pt idx="2">
                  <c:v>0</c:v>
                </c:pt>
                <c:pt idx="3">
                  <c:v>4</c:v>
                </c:pt>
                <c:pt idx="4">
                  <c:v>1</c:v>
                </c:pt>
                <c:pt idx="5">
                  <c:v>1</c:v>
                </c:pt>
                <c:pt idx="6">
                  <c:v>0</c:v>
                </c:pt>
                <c:pt idx="7">
                  <c:v>0</c:v>
                </c:pt>
                <c:pt idx="8">
                  <c:v>19</c:v>
                </c:pt>
              </c:numCache>
            </c:numRef>
          </c:val>
          <c:extLst>
            <c:ext xmlns:c16="http://schemas.microsoft.com/office/drawing/2014/chart" uri="{C3380CC4-5D6E-409C-BE32-E72D297353CC}">
              <c16:uniqueId val="{00000002-76BA-4433-9319-6B448F0BD6CC}"/>
            </c:ext>
          </c:extLst>
        </c:ser>
        <c:ser>
          <c:idx val="3"/>
          <c:order val="3"/>
          <c:tx>
            <c:strRef>
              <c:f>Hoja1!$K$18</c:f>
              <c:strCache>
                <c:ptCount val="1"/>
                <c:pt idx="0">
                  <c:v>NO ADJETIVADA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Hoja1!$K$19:$K$27</c:f>
              <c:numCache>
                <c:formatCode>General</c:formatCode>
                <c:ptCount val="9"/>
                <c:pt idx="0">
                  <c:v>218</c:v>
                </c:pt>
                <c:pt idx="1">
                  <c:v>83</c:v>
                </c:pt>
                <c:pt idx="2">
                  <c:v>50</c:v>
                </c:pt>
                <c:pt idx="3">
                  <c:v>41</c:v>
                </c:pt>
                <c:pt idx="4">
                  <c:v>41</c:v>
                </c:pt>
                <c:pt idx="5">
                  <c:v>33</c:v>
                </c:pt>
                <c:pt idx="6">
                  <c:v>28</c:v>
                </c:pt>
                <c:pt idx="7">
                  <c:v>5</c:v>
                </c:pt>
                <c:pt idx="8">
                  <c:v>499</c:v>
                </c:pt>
              </c:numCache>
            </c:numRef>
          </c:val>
          <c:extLst>
            <c:ext xmlns:c16="http://schemas.microsoft.com/office/drawing/2014/chart" uri="{C3380CC4-5D6E-409C-BE32-E72D297353CC}">
              <c16:uniqueId val="{00000003-76BA-4433-9319-6B448F0BD6CC}"/>
            </c:ext>
          </c:extLst>
        </c:ser>
        <c:dLbls>
          <c:dLblPos val="outEnd"/>
          <c:showLegendKey val="0"/>
          <c:showVal val="1"/>
          <c:showCatName val="0"/>
          <c:showSerName val="0"/>
          <c:showPercent val="0"/>
          <c:showBubbleSize val="0"/>
        </c:dLbls>
        <c:gapWidth val="219"/>
        <c:overlap val="-27"/>
        <c:axId val="597756943"/>
        <c:axId val="597754863"/>
        <c:extLst>
          <c:ext xmlns:c15="http://schemas.microsoft.com/office/drawing/2012/chart" uri="{02D57815-91ED-43cb-92C2-25804820EDAC}">
            <c15:filteredBarSeries>
              <c15:ser>
                <c:idx val="0"/>
                <c:order val="0"/>
                <c:tx>
                  <c:strRef>
                    <c:extLst>
                      <c:ext uri="{02D57815-91ED-43cb-92C2-25804820EDAC}">
                        <c15:formulaRef>
                          <c15:sqref>Hoja1!$H$18</c15:sqref>
                        </c15:formulaRef>
                      </c:ext>
                    </c:extLst>
                    <c:strCache>
                      <c:ptCount val="1"/>
                      <c:pt idx="0">
                        <c:v>PARTIDO POLÍTICO</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val>
                  <c:numRef>
                    <c:extLst>
                      <c:ext uri="{02D57815-91ED-43cb-92C2-25804820EDAC}">
                        <c15:formulaRef>
                          <c15:sqref>Hoja1!$H$19:$H$27</c15:sqref>
                        </c15:formulaRef>
                      </c:ext>
                    </c:extLst>
                    <c:numCache>
                      <c:formatCode>General</c:formatCode>
                      <c:ptCount val="9"/>
                      <c:pt idx="0">
                        <c:v>0</c:v>
                      </c:pt>
                      <c:pt idx="1">
                        <c:v>0</c:v>
                      </c:pt>
                      <c:pt idx="2">
                        <c:v>0</c:v>
                      </c:pt>
                      <c:pt idx="3">
                        <c:v>0</c:v>
                      </c:pt>
                      <c:pt idx="4">
                        <c:v>0</c:v>
                      </c:pt>
                      <c:pt idx="5">
                        <c:v>0</c:v>
                      </c:pt>
                      <c:pt idx="6">
                        <c:v>0</c:v>
                      </c:pt>
                      <c:pt idx="7">
                        <c:v>0</c:v>
                      </c:pt>
                    </c:numCache>
                  </c:numRef>
                </c:val>
                <c:extLst>
                  <c:ext xmlns:c16="http://schemas.microsoft.com/office/drawing/2014/chart" uri="{C3380CC4-5D6E-409C-BE32-E72D297353CC}">
                    <c16:uniqueId val="{00000000-76BA-4433-9319-6B448F0BD6CC}"/>
                  </c:ext>
                </c:extLst>
              </c15:ser>
            </c15:filteredBarSeries>
          </c:ext>
        </c:extLst>
      </c:barChart>
      <c:catAx>
        <c:axId val="597756943"/>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97754863"/>
        <c:crosses val="autoZero"/>
        <c:auto val="1"/>
        <c:lblAlgn val="ctr"/>
        <c:lblOffset val="100"/>
        <c:noMultiLvlLbl val="0"/>
      </c:catAx>
      <c:valAx>
        <c:axId val="59775486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597756943"/>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barChart>
        <c:barDir val="col"/>
        <c:grouping val="clustered"/>
        <c:varyColors val="0"/>
        <c:ser>
          <c:idx val="0"/>
          <c:order val="0"/>
          <c:tx>
            <c:strRef>
              <c:f>Hoja1!$G$7</c:f>
              <c:strCache>
                <c:ptCount val="1"/>
                <c:pt idx="0">
                  <c:v>PORTADA</c:v>
                </c:pt>
              </c:strCache>
            </c:strRef>
          </c:tx>
          <c:spPr>
            <a:solidFill>
              <a:schemeClr val="accent4">
                <a:shade val="53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Hoja1!$F$8:$F$17</c15:sqref>
                  </c15:fullRef>
                </c:ext>
              </c:extLst>
              <c:f>Hoja1!$F$8:$F$16</c:f>
              <c:strCache>
                <c:ptCount val="9"/>
                <c:pt idx="0">
                  <c:v>MORENA</c:v>
                </c:pt>
                <c:pt idx="1">
                  <c:v>PRI</c:v>
                </c:pt>
                <c:pt idx="2">
                  <c:v>PRD GUERRERO</c:v>
                </c:pt>
                <c:pt idx="3">
                  <c:v>PT</c:v>
                </c:pt>
                <c:pt idx="4">
                  <c:v>PVEM</c:v>
                </c:pt>
                <c:pt idx="5">
                  <c:v>PAN</c:v>
                </c:pt>
                <c:pt idx="6">
                  <c:v>MC</c:v>
                </c:pt>
                <c:pt idx="7">
                  <c:v>PT-PVEM-MORENA</c:v>
                </c:pt>
                <c:pt idx="8">
                  <c:v>PAN-PRI-PRD</c:v>
                </c:pt>
              </c:strCache>
            </c:strRef>
          </c:cat>
          <c:val>
            <c:numRef>
              <c:extLst>
                <c:ext xmlns:c15="http://schemas.microsoft.com/office/drawing/2012/chart" uri="{02D57815-91ED-43cb-92C2-25804820EDAC}">
                  <c15:fullRef>
                    <c15:sqref>Hoja1!$G$8:$G$17</c15:sqref>
                  </c15:fullRef>
                </c:ext>
              </c:extLst>
              <c:f>Hoja1!$G$8:$G$16</c:f>
              <c:numCache>
                <c:formatCode>General</c:formatCode>
                <c:ptCount val="9"/>
                <c:pt idx="0">
                  <c:v>5</c:v>
                </c:pt>
                <c:pt idx="1">
                  <c:v>2</c:v>
                </c:pt>
                <c:pt idx="2">
                  <c:v>1</c:v>
                </c:pt>
                <c:pt idx="3">
                  <c:v>0</c:v>
                </c:pt>
                <c:pt idx="4">
                  <c:v>0</c:v>
                </c:pt>
                <c:pt idx="5">
                  <c:v>1</c:v>
                </c:pt>
                <c:pt idx="6">
                  <c:v>0</c:v>
                </c:pt>
                <c:pt idx="7">
                  <c:v>0</c:v>
                </c:pt>
                <c:pt idx="8">
                  <c:v>0</c:v>
                </c:pt>
              </c:numCache>
            </c:numRef>
          </c:val>
          <c:extLst>
            <c:ext xmlns:c16="http://schemas.microsoft.com/office/drawing/2014/chart" uri="{C3380CC4-5D6E-409C-BE32-E72D297353CC}">
              <c16:uniqueId val="{00000000-6086-4030-B707-AB0C83DC9A02}"/>
            </c:ext>
          </c:extLst>
        </c:ser>
        <c:ser>
          <c:idx val="1"/>
          <c:order val="1"/>
          <c:tx>
            <c:strRef>
              <c:f>Hoja1!$H$7</c:f>
              <c:strCache>
                <c:ptCount val="1"/>
                <c:pt idx="0">
                  <c:v>VINCULADA A LA PORTADA</c:v>
                </c:pt>
              </c:strCache>
            </c:strRef>
          </c:tx>
          <c:spPr>
            <a:solidFill>
              <a:schemeClr val="accent4">
                <a:shade val="7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Hoja1!$F$8:$F$17</c15:sqref>
                  </c15:fullRef>
                </c:ext>
              </c:extLst>
              <c:f>Hoja1!$F$8:$F$16</c:f>
              <c:strCache>
                <c:ptCount val="9"/>
                <c:pt idx="0">
                  <c:v>MORENA</c:v>
                </c:pt>
                <c:pt idx="1">
                  <c:v>PRI</c:v>
                </c:pt>
                <c:pt idx="2">
                  <c:v>PRD GUERRERO</c:v>
                </c:pt>
                <c:pt idx="3">
                  <c:v>PT</c:v>
                </c:pt>
                <c:pt idx="4">
                  <c:v>PVEM</c:v>
                </c:pt>
                <c:pt idx="5">
                  <c:v>PAN</c:v>
                </c:pt>
                <c:pt idx="6">
                  <c:v>MC</c:v>
                </c:pt>
                <c:pt idx="7">
                  <c:v>PT-PVEM-MORENA</c:v>
                </c:pt>
                <c:pt idx="8">
                  <c:v>PAN-PRI-PRD</c:v>
                </c:pt>
              </c:strCache>
            </c:strRef>
          </c:cat>
          <c:val>
            <c:numRef>
              <c:extLst>
                <c:ext xmlns:c15="http://schemas.microsoft.com/office/drawing/2012/chart" uri="{02D57815-91ED-43cb-92C2-25804820EDAC}">
                  <c15:fullRef>
                    <c15:sqref>Hoja1!$H$8:$H$17</c15:sqref>
                  </c15:fullRef>
                </c:ext>
              </c:extLst>
              <c:f>Hoja1!$H$8:$H$16</c:f>
              <c:numCache>
                <c:formatCode>General</c:formatCode>
                <c:ptCount val="9"/>
                <c:pt idx="0">
                  <c:v>18</c:v>
                </c:pt>
                <c:pt idx="1">
                  <c:v>7</c:v>
                </c:pt>
                <c:pt idx="2">
                  <c:v>2</c:v>
                </c:pt>
                <c:pt idx="3">
                  <c:v>2</c:v>
                </c:pt>
                <c:pt idx="4">
                  <c:v>6</c:v>
                </c:pt>
                <c:pt idx="5">
                  <c:v>3</c:v>
                </c:pt>
                <c:pt idx="6">
                  <c:v>5</c:v>
                </c:pt>
                <c:pt idx="7">
                  <c:v>0</c:v>
                </c:pt>
                <c:pt idx="8">
                  <c:v>0</c:v>
                </c:pt>
              </c:numCache>
            </c:numRef>
          </c:val>
          <c:extLst>
            <c:ext xmlns:c16="http://schemas.microsoft.com/office/drawing/2014/chart" uri="{C3380CC4-5D6E-409C-BE32-E72D297353CC}">
              <c16:uniqueId val="{00000001-6086-4030-B707-AB0C83DC9A02}"/>
            </c:ext>
          </c:extLst>
        </c:ser>
        <c:ser>
          <c:idx val="2"/>
          <c:order val="2"/>
          <c:tx>
            <c:strRef>
              <c:f>Hoja1!$I$7</c:f>
              <c:strCache>
                <c:ptCount val="1"/>
                <c:pt idx="0">
                  <c:v>VINCULADA A LA CONTRAPORTADA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Hoja1!$F$8:$F$17</c15:sqref>
                  </c15:fullRef>
                </c:ext>
              </c:extLst>
              <c:f>Hoja1!$F$8:$F$16</c:f>
              <c:strCache>
                <c:ptCount val="9"/>
                <c:pt idx="0">
                  <c:v>MORENA</c:v>
                </c:pt>
                <c:pt idx="1">
                  <c:v>PRI</c:v>
                </c:pt>
                <c:pt idx="2">
                  <c:v>PRD GUERRERO</c:v>
                </c:pt>
                <c:pt idx="3">
                  <c:v>PT</c:v>
                </c:pt>
                <c:pt idx="4">
                  <c:v>PVEM</c:v>
                </c:pt>
                <c:pt idx="5">
                  <c:v>PAN</c:v>
                </c:pt>
                <c:pt idx="6">
                  <c:v>MC</c:v>
                </c:pt>
                <c:pt idx="7">
                  <c:v>PT-PVEM-MORENA</c:v>
                </c:pt>
                <c:pt idx="8">
                  <c:v>PAN-PRI-PRD</c:v>
                </c:pt>
              </c:strCache>
            </c:strRef>
          </c:cat>
          <c:val>
            <c:numRef>
              <c:extLst>
                <c:ext xmlns:c15="http://schemas.microsoft.com/office/drawing/2012/chart" uri="{02D57815-91ED-43cb-92C2-25804820EDAC}">
                  <c15:fullRef>
                    <c15:sqref>Hoja1!$I$8:$I$17</c15:sqref>
                  </c15:fullRef>
                </c:ext>
              </c:extLst>
              <c:f>Hoja1!$I$8:$I$16</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2-6086-4030-B707-AB0C83DC9A02}"/>
            </c:ext>
          </c:extLst>
        </c:ser>
        <c:ser>
          <c:idx val="3"/>
          <c:order val="3"/>
          <c:tx>
            <c:strRef>
              <c:f>Hoja1!$J$7</c:f>
              <c:strCache>
                <c:ptCount val="1"/>
                <c:pt idx="0">
                  <c:v>CONTRAPORTADA</c:v>
                </c:pt>
              </c:strCache>
            </c:strRef>
          </c:tx>
          <c:spPr>
            <a:solidFill>
              <a:schemeClr val="accent4">
                <a:tint val="77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Hoja1!$F$8:$F$17</c15:sqref>
                  </c15:fullRef>
                </c:ext>
              </c:extLst>
              <c:f>Hoja1!$F$8:$F$16</c:f>
              <c:strCache>
                <c:ptCount val="9"/>
                <c:pt idx="0">
                  <c:v>MORENA</c:v>
                </c:pt>
                <c:pt idx="1">
                  <c:v>PRI</c:v>
                </c:pt>
                <c:pt idx="2">
                  <c:v>PRD GUERRERO</c:v>
                </c:pt>
                <c:pt idx="3">
                  <c:v>PT</c:v>
                </c:pt>
                <c:pt idx="4">
                  <c:v>PVEM</c:v>
                </c:pt>
                <c:pt idx="5">
                  <c:v>PAN</c:v>
                </c:pt>
                <c:pt idx="6">
                  <c:v>MC</c:v>
                </c:pt>
                <c:pt idx="7">
                  <c:v>PT-PVEM-MORENA</c:v>
                </c:pt>
                <c:pt idx="8">
                  <c:v>PAN-PRI-PRD</c:v>
                </c:pt>
              </c:strCache>
            </c:strRef>
          </c:cat>
          <c:val>
            <c:numRef>
              <c:extLst>
                <c:ext xmlns:c15="http://schemas.microsoft.com/office/drawing/2012/chart" uri="{02D57815-91ED-43cb-92C2-25804820EDAC}">
                  <c15:fullRef>
                    <c15:sqref>Hoja1!$J$8:$J$17</c15:sqref>
                  </c15:fullRef>
                </c:ext>
              </c:extLst>
              <c:f>Hoja1!$J$8:$J$16</c:f>
              <c:numCache>
                <c:formatCode>General</c:formatCode>
                <c:ptCount val="9"/>
                <c:pt idx="0">
                  <c:v>195</c:v>
                </c:pt>
                <c:pt idx="1">
                  <c:v>81</c:v>
                </c:pt>
                <c:pt idx="2">
                  <c:v>49</c:v>
                </c:pt>
                <c:pt idx="3">
                  <c:v>42</c:v>
                </c:pt>
                <c:pt idx="4">
                  <c:v>36</c:v>
                </c:pt>
                <c:pt idx="5">
                  <c:v>32</c:v>
                </c:pt>
                <c:pt idx="6">
                  <c:v>23</c:v>
                </c:pt>
                <c:pt idx="7">
                  <c:v>5</c:v>
                </c:pt>
                <c:pt idx="8">
                  <c:v>0</c:v>
                </c:pt>
              </c:numCache>
            </c:numRef>
          </c:val>
          <c:extLst>
            <c:ext xmlns:c16="http://schemas.microsoft.com/office/drawing/2014/chart" uri="{C3380CC4-5D6E-409C-BE32-E72D297353CC}">
              <c16:uniqueId val="{00000003-6086-4030-B707-AB0C83DC9A02}"/>
            </c:ext>
          </c:extLst>
        </c:ser>
        <c:ser>
          <c:idx val="4"/>
          <c:order val="4"/>
          <c:tx>
            <c:strRef>
              <c:f>Hoja1!$K$7</c:f>
              <c:strCache>
                <c:ptCount val="1"/>
                <c:pt idx="0">
                  <c:v>SIN RELACIÓN</c:v>
                </c:pt>
              </c:strCache>
            </c:strRef>
          </c:tx>
          <c:spPr>
            <a:solidFill>
              <a:schemeClr val="accent4">
                <a:tint val="54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extLst>
                <c:ext xmlns:c15="http://schemas.microsoft.com/office/drawing/2012/chart" uri="{02D57815-91ED-43cb-92C2-25804820EDAC}">
                  <c15:fullRef>
                    <c15:sqref>Hoja1!$F$8:$F$17</c15:sqref>
                  </c15:fullRef>
                </c:ext>
              </c:extLst>
              <c:f>Hoja1!$F$8:$F$16</c:f>
              <c:strCache>
                <c:ptCount val="9"/>
                <c:pt idx="0">
                  <c:v>MORENA</c:v>
                </c:pt>
                <c:pt idx="1">
                  <c:v>PRI</c:v>
                </c:pt>
                <c:pt idx="2">
                  <c:v>PRD GUERRERO</c:v>
                </c:pt>
                <c:pt idx="3">
                  <c:v>PT</c:v>
                </c:pt>
                <c:pt idx="4">
                  <c:v>PVEM</c:v>
                </c:pt>
                <c:pt idx="5">
                  <c:v>PAN</c:v>
                </c:pt>
                <c:pt idx="6">
                  <c:v>MC</c:v>
                </c:pt>
                <c:pt idx="7">
                  <c:v>PT-PVEM-MORENA</c:v>
                </c:pt>
                <c:pt idx="8">
                  <c:v>PAN-PRI-PRD</c:v>
                </c:pt>
              </c:strCache>
            </c:strRef>
          </c:cat>
          <c:val>
            <c:numRef>
              <c:extLst>
                <c:ext xmlns:c15="http://schemas.microsoft.com/office/drawing/2012/chart" uri="{02D57815-91ED-43cb-92C2-25804820EDAC}">
                  <c15:fullRef>
                    <c15:sqref>Hoja1!$K$8:$K$17</c15:sqref>
                  </c15:fullRef>
                </c:ext>
              </c:extLst>
              <c:f>Hoja1!$K$8:$K$16</c:f>
              <c:numCache>
                <c:formatCode>General</c:formatCode>
                <c:ptCount val="9"/>
                <c:pt idx="0">
                  <c:v>12</c:v>
                </c:pt>
                <c:pt idx="1">
                  <c:v>3</c:v>
                </c:pt>
                <c:pt idx="2">
                  <c:v>0</c:v>
                </c:pt>
                <c:pt idx="3">
                  <c:v>1</c:v>
                </c:pt>
                <c:pt idx="4">
                  <c:v>0</c:v>
                </c:pt>
                <c:pt idx="5">
                  <c:v>0</c:v>
                </c:pt>
                <c:pt idx="6">
                  <c:v>0</c:v>
                </c:pt>
                <c:pt idx="7">
                  <c:v>0</c:v>
                </c:pt>
                <c:pt idx="8">
                  <c:v>0</c:v>
                </c:pt>
              </c:numCache>
            </c:numRef>
          </c:val>
          <c:extLst>
            <c:ext xmlns:c16="http://schemas.microsoft.com/office/drawing/2014/chart" uri="{C3380CC4-5D6E-409C-BE32-E72D297353CC}">
              <c16:uniqueId val="{00000004-6086-4030-B707-AB0C83DC9A02}"/>
            </c:ext>
          </c:extLst>
        </c:ser>
        <c:dLbls>
          <c:dLblPos val="outEnd"/>
          <c:showLegendKey val="0"/>
          <c:showVal val="1"/>
          <c:showCatName val="0"/>
          <c:showSerName val="0"/>
          <c:showPercent val="0"/>
          <c:showBubbleSize val="0"/>
        </c:dLbls>
        <c:gapWidth val="219"/>
        <c:overlap val="-27"/>
        <c:axId val="1029041199"/>
        <c:axId val="1029046191"/>
      </c:barChart>
      <c:catAx>
        <c:axId val="10290411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29046191"/>
        <c:crosses val="autoZero"/>
        <c:auto val="1"/>
        <c:lblAlgn val="ctr"/>
        <c:lblOffset val="100"/>
        <c:noMultiLvlLbl val="0"/>
      </c:catAx>
      <c:valAx>
        <c:axId val="10290461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029041199"/>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a:t>CONTENIDO POR PARTIDO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stacked"/>
        <c:varyColors val="0"/>
        <c:ser>
          <c:idx val="0"/>
          <c:order val="0"/>
          <c:tx>
            <c:strRef>
              <c:f>TABLAS!$I$26</c:f>
              <c:strCache>
                <c:ptCount val="1"/>
                <c:pt idx="0">
                  <c:v>TEXTO</c:v>
                </c:pt>
              </c:strCache>
            </c:strRef>
          </c:tx>
          <c:spPr>
            <a:solidFill>
              <a:schemeClr val="accent4">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TABLAS!$H$27:$H$34</c:f>
              <c:strCache>
                <c:ptCount val="8"/>
                <c:pt idx="0">
                  <c:v>MORENA</c:v>
                </c:pt>
                <c:pt idx="1">
                  <c:v>PRI</c:v>
                </c:pt>
                <c:pt idx="2">
                  <c:v>PRD GUERRERO</c:v>
                </c:pt>
                <c:pt idx="3">
                  <c:v>PT</c:v>
                </c:pt>
                <c:pt idx="4">
                  <c:v>PVEM</c:v>
                </c:pt>
                <c:pt idx="5">
                  <c:v>PAN</c:v>
                </c:pt>
                <c:pt idx="6">
                  <c:v>MC</c:v>
                </c:pt>
                <c:pt idx="7">
                  <c:v>PT-PVEM-MORENA</c:v>
                </c:pt>
              </c:strCache>
            </c:strRef>
          </c:cat>
          <c:val>
            <c:numRef>
              <c:f>TABLAS!$I$27:$I$34</c:f>
              <c:numCache>
                <c:formatCode>General</c:formatCode>
                <c:ptCount val="8"/>
                <c:pt idx="0">
                  <c:v>84</c:v>
                </c:pt>
                <c:pt idx="1">
                  <c:v>29</c:v>
                </c:pt>
                <c:pt idx="2">
                  <c:v>31</c:v>
                </c:pt>
                <c:pt idx="3">
                  <c:v>19</c:v>
                </c:pt>
                <c:pt idx="4">
                  <c:v>14</c:v>
                </c:pt>
                <c:pt idx="5">
                  <c:v>19</c:v>
                </c:pt>
                <c:pt idx="6">
                  <c:v>15</c:v>
                </c:pt>
                <c:pt idx="7">
                  <c:v>1</c:v>
                </c:pt>
              </c:numCache>
            </c:numRef>
          </c:val>
          <c:extLst>
            <c:ext xmlns:c16="http://schemas.microsoft.com/office/drawing/2014/chart" uri="{C3380CC4-5D6E-409C-BE32-E72D297353CC}">
              <c16:uniqueId val="{00000000-67B5-44B3-979C-6360CC1DA5BB}"/>
            </c:ext>
          </c:extLst>
        </c:ser>
        <c:ser>
          <c:idx val="1"/>
          <c:order val="1"/>
          <c:tx>
            <c:strRef>
              <c:f>TABLAS!$J$26</c:f>
              <c:strCache>
                <c:ptCount val="1"/>
                <c:pt idx="0">
                  <c:v>FOTOGRAFÍA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TABLAS!$H$27:$H$34</c:f>
              <c:strCache>
                <c:ptCount val="8"/>
                <c:pt idx="0">
                  <c:v>MORENA</c:v>
                </c:pt>
                <c:pt idx="1">
                  <c:v>PRI</c:v>
                </c:pt>
                <c:pt idx="2">
                  <c:v>PRD GUERRERO</c:v>
                </c:pt>
                <c:pt idx="3">
                  <c:v>PT</c:v>
                </c:pt>
                <c:pt idx="4">
                  <c:v>PVEM</c:v>
                </c:pt>
                <c:pt idx="5">
                  <c:v>PAN</c:v>
                </c:pt>
                <c:pt idx="6">
                  <c:v>MC</c:v>
                </c:pt>
                <c:pt idx="7">
                  <c:v>PT-PVEM-MORENA</c:v>
                </c:pt>
              </c:strCache>
            </c:strRef>
          </c:cat>
          <c:val>
            <c:numRef>
              <c:f>TABLAS!$J$27:$J$34</c:f>
              <c:numCache>
                <c:formatCode>General</c:formatCode>
                <c:ptCount val="8"/>
                <c:pt idx="0">
                  <c:v>0</c:v>
                </c:pt>
                <c:pt idx="1">
                  <c:v>0</c:v>
                </c:pt>
                <c:pt idx="2">
                  <c:v>0</c:v>
                </c:pt>
                <c:pt idx="3">
                  <c:v>1</c:v>
                </c:pt>
                <c:pt idx="4">
                  <c:v>1</c:v>
                </c:pt>
                <c:pt idx="5">
                  <c:v>1</c:v>
                </c:pt>
                <c:pt idx="6">
                  <c:v>0</c:v>
                </c:pt>
                <c:pt idx="7">
                  <c:v>0</c:v>
                </c:pt>
              </c:numCache>
            </c:numRef>
          </c:val>
          <c:extLst>
            <c:ext xmlns:c16="http://schemas.microsoft.com/office/drawing/2014/chart" uri="{C3380CC4-5D6E-409C-BE32-E72D297353CC}">
              <c16:uniqueId val="{00000001-67B5-44B3-979C-6360CC1DA5BB}"/>
            </c:ext>
          </c:extLst>
        </c:ser>
        <c:ser>
          <c:idx val="2"/>
          <c:order val="2"/>
          <c:tx>
            <c:strRef>
              <c:f>TABLAS!$K$26</c:f>
              <c:strCache>
                <c:ptCount val="1"/>
                <c:pt idx="0">
                  <c:v>TEXTO-IMAGEN</c:v>
                </c:pt>
              </c:strCache>
            </c:strRef>
          </c:tx>
          <c:spPr>
            <a:solidFill>
              <a:schemeClr val="accent4">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TABLAS!$H$27:$H$34</c:f>
              <c:strCache>
                <c:ptCount val="8"/>
                <c:pt idx="0">
                  <c:v>MORENA</c:v>
                </c:pt>
                <c:pt idx="1">
                  <c:v>PRI</c:v>
                </c:pt>
                <c:pt idx="2">
                  <c:v>PRD GUERRERO</c:v>
                </c:pt>
                <c:pt idx="3">
                  <c:v>PT</c:v>
                </c:pt>
                <c:pt idx="4">
                  <c:v>PVEM</c:v>
                </c:pt>
                <c:pt idx="5">
                  <c:v>PAN</c:v>
                </c:pt>
                <c:pt idx="6">
                  <c:v>MC</c:v>
                </c:pt>
                <c:pt idx="7">
                  <c:v>PT-PVEM-MORENA</c:v>
                </c:pt>
              </c:strCache>
            </c:strRef>
          </c:cat>
          <c:val>
            <c:numRef>
              <c:f>TABLAS!$K$27:$K$34</c:f>
              <c:numCache>
                <c:formatCode>General</c:formatCode>
                <c:ptCount val="8"/>
                <c:pt idx="0">
                  <c:v>143</c:v>
                </c:pt>
                <c:pt idx="1">
                  <c:v>63</c:v>
                </c:pt>
                <c:pt idx="2">
                  <c:v>21</c:v>
                </c:pt>
                <c:pt idx="3">
                  <c:v>24</c:v>
                </c:pt>
                <c:pt idx="4">
                  <c:v>26</c:v>
                </c:pt>
                <c:pt idx="5">
                  <c:v>16</c:v>
                </c:pt>
                <c:pt idx="6">
                  <c:v>13</c:v>
                </c:pt>
                <c:pt idx="7">
                  <c:v>4</c:v>
                </c:pt>
              </c:numCache>
            </c:numRef>
          </c:val>
          <c:extLst>
            <c:ext xmlns:c16="http://schemas.microsoft.com/office/drawing/2014/chart" uri="{C3380CC4-5D6E-409C-BE32-E72D297353CC}">
              <c16:uniqueId val="{00000002-67B5-44B3-979C-6360CC1DA5BB}"/>
            </c:ext>
          </c:extLst>
        </c:ser>
        <c:dLbls>
          <c:dLblPos val="ctr"/>
          <c:showLegendKey val="0"/>
          <c:showVal val="1"/>
          <c:showCatName val="0"/>
          <c:showSerName val="0"/>
          <c:showPercent val="0"/>
          <c:showBubbleSize val="0"/>
        </c:dLbls>
        <c:gapWidth val="150"/>
        <c:overlap val="100"/>
        <c:axId val="1574660367"/>
        <c:axId val="1574677167"/>
      </c:barChart>
      <c:catAx>
        <c:axId val="1574660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77167"/>
        <c:crosses val="autoZero"/>
        <c:auto val="1"/>
        <c:lblAlgn val="ctr"/>
        <c:lblOffset val="100"/>
        <c:noMultiLvlLbl val="0"/>
      </c:catAx>
      <c:valAx>
        <c:axId val="157467716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74660367"/>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n-lt"/>
                <a:ea typeface="+mn-ea"/>
                <a:cs typeface="+mn-cs"/>
              </a:defRPr>
            </a:pPr>
            <a:endParaRPr lang="es-MX"/>
          </a:p>
        </c:txPr>
      </c:dTable>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GÉNERO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pieChart>
        <c:varyColors val="1"/>
        <c:ser>
          <c:idx val="0"/>
          <c:order val="0"/>
          <c:tx>
            <c:strRef>
              <c:f>TABLAS!$B$57</c:f>
              <c:strCache>
                <c:ptCount val="1"/>
                <c:pt idx="0">
                  <c:v>FRECUENCIA</c:v>
                </c:pt>
              </c:strCache>
            </c:strRef>
          </c:tx>
          <c:dPt>
            <c:idx val="0"/>
            <c:bubble3D val="0"/>
            <c:spPr>
              <a:solidFill>
                <a:schemeClr val="accent4">
                  <a:shade val="76000"/>
                </a:schemeClr>
              </a:solidFill>
              <a:ln w="19050">
                <a:solidFill>
                  <a:schemeClr val="lt1"/>
                </a:solidFill>
              </a:ln>
              <a:effectLst/>
            </c:spPr>
            <c:extLst>
              <c:ext xmlns:c16="http://schemas.microsoft.com/office/drawing/2014/chart" uri="{C3380CC4-5D6E-409C-BE32-E72D297353CC}">
                <c16:uniqueId val="{00000001-B6CE-454A-85E8-CC967C2B4A4A}"/>
              </c:ext>
            </c:extLst>
          </c:dPt>
          <c:dPt>
            <c:idx val="1"/>
            <c:bubble3D val="0"/>
            <c:spPr>
              <a:solidFill>
                <a:schemeClr val="accent4">
                  <a:tint val="77000"/>
                </a:schemeClr>
              </a:solidFill>
              <a:ln w="19050">
                <a:solidFill>
                  <a:schemeClr val="lt1"/>
                </a:solidFill>
              </a:ln>
              <a:effectLst/>
            </c:spPr>
            <c:extLst>
              <c:ext xmlns:c16="http://schemas.microsoft.com/office/drawing/2014/chart" uri="{C3380CC4-5D6E-409C-BE32-E72D297353CC}">
                <c16:uniqueId val="{00000003-B6CE-454A-85E8-CC967C2B4A4A}"/>
              </c:ext>
            </c:extLst>
          </c:dPt>
          <c:dLbls>
            <c:dLbl>
              <c:idx val="0"/>
              <c:layout>
                <c:manualLayout>
                  <c:x val="-0.12431988407214065"/>
                  <c:y val="-1.9135098619735464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s-MX"/>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6CE-454A-85E8-CC967C2B4A4A}"/>
                </c:ext>
              </c:extLst>
            </c:dLbl>
            <c:dLbl>
              <c:idx val="1"/>
              <c:layout>
                <c:manualLayout>
                  <c:x val="0.13623618555441103"/>
                  <c:y val="5.0341900531666393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s-MX"/>
                </a:p>
              </c:txPr>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6CE-454A-85E8-CC967C2B4A4A}"/>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TABLAS!$A$58:$A$59</c:f>
              <c:strCache>
                <c:ptCount val="2"/>
                <c:pt idx="0">
                  <c:v>HOMBRE</c:v>
                </c:pt>
                <c:pt idx="1">
                  <c:v>MUJER</c:v>
                </c:pt>
              </c:strCache>
            </c:strRef>
          </c:cat>
          <c:val>
            <c:numRef>
              <c:f>TABLAS!$B$58:$B$59</c:f>
              <c:numCache>
                <c:formatCode>General</c:formatCode>
                <c:ptCount val="2"/>
                <c:pt idx="0">
                  <c:v>232</c:v>
                </c:pt>
                <c:pt idx="1">
                  <c:v>167</c:v>
                </c:pt>
              </c:numCache>
            </c:numRef>
          </c:val>
          <c:extLst>
            <c:ext xmlns:c16="http://schemas.microsoft.com/office/drawing/2014/chart" uri="{C3380CC4-5D6E-409C-BE32-E72D297353CC}">
              <c16:uniqueId val="{00000004-B6CE-454A-85E8-CC967C2B4A4A}"/>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PERCEPCIÓN GÉNERO FEMENINO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TABLAS!$AP$3</c:f>
              <c:strCache>
                <c:ptCount val="1"/>
                <c:pt idx="0">
                  <c:v>FEMENINO</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TABLAS!$AR$2:$AT$2</c:f>
              <c:strCache>
                <c:ptCount val="3"/>
                <c:pt idx="0">
                  <c:v>POSITIVA</c:v>
                </c:pt>
                <c:pt idx="1">
                  <c:v>NEGATIVA</c:v>
                </c:pt>
                <c:pt idx="2">
                  <c:v>NO ADJETIVADA</c:v>
                </c:pt>
              </c:strCache>
            </c:strRef>
          </c:cat>
          <c:val>
            <c:numRef>
              <c:f>TABLAS!$AR$3:$AT$3</c:f>
              <c:numCache>
                <c:formatCode>#,##0</c:formatCode>
                <c:ptCount val="3"/>
                <c:pt idx="0">
                  <c:v>644</c:v>
                </c:pt>
                <c:pt idx="1">
                  <c:v>22</c:v>
                </c:pt>
                <c:pt idx="2">
                  <c:v>1246</c:v>
                </c:pt>
              </c:numCache>
            </c:numRef>
          </c:val>
          <c:extLst>
            <c:ext xmlns:c16="http://schemas.microsoft.com/office/drawing/2014/chart" uri="{C3380CC4-5D6E-409C-BE32-E72D297353CC}">
              <c16:uniqueId val="{00000000-BDB1-41EE-ABA8-B79BC1A9CACD}"/>
            </c:ext>
          </c:extLst>
        </c:ser>
        <c:dLbls>
          <c:dLblPos val="outEnd"/>
          <c:showLegendKey val="0"/>
          <c:showVal val="1"/>
          <c:showCatName val="0"/>
          <c:showSerName val="0"/>
          <c:showPercent val="0"/>
          <c:showBubbleSize val="0"/>
        </c:dLbls>
        <c:gapWidth val="219"/>
        <c:overlap val="-27"/>
        <c:axId val="1587018607"/>
        <c:axId val="1587003247"/>
      </c:barChart>
      <c:catAx>
        <c:axId val="1587018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03247"/>
        <c:crosses val="autoZero"/>
        <c:auto val="1"/>
        <c:lblAlgn val="ctr"/>
        <c:lblOffset val="100"/>
        <c:noMultiLvlLbl val="0"/>
      </c:catAx>
      <c:valAx>
        <c:axId val="158700324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587018607"/>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PERCEPCIÓN GÉNERO MASCULINO</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TABLAS!$AP$7</c:f>
              <c:strCache>
                <c:ptCount val="1"/>
                <c:pt idx="0">
                  <c:v>TOTALES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TABLAS!$AR$6:$AT$6</c:f>
              <c:strCache>
                <c:ptCount val="3"/>
                <c:pt idx="0">
                  <c:v>POSITIVA</c:v>
                </c:pt>
                <c:pt idx="1">
                  <c:v>NEGATIVA</c:v>
                </c:pt>
                <c:pt idx="2">
                  <c:v>NO ADJETIVADA</c:v>
                </c:pt>
              </c:strCache>
            </c:strRef>
          </c:cat>
          <c:val>
            <c:numRef>
              <c:f>TABLAS!$AR$7:$AT$7</c:f>
              <c:numCache>
                <c:formatCode>#,##0</c:formatCode>
                <c:ptCount val="3"/>
                <c:pt idx="0">
                  <c:v>120</c:v>
                </c:pt>
                <c:pt idx="1">
                  <c:v>46</c:v>
                </c:pt>
                <c:pt idx="2">
                  <c:v>678</c:v>
                </c:pt>
              </c:numCache>
            </c:numRef>
          </c:val>
          <c:extLst>
            <c:ext xmlns:c16="http://schemas.microsoft.com/office/drawing/2014/chart" uri="{C3380CC4-5D6E-409C-BE32-E72D297353CC}">
              <c16:uniqueId val="{00000000-FC53-4E6D-9CB4-B7D16960EF45}"/>
            </c:ext>
          </c:extLst>
        </c:ser>
        <c:dLbls>
          <c:dLblPos val="outEnd"/>
          <c:showLegendKey val="0"/>
          <c:showVal val="1"/>
          <c:showCatName val="0"/>
          <c:showSerName val="0"/>
          <c:showPercent val="0"/>
          <c:showBubbleSize val="0"/>
        </c:dLbls>
        <c:gapWidth val="219"/>
        <c:overlap val="-27"/>
        <c:axId val="1279957903"/>
        <c:axId val="1279949743"/>
      </c:barChart>
      <c:catAx>
        <c:axId val="12799579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9949743"/>
        <c:crosses val="autoZero"/>
        <c:auto val="1"/>
        <c:lblAlgn val="ctr"/>
        <c:lblOffset val="100"/>
        <c:noMultiLvlLbl val="0"/>
      </c:catAx>
      <c:valAx>
        <c:axId val="127994974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27995790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withinLinear" id="17">
  <a:schemeClr val="accent4"/>
</cs:colorStyle>
</file>

<file path=ppt/charts/colors12.xml><?xml version="1.0" encoding="utf-8"?>
<cs:colorStyle xmlns:cs="http://schemas.microsoft.com/office/drawing/2012/chartStyle" xmlns:a="http://schemas.openxmlformats.org/drawingml/2006/main" meth="withinLinearReversed" id="24">
  <a:schemeClr val="accent4"/>
</cs:colorStyle>
</file>

<file path=ppt/charts/colors13.xml><?xml version="1.0" encoding="utf-8"?>
<cs:colorStyle xmlns:cs="http://schemas.microsoft.com/office/drawing/2012/chartStyle" xmlns:a="http://schemas.openxmlformats.org/drawingml/2006/main" meth="withinLinearReversed" id="24">
  <a:schemeClr val="accent4"/>
</cs:colorStyle>
</file>

<file path=ppt/charts/colors14.xml><?xml version="1.0" encoding="utf-8"?>
<cs:colorStyle xmlns:cs="http://schemas.microsoft.com/office/drawing/2012/chartStyle" xmlns:a="http://schemas.openxmlformats.org/drawingml/2006/main" meth="withinLinearReversed" id="24">
  <a:schemeClr val="accent4"/>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Reversed" id="24">
  <a:schemeClr val="accent4"/>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7">
  <a:schemeClr val="accent4"/>
</cs:colorStyle>
</file>

<file path=ppt/charts/colors6.xml><?xml version="1.0" encoding="utf-8"?>
<cs:colorStyle xmlns:cs="http://schemas.microsoft.com/office/drawing/2012/chartStyle" xmlns:a="http://schemas.openxmlformats.org/drawingml/2006/main" meth="withinLinearReversed" id="24">
  <a:schemeClr val="accent4"/>
</cs:colorStyle>
</file>

<file path=ppt/charts/colors7.xml><?xml version="1.0" encoding="utf-8"?>
<cs:colorStyle xmlns:cs="http://schemas.microsoft.com/office/drawing/2012/chartStyle" xmlns:a="http://schemas.openxmlformats.org/drawingml/2006/main" meth="withinLinear" id="17">
  <a:schemeClr val="accent4"/>
</cs:colorStyle>
</file>

<file path=ppt/charts/colors8.xml><?xml version="1.0" encoding="utf-8"?>
<cs:colorStyle xmlns:cs="http://schemas.microsoft.com/office/drawing/2012/chartStyle" xmlns:a="http://schemas.openxmlformats.org/drawingml/2006/main" meth="withinLinear" id="17">
  <a:schemeClr val="accent4"/>
</cs:colorStyle>
</file>

<file path=ppt/charts/colors9.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800"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283200" cy="344488"/>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1200"/>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 name="Google Shape;4;n"/>
          <p:cNvSpPr txBox="1">
            <a:spLocks noGrp="1"/>
          </p:cNvSpPr>
          <p:nvPr>
            <p:ph type="dt" idx="10"/>
          </p:nvPr>
        </p:nvSpPr>
        <p:spPr>
          <a:xfrm>
            <a:off x="6905625" y="0"/>
            <a:ext cx="5283200" cy="344488"/>
          </a:xfrm>
          <a:prstGeom prst="rect">
            <a:avLst/>
          </a:prstGeom>
          <a:noFill/>
          <a:ln>
            <a:noFill/>
          </a:ln>
        </p:spPr>
        <p:txBody>
          <a:bodyPr spcFirstLastPara="1" wrap="square" lIns="91425" tIns="45700" rIns="91425" bIns="45700" anchor="t" anchorCtr="0">
            <a:noAutofit/>
          </a:bodyPr>
          <a:lstStyle>
            <a:lvl1pPr lvl="0" algn="r">
              <a:spcBef>
                <a:spcPts val="0"/>
              </a:spcBef>
              <a:spcAft>
                <a:spcPts val="0"/>
              </a:spcAft>
              <a:buSzPts val="1400"/>
              <a:buNone/>
              <a:defRPr sz="1200"/>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 name="Google Shape;5;n"/>
          <p:cNvSpPr>
            <a:spLocks noGrp="1" noRot="1" noChangeAspect="1"/>
          </p:cNvSpPr>
          <p:nvPr>
            <p:ph type="sldImg" idx="3"/>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219200" y="3300413"/>
            <a:ext cx="9753600" cy="2700337"/>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13513"/>
            <a:ext cx="5283200" cy="344487"/>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1200"/>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n"/>
          <p:cNvSpPr txBox="1">
            <a:spLocks noGrp="1"/>
          </p:cNvSpPr>
          <p:nvPr>
            <p:ph type="sldNum" idx="12"/>
          </p:nvPr>
        </p:nvSpPr>
        <p:spPr>
          <a:xfrm>
            <a:off x="6905625" y="6513513"/>
            <a:ext cx="5283200" cy="3444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MX" sz="1200"/>
              <a:t>‹Nº›</a:t>
            </a:fld>
            <a:endParaRPr sz="120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2: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 name="Google Shape;53;p2: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11: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 name="Google Shape;123;p11: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2: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 name="Google Shape;131;p12: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3: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13: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4: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 name="Google Shape;145;p14: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5: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15: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6: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 name="Google Shape;159;p16: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7: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17:notes"/>
          <p:cNvSpPr txBox="1">
            <a:spLocks noGrp="1"/>
          </p:cNvSpPr>
          <p:nvPr>
            <p:ph type="body" idx="1"/>
          </p:nvPr>
        </p:nvSpPr>
        <p:spPr>
          <a:xfrm>
            <a:off x="1219200" y="3300413"/>
            <a:ext cx="9753600" cy="2700337"/>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17:notes"/>
          <p:cNvSpPr txBox="1">
            <a:spLocks noGrp="1"/>
          </p:cNvSpPr>
          <p:nvPr>
            <p:ph type="sldNum" idx="12"/>
          </p:nvPr>
        </p:nvSpPr>
        <p:spPr>
          <a:xfrm>
            <a:off x="6905625" y="6513513"/>
            <a:ext cx="5283200" cy="3444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MX"/>
              <a:t>17</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8: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4" name="Google Shape;174;p18: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9: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19: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0: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20: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3: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 name="Google Shape;61;p3: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1: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21: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2: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22: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3: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23: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4: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 name="Google Shape;71;p4: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5: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 name="Google Shape;81;p5: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6: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6: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7: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7: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8: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8: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9: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9: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0:notes"/>
          <p:cNvSpPr txBox="1">
            <a:spLocks noGrp="1"/>
          </p:cNvSpPr>
          <p:nvPr>
            <p:ph type="body" idx="1"/>
          </p:nvPr>
        </p:nvSpPr>
        <p:spPr>
          <a:xfrm>
            <a:off x="1219200" y="3300413"/>
            <a:ext cx="9753600" cy="270033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7" name="Google Shape;117;p10: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Only" type="obj">
  <p:cSld name="OBJECT">
    <p:bg>
      <p:bgPr>
        <a:solidFill>
          <a:schemeClr val="lt1"/>
        </a:solidFill>
        <a:effectLst/>
      </p:bgPr>
    </p:bg>
    <p:spTree>
      <p:nvGrpSpPr>
        <p:cNvPr id="1" name="Shape 16"/>
        <p:cNvGrpSpPr/>
        <p:nvPr/>
      </p:nvGrpSpPr>
      <p:grpSpPr>
        <a:xfrm>
          <a:off x="0" y="0"/>
          <a:ext cx="0" cy="0"/>
          <a:chOff x="0" y="0"/>
          <a:chExt cx="0" cy="0"/>
        </a:xfrm>
      </p:grpSpPr>
      <p:pic>
        <p:nvPicPr>
          <p:cNvPr id="17" name="Google Shape;17;p39"/>
          <p:cNvPicPr preferRelativeResize="0"/>
          <p:nvPr/>
        </p:nvPicPr>
        <p:blipFill rotWithShape="1">
          <a:blip r:embed="rId2">
            <a:alphaModFix/>
          </a:blip>
          <a:srcRect/>
          <a:stretch/>
        </p:blipFill>
        <p:spPr>
          <a:xfrm>
            <a:off x="0" y="0"/>
            <a:ext cx="12192000" cy="6857998"/>
          </a:xfrm>
          <a:prstGeom prst="rect">
            <a:avLst/>
          </a:prstGeom>
          <a:noFill/>
          <a:ln>
            <a:noFill/>
          </a:ln>
        </p:spPr>
      </p:pic>
      <p:sp>
        <p:nvSpPr>
          <p:cNvPr id="18" name="Google Shape;18;p39"/>
          <p:cNvSpPr txBox="1">
            <a:spLocks noGrp="1"/>
          </p:cNvSpPr>
          <p:nvPr>
            <p:ph type="title"/>
          </p:nvPr>
        </p:nvSpPr>
        <p:spPr>
          <a:xfrm>
            <a:off x="3315715" y="617982"/>
            <a:ext cx="5112384" cy="57404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9"/>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39"/>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39"/>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lvl1pPr marL="81280" lvl="0" indent="0">
              <a:lnSpc>
                <a:spcPct val="103333"/>
              </a:lnSpc>
              <a:spcBef>
                <a:spcPts val="0"/>
              </a:spcBef>
              <a:buNone/>
              <a:defRPr sz="1200" b="0" i="0">
                <a:solidFill>
                  <a:srgbClr val="888888"/>
                </a:solidFill>
                <a:latin typeface="Calibri"/>
                <a:ea typeface="Calibri"/>
                <a:cs typeface="Calibri"/>
                <a:sym typeface="Calibri"/>
              </a:defRPr>
            </a:lvl1pPr>
            <a:lvl2pPr marL="81280" lvl="1" indent="0">
              <a:lnSpc>
                <a:spcPct val="103333"/>
              </a:lnSpc>
              <a:spcBef>
                <a:spcPts val="0"/>
              </a:spcBef>
              <a:buNone/>
              <a:defRPr sz="1200" b="0" i="0">
                <a:solidFill>
                  <a:srgbClr val="888888"/>
                </a:solidFill>
                <a:latin typeface="Calibri"/>
                <a:ea typeface="Calibri"/>
                <a:cs typeface="Calibri"/>
                <a:sym typeface="Calibri"/>
              </a:defRPr>
            </a:lvl2pPr>
            <a:lvl3pPr marL="81280" lvl="2" indent="0">
              <a:lnSpc>
                <a:spcPct val="103333"/>
              </a:lnSpc>
              <a:spcBef>
                <a:spcPts val="0"/>
              </a:spcBef>
              <a:buNone/>
              <a:defRPr sz="1200" b="0" i="0">
                <a:solidFill>
                  <a:srgbClr val="888888"/>
                </a:solidFill>
                <a:latin typeface="Calibri"/>
                <a:ea typeface="Calibri"/>
                <a:cs typeface="Calibri"/>
                <a:sym typeface="Calibri"/>
              </a:defRPr>
            </a:lvl3pPr>
            <a:lvl4pPr marL="81280" lvl="3" indent="0">
              <a:lnSpc>
                <a:spcPct val="103333"/>
              </a:lnSpc>
              <a:spcBef>
                <a:spcPts val="0"/>
              </a:spcBef>
              <a:buNone/>
              <a:defRPr sz="1200" b="0" i="0">
                <a:solidFill>
                  <a:srgbClr val="888888"/>
                </a:solidFill>
                <a:latin typeface="Calibri"/>
                <a:ea typeface="Calibri"/>
                <a:cs typeface="Calibri"/>
                <a:sym typeface="Calibri"/>
              </a:defRPr>
            </a:lvl4pPr>
            <a:lvl5pPr marL="81280" lvl="4" indent="0">
              <a:lnSpc>
                <a:spcPct val="103333"/>
              </a:lnSpc>
              <a:spcBef>
                <a:spcPts val="0"/>
              </a:spcBef>
              <a:buNone/>
              <a:defRPr sz="1200" b="0" i="0">
                <a:solidFill>
                  <a:srgbClr val="888888"/>
                </a:solidFill>
                <a:latin typeface="Calibri"/>
                <a:ea typeface="Calibri"/>
                <a:cs typeface="Calibri"/>
                <a:sym typeface="Calibri"/>
              </a:defRPr>
            </a:lvl5pPr>
            <a:lvl6pPr marL="81280" lvl="5" indent="0">
              <a:lnSpc>
                <a:spcPct val="103333"/>
              </a:lnSpc>
              <a:spcBef>
                <a:spcPts val="0"/>
              </a:spcBef>
              <a:buNone/>
              <a:defRPr sz="1200" b="0" i="0">
                <a:solidFill>
                  <a:srgbClr val="888888"/>
                </a:solidFill>
                <a:latin typeface="Calibri"/>
                <a:ea typeface="Calibri"/>
                <a:cs typeface="Calibri"/>
                <a:sym typeface="Calibri"/>
              </a:defRPr>
            </a:lvl6pPr>
            <a:lvl7pPr marL="81280" lvl="6" indent="0">
              <a:lnSpc>
                <a:spcPct val="103333"/>
              </a:lnSpc>
              <a:spcBef>
                <a:spcPts val="0"/>
              </a:spcBef>
              <a:buNone/>
              <a:defRPr sz="1200" b="0" i="0">
                <a:solidFill>
                  <a:srgbClr val="888888"/>
                </a:solidFill>
                <a:latin typeface="Calibri"/>
                <a:ea typeface="Calibri"/>
                <a:cs typeface="Calibri"/>
                <a:sym typeface="Calibri"/>
              </a:defRPr>
            </a:lvl7pPr>
            <a:lvl8pPr marL="81280" lvl="7" indent="0">
              <a:lnSpc>
                <a:spcPct val="103333"/>
              </a:lnSpc>
              <a:spcBef>
                <a:spcPts val="0"/>
              </a:spcBef>
              <a:buNone/>
              <a:defRPr sz="1200" b="0" i="0">
                <a:solidFill>
                  <a:srgbClr val="888888"/>
                </a:solidFill>
                <a:latin typeface="Calibri"/>
                <a:ea typeface="Calibri"/>
                <a:cs typeface="Calibri"/>
                <a:sym typeface="Calibri"/>
              </a:defRPr>
            </a:lvl8pPr>
            <a:lvl9pPr marL="81280" lvl="8" indent="0">
              <a:lnSpc>
                <a:spcPct val="103333"/>
              </a:lnSpc>
              <a:spcBef>
                <a:spcPts val="0"/>
              </a:spcBef>
              <a:buNone/>
              <a:defRPr sz="1200" b="0" i="0">
                <a:solidFill>
                  <a:srgbClr val="888888"/>
                </a:solidFill>
                <a:latin typeface="Calibri"/>
                <a:ea typeface="Calibri"/>
                <a:cs typeface="Calibri"/>
                <a:sym typeface="Calibri"/>
              </a:defRPr>
            </a:lvl9pPr>
          </a:lstStyle>
          <a:p>
            <a:pPr marL="81280" lvl="0" indent="0" algn="l"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2"/>
        <p:cNvGrpSpPr/>
        <p:nvPr/>
      </p:nvGrpSpPr>
      <p:grpSpPr>
        <a:xfrm>
          <a:off x="0" y="0"/>
          <a:ext cx="0" cy="0"/>
          <a:chOff x="0" y="0"/>
          <a:chExt cx="0" cy="0"/>
        </a:xfrm>
      </p:grpSpPr>
      <p:sp>
        <p:nvSpPr>
          <p:cNvPr id="23" name="Google Shape;23;p40"/>
          <p:cNvSpPr txBox="1">
            <a:spLocks noGrp="1"/>
          </p:cNvSpPr>
          <p:nvPr>
            <p:ph type="title"/>
          </p:nvPr>
        </p:nvSpPr>
        <p:spPr>
          <a:xfrm>
            <a:off x="3315715" y="617982"/>
            <a:ext cx="5112384" cy="57404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40"/>
          <p:cNvSpPr txBox="1">
            <a:spLocks noGrp="1"/>
          </p:cNvSpPr>
          <p:nvPr>
            <p:ph type="body" idx="1"/>
          </p:nvPr>
        </p:nvSpPr>
        <p:spPr>
          <a:xfrm>
            <a:off x="3172586" y="1888235"/>
            <a:ext cx="6083300" cy="204851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b="0" i="0">
                <a:solidFill>
                  <a:schemeClr val="dk1"/>
                </a:solidFill>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5" name="Google Shape;25;p40"/>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40"/>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40"/>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lvl1pPr marL="81280" lvl="0" indent="0">
              <a:lnSpc>
                <a:spcPct val="103333"/>
              </a:lnSpc>
              <a:spcBef>
                <a:spcPts val="0"/>
              </a:spcBef>
              <a:buNone/>
              <a:defRPr sz="1200" b="0" i="0">
                <a:solidFill>
                  <a:srgbClr val="888888"/>
                </a:solidFill>
                <a:latin typeface="Calibri"/>
                <a:ea typeface="Calibri"/>
                <a:cs typeface="Calibri"/>
                <a:sym typeface="Calibri"/>
              </a:defRPr>
            </a:lvl1pPr>
            <a:lvl2pPr marL="81280" lvl="1" indent="0">
              <a:lnSpc>
                <a:spcPct val="103333"/>
              </a:lnSpc>
              <a:spcBef>
                <a:spcPts val="0"/>
              </a:spcBef>
              <a:buNone/>
              <a:defRPr sz="1200" b="0" i="0">
                <a:solidFill>
                  <a:srgbClr val="888888"/>
                </a:solidFill>
                <a:latin typeface="Calibri"/>
                <a:ea typeface="Calibri"/>
                <a:cs typeface="Calibri"/>
                <a:sym typeface="Calibri"/>
              </a:defRPr>
            </a:lvl2pPr>
            <a:lvl3pPr marL="81280" lvl="2" indent="0">
              <a:lnSpc>
                <a:spcPct val="103333"/>
              </a:lnSpc>
              <a:spcBef>
                <a:spcPts val="0"/>
              </a:spcBef>
              <a:buNone/>
              <a:defRPr sz="1200" b="0" i="0">
                <a:solidFill>
                  <a:srgbClr val="888888"/>
                </a:solidFill>
                <a:latin typeface="Calibri"/>
                <a:ea typeface="Calibri"/>
                <a:cs typeface="Calibri"/>
                <a:sym typeface="Calibri"/>
              </a:defRPr>
            </a:lvl3pPr>
            <a:lvl4pPr marL="81280" lvl="3" indent="0">
              <a:lnSpc>
                <a:spcPct val="103333"/>
              </a:lnSpc>
              <a:spcBef>
                <a:spcPts val="0"/>
              </a:spcBef>
              <a:buNone/>
              <a:defRPr sz="1200" b="0" i="0">
                <a:solidFill>
                  <a:srgbClr val="888888"/>
                </a:solidFill>
                <a:latin typeface="Calibri"/>
                <a:ea typeface="Calibri"/>
                <a:cs typeface="Calibri"/>
                <a:sym typeface="Calibri"/>
              </a:defRPr>
            </a:lvl4pPr>
            <a:lvl5pPr marL="81280" lvl="4" indent="0">
              <a:lnSpc>
                <a:spcPct val="103333"/>
              </a:lnSpc>
              <a:spcBef>
                <a:spcPts val="0"/>
              </a:spcBef>
              <a:buNone/>
              <a:defRPr sz="1200" b="0" i="0">
                <a:solidFill>
                  <a:srgbClr val="888888"/>
                </a:solidFill>
                <a:latin typeface="Calibri"/>
                <a:ea typeface="Calibri"/>
                <a:cs typeface="Calibri"/>
                <a:sym typeface="Calibri"/>
              </a:defRPr>
            </a:lvl5pPr>
            <a:lvl6pPr marL="81280" lvl="5" indent="0">
              <a:lnSpc>
                <a:spcPct val="103333"/>
              </a:lnSpc>
              <a:spcBef>
                <a:spcPts val="0"/>
              </a:spcBef>
              <a:buNone/>
              <a:defRPr sz="1200" b="0" i="0">
                <a:solidFill>
                  <a:srgbClr val="888888"/>
                </a:solidFill>
                <a:latin typeface="Calibri"/>
                <a:ea typeface="Calibri"/>
                <a:cs typeface="Calibri"/>
                <a:sym typeface="Calibri"/>
              </a:defRPr>
            </a:lvl6pPr>
            <a:lvl7pPr marL="81280" lvl="6" indent="0">
              <a:lnSpc>
                <a:spcPct val="103333"/>
              </a:lnSpc>
              <a:spcBef>
                <a:spcPts val="0"/>
              </a:spcBef>
              <a:buNone/>
              <a:defRPr sz="1200" b="0" i="0">
                <a:solidFill>
                  <a:srgbClr val="888888"/>
                </a:solidFill>
                <a:latin typeface="Calibri"/>
                <a:ea typeface="Calibri"/>
                <a:cs typeface="Calibri"/>
                <a:sym typeface="Calibri"/>
              </a:defRPr>
            </a:lvl7pPr>
            <a:lvl8pPr marL="81280" lvl="7" indent="0">
              <a:lnSpc>
                <a:spcPct val="103333"/>
              </a:lnSpc>
              <a:spcBef>
                <a:spcPts val="0"/>
              </a:spcBef>
              <a:buNone/>
              <a:defRPr sz="1200" b="0" i="0">
                <a:solidFill>
                  <a:srgbClr val="888888"/>
                </a:solidFill>
                <a:latin typeface="Calibri"/>
                <a:ea typeface="Calibri"/>
                <a:cs typeface="Calibri"/>
                <a:sym typeface="Calibri"/>
              </a:defRPr>
            </a:lvl8pPr>
            <a:lvl9pPr marL="81280" lvl="8" indent="0">
              <a:lnSpc>
                <a:spcPct val="103333"/>
              </a:lnSpc>
              <a:spcBef>
                <a:spcPts val="0"/>
              </a:spcBef>
              <a:buNone/>
              <a:defRPr sz="1200" b="0" i="0">
                <a:solidFill>
                  <a:srgbClr val="888888"/>
                </a:solidFill>
                <a:latin typeface="Calibri"/>
                <a:ea typeface="Calibri"/>
                <a:cs typeface="Calibri"/>
                <a:sym typeface="Calibri"/>
              </a:defRPr>
            </a:lvl9pPr>
          </a:lstStyle>
          <a:p>
            <a:pPr marL="81280" lvl="0" indent="0" algn="l"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8"/>
        <p:cNvGrpSpPr/>
        <p:nvPr/>
      </p:nvGrpSpPr>
      <p:grpSpPr>
        <a:xfrm>
          <a:off x="0" y="0"/>
          <a:ext cx="0" cy="0"/>
          <a:chOff x="0" y="0"/>
          <a:chExt cx="0" cy="0"/>
        </a:xfrm>
      </p:grpSpPr>
      <p:sp>
        <p:nvSpPr>
          <p:cNvPr id="29" name="Google Shape;29;p41"/>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41"/>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41"/>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lvl1pPr marL="81280" lvl="0" indent="0">
              <a:lnSpc>
                <a:spcPct val="103333"/>
              </a:lnSpc>
              <a:spcBef>
                <a:spcPts val="0"/>
              </a:spcBef>
              <a:buNone/>
              <a:defRPr sz="1200" b="0" i="0">
                <a:solidFill>
                  <a:srgbClr val="888888"/>
                </a:solidFill>
                <a:latin typeface="Calibri"/>
                <a:ea typeface="Calibri"/>
                <a:cs typeface="Calibri"/>
                <a:sym typeface="Calibri"/>
              </a:defRPr>
            </a:lvl1pPr>
            <a:lvl2pPr marL="81280" lvl="1" indent="0">
              <a:lnSpc>
                <a:spcPct val="103333"/>
              </a:lnSpc>
              <a:spcBef>
                <a:spcPts val="0"/>
              </a:spcBef>
              <a:buNone/>
              <a:defRPr sz="1200" b="0" i="0">
                <a:solidFill>
                  <a:srgbClr val="888888"/>
                </a:solidFill>
                <a:latin typeface="Calibri"/>
                <a:ea typeface="Calibri"/>
                <a:cs typeface="Calibri"/>
                <a:sym typeface="Calibri"/>
              </a:defRPr>
            </a:lvl2pPr>
            <a:lvl3pPr marL="81280" lvl="2" indent="0">
              <a:lnSpc>
                <a:spcPct val="103333"/>
              </a:lnSpc>
              <a:spcBef>
                <a:spcPts val="0"/>
              </a:spcBef>
              <a:buNone/>
              <a:defRPr sz="1200" b="0" i="0">
                <a:solidFill>
                  <a:srgbClr val="888888"/>
                </a:solidFill>
                <a:latin typeface="Calibri"/>
                <a:ea typeface="Calibri"/>
                <a:cs typeface="Calibri"/>
                <a:sym typeface="Calibri"/>
              </a:defRPr>
            </a:lvl3pPr>
            <a:lvl4pPr marL="81280" lvl="3" indent="0">
              <a:lnSpc>
                <a:spcPct val="103333"/>
              </a:lnSpc>
              <a:spcBef>
                <a:spcPts val="0"/>
              </a:spcBef>
              <a:buNone/>
              <a:defRPr sz="1200" b="0" i="0">
                <a:solidFill>
                  <a:srgbClr val="888888"/>
                </a:solidFill>
                <a:latin typeface="Calibri"/>
                <a:ea typeface="Calibri"/>
                <a:cs typeface="Calibri"/>
                <a:sym typeface="Calibri"/>
              </a:defRPr>
            </a:lvl4pPr>
            <a:lvl5pPr marL="81280" lvl="4" indent="0">
              <a:lnSpc>
                <a:spcPct val="103333"/>
              </a:lnSpc>
              <a:spcBef>
                <a:spcPts val="0"/>
              </a:spcBef>
              <a:buNone/>
              <a:defRPr sz="1200" b="0" i="0">
                <a:solidFill>
                  <a:srgbClr val="888888"/>
                </a:solidFill>
                <a:latin typeface="Calibri"/>
                <a:ea typeface="Calibri"/>
                <a:cs typeface="Calibri"/>
                <a:sym typeface="Calibri"/>
              </a:defRPr>
            </a:lvl5pPr>
            <a:lvl6pPr marL="81280" lvl="5" indent="0">
              <a:lnSpc>
                <a:spcPct val="103333"/>
              </a:lnSpc>
              <a:spcBef>
                <a:spcPts val="0"/>
              </a:spcBef>
              <a:buNone/>
              <a:defRPr sz="1200" b="0" i="0">
                <a:solidFill>
                  <a:srgbClr val="888888"/>
                </a:solidFill>
                <a:latin typeface="Calibri"/>
                <a:ea typeface="Calibri"/>
                <a:cs typeface="Calibri"/>
                <a:sym typeface="Calibri"/>
              </a:defRPr>
            </a:lvl6pPr>
            <a:lvl7pPr marL="81280" lvl="6" indent="0">
              <a:lnSpc>
                <a:spcPct val="103333"/>
              </a:lnSpc>
              <a:spcBef>
                <a:spcPts val="0"/>
              </a:spcBef>
              <a:buNone/>
              <a:defRPr sz="1200" b="0" i="0">
                <a:solidFill>
                  <a:srgbClr val="888888"/>
                </a:solidFill>
                <a:latin typeface="Calibri"/>
                <a:ea typeface="Calibri"/>
                <a:cs typeface="Calibri"/>
                <a:sym typeface="Calibri"/>
              </a:defRPr>
            </a:lvl7pPr>
            <a:lvl8pPr marL="81280" lvl="7" indent="0">
              <a:lnSpc>
                <a:spcPct val="103333"/>
              </a:lnSpc>
              <a:spcBef>
                <a:spcPts val="0"/>
              </a:spcBef>
              <a:buNone/>
              <a:defRPr sz="1200" b="0" i="0">
                <a:solidFill>
                  <a:srgbClr val="888888"/>
                </a:solidFill>
                <a:latin typeface="Calibri"/>
                <a:ea typeface="Calibri"/>
                <a:cs typeface="Calibri"/>
                <a:sym typeface="Calibri"/>
              </a:defRPr>
            </a:lvl8pPr>
            <a:lvl9pPr marL="81280" lvl="8" indent="0">
              <a:lnSpc>
                <a:spcPct val="103333"/>
              </a:lnSpc>
              <a:spcBef>
                <a:spcPts val="0"/>
              </a:spcBef>
              <a:buNone/>
              <a:defRPr sz="1200" b="0" i="0">
                <a:solidFill>
                  <a:srgbClr val="888888"/>
                </a:solidFill>
                <a:latin typeface="Calibri"/>
                <a:ea typeface="Calibri"/>
                <a:cs typeface="Calibri"/>
                <a:sym typeface="Calibri"/>
              </a:defRPr>
            </a:lvl9pPr>
          </a:lstStyle>
          <a:p>
            <a:pPr marL="81280" lvl="0" indent="0" algn="l"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2"/>
        <p:cNvGrpSpPr/>
        <p:nvPr/>
      </p:nvGrpSpPr>
      <p:grpSpPr>
        <a:xfrm>
          <a:off x="0" y="0"/>
          <a:ext cx="0" cy="0"/>
          <a:chOff x="0" y="0"/>
          <a:chExt cx="0" cy="0"/>
        </a:xfrm>
      </p:grpSpPr>
      <p:sp>
        <p:nvSpPr>
          <p:cNvPr id="33" name="Google Shape;33;p42"/>
          <p:cNvSpPr txBox="1">
            <a:spLocks noGrp="1"/>
          </p:cNvSpPr>
          <p:nvPr>
            <p:ph type="ctrTitle"/>
          </p:nvPr>
        </p:nvSpPr>
        <p:spPr>
          <a:xfrm>
            <a:off x="914400" y="2125980"/>
            <a:ext cx="10363200" cy="144018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4" name="Google Shape;34;p42"/>
          <p:cNvSpPr txBox="1">
            <a:spLocks noGrp="1"/>
          </p:cNvSpPr>
          <p:nvPr>
            <p:ph type="subTitle" idx="1"/>
          </p:nvPr>
        </p:nvSpPr>
        <p:spPr>
          <a:xfrm>
            <a:off x="1828800" y="3840480"/>
            <a:ext cx="8534400" cy="17145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b="0" i="0">
                <a:solidFill>
                  <a:schemeClr val="dk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42"/>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42"/>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7" name="Google Shape;37;p42"/>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lvl1pPr marL="81280" lvl="0" indent="0">
              <a:lnSpc>
                <a:spcPct val="103333"/>
              </a:lnSpc>
              <a:spcBef>
                <a:spcPts val="0"/>
              </a:spcBef>
              <a:buNone/>
              <a:defRPr sz="1200" b="0" i="0">
                <a:solidFill>
                  <a:srgbClr val="888888"/>
                </a:solidFill>
                <a:latin typeface="Calibri"/>
                <a:ea typeface="Calibri"/>
                <a:cs typeface="Calibri"/>
                <a:sym typeface="Calibri"/>
              </a:defRPr>
            </a:lvl1pPr>
            <a:lvl2pPr marL="81280" lvl="1" indent="0">
              <a:lnSpc>
                <a:spcPct val="103333"/>
              </a:lnSpc>
              <a:spcBef>
                <a:spcPts val="0"/>
              </a:spcBef>
              <a:buNone/>
              <a:defRPr sz="1200" b="0" i="0">
                <a:solidFill>
                  <a:srgbClr val="888888"/>
                </a:solidFill>
                <a:latin typeface="Calibri"/>
                <a:ea typeface="Calibri"/>
                <a:cs typeface="Calibri"/>
                <a:sym typeface="Calibri"/>
              </a:defRPr>
            </a:lvl2pPr>
            <a:lvl3pPr marL="81280" lvl="2" indent="0">
              <a:lnSpc>
                <a:spcPct val="103333"/>
              </a:lnSpc>
              <a:spcBef>
                <a:spcPts val="0"/>
              </a:spcBef>
              <a:buNone/>
              <a:defRPr sz="1200" b="0" i="0">
                <a:solidFill>
                  <a:srgbClr val="888888"/>
                </a:solidFill>
                <a:latin typeface="Calibri"/>
                <a:ea typeface="Calibri"/>
                <a:cs typeface="Calibri"/>
                <a:sym typeface="Calibri"/>
              </a:defRPr>
            </a:lvl3pPr>
            <a:lvl4pPr marL="81280" lvl="3" indent="0">
              <a:lnSpc>
                <a:spcPct val="103333"/>
              </a:lnSpc>
              <a:spcBef>
                <a:spcPts val="0"/>
              </a:spcBef>
              <a:buNone/>
              <a:defRPr sz="1200" b="0" i="0">
                <a:solidFill>
                  <a:srgbClr val="888888"/>
                </a:solidFill>
                <a:latin typeface="Calibri"/>
                <a:ea typeface="Calibri"/>
                <a:cs typeface="Calibri"/>
                <a:sym typeface="Calibri"/>
              </a:defRPr>
            </a:lvl4pPr>
            <a:lvl5pPr marL="81280" lvl="4" indent="0">
              <a:lnSpc>
                <a:spcPct val="103333"/>
              </a:lnSpc>
              <a:spcBef>
                <a:spcPts val="0"/>
              </a:spcBef>
              <a:buNone/>
              <a:defRPr sz="1200" b="0" i="0">
                <a:solidFill>
                  <a:srgbClr val="888888"/>
                </a:solidFill>
                <a:latin typeface="Calibri"/>
                <a:ea typeface="Calibri"/>
                <a:cs typeface="Calibri"/>
                <a:sym typeface="Calibri"/>
              </a:defRPr>
            </a:lvl5pPr>
            <a:lvl6pPr marL="81280" lvl="5" indent="0">
              <a:lnSpc>
                <a:spcPct val="103333"/>
              </a:lnSpc>
              <a:spcBef>
                <a:spcPts val="0"/>
              </a:spcBef>
              <a:buNone/>
              <a:defRPr sz="1200" b="0" i="0">
                <a:solidFill>
                  <a:srgbClr val="888888"/>
                </a:solidFill>
                <a:latin typeface="Calibri"/>
                <a:ea typeface="Calibri"/>
                <a:cs typeface="Calibri"/>
                <a:sym typeface="Calibri"/>
              </a:defRPr>
            </a:lvl6pPr>
            <a:lvl7pPr marL="81280" lvl="6" indent="0">
              <a:lnSpc>
                <a:spcPct val="103333"/>
              </a:lnSpc>
              <a:spcBef>
                <a:spcPts val="0"/>
              </a:spcBef>
              <a:buNone/>
              <a:defRPr sz="1200" b="0" i="0">
                <a:solidFill>
                  <a:srgbClr val="888888"/>
                </a:solidFill>
                <a:latin typeface="Calibri"/>
                <a:ea typeface="Calibri"/>
                <a:cs typeface="Calibri"/>
                <a:sym typeface="Calibri"/>
              </a:defRPr>
            </a:lvl7pPr>
            <a:lvl8pPr marL="81280" lvl="7" indent="0">
              <a:lnSpc>
                <a:spcPct val="103333"/>
              </a:lnSpc>
              <a:spcBef>
                <a:spcPts val="0"/>
              </a:spcBef>
              <a:buNone/>
              <a:defRPr sz="1200" b="0" i="0">
                <a:solidFill>
                  <a:srgbClr val="888888"/>
                </a:solidFill>
                <a:latin typeface="Calibri"/>
                <a:ea typeface="Calibri"/>
                <a:cs typeface="Calibri"/>
                <a:sym typeface="Calibri"/>
              </a:defRPr>
            </a:lvl8pPr>
            <a:lvl9pPr marL="81280" lvl="8" indent="0">
              <a:lnSpc>
                <a:spcPct val="103333"/>
              </a:lnSpc>
              <a:spcBef>
                <a:spcPts val="0"/>
              </a:spcBef>
              <a:buNone/>
              <a:defRPr sz="1200" b="0" i="0">
                <a:solidFill>
                  <a:srgbClr val="888888"/>
                </a:solidFill>
                <a:latin typeface="Calibri"/>
                <a:ea typeface="Calibri"/>
                <a:cs typeface="Calibri"/>
                <a:sym typeface="Calibri"/>
              </a:defRPr>
            </a:lvl9pPr>
          </a:lstStyle>
          <a:p>
            <a:pPr marL="81280" lvl="0" indent="0" algn="l"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8"/>
        <p:cNvGrpSpPr/>
        <p:nvPr/>
      </p:nvGrpSpPr>
      <p:grpSpPr>
        <a:xfrm>
          <a:off x="0" y="0"/>
          <a:ext cx="0" cy="0"/>
          <a:chOff x="0" y="0"/>
          <a:chExt cx="0" cy="0"/>
        </a:xfrm>
      </p:grpSpPr>
      <p:sp>
        <p:nvSpPr>
          <p:cNvPr id="39" name="Google Shape;39;p43"/>
          <p:cNvSpPr txBox="1">
            <a:spLocks noGrp="1"/>
          </p:cNvSpPr>
          <p:nvPr>
            <p:ph type="title"/>
          </p:nvPr>
        </p:nvSpPr>
        <p:spPr>
          <a:xfrm>
            <a:off x="3315715" y="617982"/>
            <a:ext cx="5112384" cy="57404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b="1" i="0">
                <a:solidFill>
                  <a:schemeClr val="dk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43"/>
          <p:cNvSpPr txBox="1">
            <a:spLocks noGrp="1"/>
          </p:cNvSpPr>
          <p:nvPr>
            <p:ph type="body" idx="1"/>
          </p:nvPr>
        </p:nvSpPr>
        <p:spPr>
          <a:xfrm>
            <a:off x="609600" y="1577340"/>
            <a:ext cx="5303520" cy="452628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1" name="Google Shape;41;p43"/>
          <p:cNvSpPr txBox="1">
            <a:spLocks noGrp="1"/>
          </p:cNvSpPr>
          <p:nvPr>
            <p:ph type="body" idx="2"/>
          </p:nvPr>
        </p:nvSpPr>
        <p:spPr>
          <a:xfrm>
            <a:off x="6278880" y="1577340"/>
            <a:ext cx="5303520" cy="452628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2" name="Google Shape;42;p43"/>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43"/>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43"/>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lvl1pPr marL="81280" lvl="0" indent="0">
              <a:lnSpc>
                <a:spcPct val="103333"/>
              </a:lnSpc>
              <a:spcBef>
                <a:spcPts val="0"/>
              </a:spcBef>
              <a:buNone/>
              <a:defRPr sz="1200" b="0" i="0">
                <a:solidFill>
                  <a:srgbClr val="888888"/>
                </a:solidFill>
                <a:latin typeface="Calibri"/>
                <a:ea typeface="Calibri"/>
                <a:cs typeface="Calibri"/>
                <a:sym typeface="Calibri"/>
              </a:defRPr>
            </a:lvl1pPr>
            <a:lvl2pPr marL="81280" lvl="1" indent="0">
              <a:lnSpc>
                <a:spcPct val="103333"/>
              </a:lnSpc>
              <a:spcBef>
                <a:spcPts val="0"/>
              </a:spcBef>
              <a:buNone/>
              <a:defRPr sz="1200" b="0" i="0">
                <a:solidFill>
                  <a:srgbClr val="888888"/>
                </a:solidFill>
                <a:latin typeface="Calibri"/>
                <a:ea typeface="Calibri"/>
                <a:cs typeface="Calibri"/>
                <a:sym typeface="Calibri"/>
              </a:defRPr>
            </a:lvl2pPr>
            <a:lvl3pPr marL="81280" lvl="2" indent="0">
              <a:lnSpc>
                <a:spcPct val="103333"/>
              </a:lnSpc>
              <a:spcBef>
                <a:spcPts val="0"/>
              </a:spcBef>
              <a:buNone/>
              <a:defRPr sz="1200" b="0" i="0">
                <a:solidFill>
                  <a:srgbClr val="888888"/>
                </a:solidFill>
                <a:latin typeface="Calibri"/>
                <a:ea typeface="Calibri"/>
                <a:cs typeface="Calibri"/>
                <a:sym typeface="Calibri"/>
              </a:defRPr>
            </a:lvl3pPr>
            <a:lvl4pPr marL="81280" lvl="3" indent="0">
              <a:lnSpc>
                <a:spcPct val="103333"/>
              </a:lnSpc>
              <a:spcBef>
                <a:spcPts val="0"/>
              </a:spcBef>
              <a:buNone/>
              <a:defRPr sz="1200" b="0" i="0">
                <a:solidFill>
                  <a:srgbClr val="888888"/>
                </a:solidFill>
                <a:latin typeface="Calibri"/>
                <a:ea typeface="Calibri"/>
                <a:cs typeface="Calibri"/>
                <a:sym typeface="Calibri"/>
              </a:defRPr>
            </a:lvl4pPr>
            <a:lvl5pPr marL="81280" lvl="4" indent="0">
              <a:lnSpc>
                <a:spcPct val="103333"/>
              </a:lnSpc>
              <a:spcBef>
                <a:spcPts val="0"/>
              </a:spcBef>
              <a:buNone/>
              <a:defRPr sz="1200" b="0" i="0">
                <a:solidFill>
                  <a:srgbClr val="888888"/>
                </a:solidFill>
                <a:latin typeface="Calibri"/>
                <a:ea typeface="Calibri"/>
                <a:cs typeface="Calibri"/>
                <a:sym typeface="Calibri"/>
              </a:defRPr>
            </a:lvl5pPr>
            <a:lvl6pPr marL="81280" lvl="5" indent="0">
              <a:lnSpc>
                <a:spcPct val="103333"/>
              </a:lnSpc>
              <a:spcBef>
                <a:spcPts val="0"/>
              </a:spcBef>
              <a:buNone/>
              <a:defRPr sz="1200" b="0" i="0">
                <a:solidFill>
                  <a:srgbClr val="888888"/>
                </a:solidFill>
                <a:latin typeface="Calibri"/>
                <a:ea typeface="Calibri"/>
                <a:cs typeface="Calibri"/>
                <a:sym typeface="Calibri"/>
              </a:defRPr>
            </a:lvl6pPr>
            <a:lvl7pPr marL="81280" lvl="6" indent="0">
              <a:lnSpc>
                <a:spcPct val="103333"/>
              </a:lnSpc>
              <a:spcBef>
                <a:spcPts val="0"/>
              </a:spcBef>
              <a:buNone/>
              <a:defRPr sz="1200" b="0" i="0">
                <a:solidFill>
                  <a:srgbClr val="888888"/>
                </a:solidFill>
                <a:latin typeface="Calibri"/>
                <a:ea typeface="Calibri"/>
                <a:cs typeface="Calibri"/>
                <a:sym typeface="Calibri"/>
              </a:defRPr>
            </a:lvl7pPr>
            <a:lvl8pPr marL="81280" lvl="7" indent="0">
              <a:lnSpc>
                <a:spcPct val="103333"/>
              </a:lnSpc>
              <a:spcBef>
                <a:spcPts val="0"/>
              </a:spcBef>
              <a:buNone/>
              <a:defRPr sz="1200" b="0" i="0">
                <a:solidFill>
                  <a:srgbClr val="888888"/>
                </a:solidFill>
                <a:latin typeface="Calibri"/>
                <a:ea typeface="Calibri"/>
                <a:cs typeface="Calibri"/>
                <a:sym typeface="Calibri"/>
              </a:defRPr>
            </a:lvl8pPr>
            <a:lvl9pPr marL="81280" lvl="8" indent="0">
              <a:lnSpc>
                <a:spcPct val="103333"/>
              </a:lnSpc>
              <a:spcBef>
                <a:spcPts val="0"/>
              </a:spcBef>
              <a:buNone/>
              <a:defRPr sz="1200" b="0" i="0">
                <a:solidFill>
                  <a:srgbClr val="888888"/>
                </a:solidFill>
                <a:latin typeface="Calibri"/>
                <a:ea typeface="Calibri"/>
                <a:cs typeface="Calibri"/>
                <a:sym typeface="Calibri"/>
              </a:defRPr>
            </a:lvl9pPr>
          </a:lstStyle>
          <a:p>
            <a:pPr marL="81280" lvl="0" indent="0" algn="l" rtl="0">
              <a:spcBef>
                <a:spcPts val="0"/>
              </a:spcBef>
              <a:spcAft>
                <a:spcPts val="0"/>
              </a:spcAft>
              <a:buNone/>
            </a:pPr>
            <a:fld id="{00000000-1234-1234-1234-123412341234}" type="slidenum">
              <a:rPr lang="es-MX"/>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1800" b="1" i="0">
                <a:solidFill>
                  <a:schemeClr val="tx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5/20/2026</a:t>
            </a:fld>
            <a:endParaRPr lang="en-US"/>
          </a:p>
        </p:txBody>
      </p:sp>
      <p:sp>
        <p:nvSpPr>
          <p:cNvPr id="6" name="Holder 6"/>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extLst>
      <p:ext uri="{BB962C8B-B14F-4D97-AF65-F5344CB8AC3E}">
        <p14:creationId xmlns:p14="http://schemas.microsoft.com/office/powerpoint/2010/main" val="3085523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5/20/2026</a:t>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Calibri"/>
                <a:cs typeface="Calibri"/>
              </a:defRPr>
            </a:lvl1pPr>
          </a:lstStyle>
          <a:p>
            <a:pPr marL="81280">
              <a:lnSpc>
                <a:spcPts val="1240"/>
              </a:lnSpc>
            </a:pPr>
            <a:fld id="{81D60167-4931-47E6-BA6A-407CBD079E47}" type="slidenum">
              <a:rPr spc="-50" dirty="0"/>
              <a:t>‹Nº›</a:t>
            </a:fld>
            <a:endParaRPr spc="-50" dirty="0"/>
          </a:p>
        </p:txBody>
      </p:sp>
    </p:spTree>
    <p:extLst>
      <p:ext uri="{BB962C8B-B14F-4D97-AF65-F5344CB8AC3E}">
        <p14:creationId xmlns:p14="http://schemas.microsoft.com/office/powerpoint/2010/main" val="2661440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38"/>
          <p:cNvPicPr preferRelativeResize="0"/>
          <p:nvPr/>
        </p:nvPicPr>
        <p:blipFill rotWithShape="1">
          <a:blip r:embed="rId9">
            <a:alphaModFix/>
          </a:blip>
          <a:srcRect/>
          <a:stretch/>
        </p:blipFill>
        <p:spPr>
          <a:xfrm>
            <a:off x="0" y="0"/>
            <a:ext cx="12192000" cy="6857998"/>
          </a:xfrm>
          <a:prstGeom prst="rect">
            <a:avLst/>
          </a:prstGeom>
          <a:noFill/>
          <a:ln>
            <a:noFill/>
          </a:ln>
        </p:spPr>
      </p:pic>
      <p:sp>
        <p:nvSpPr>
          <p:cNvPr id="11" name="Google Shape;11;p38"/>
          <p:cNvSpPr txBox="1">
            <a:spLocks noGrp="1"/>
          </p:cNvSpPr>
          <p:nvPr>
            <p:ph type="title"/>
          </p:nvPr>
        </p:nvSpPr>
        <p:spPr>
          <a:xfrm>
            <a:off x="3315715" y="617982"/>
            <a:ext cx="5112384" cy="57404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1"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38"/>
          <p:cNvSpPr txBox="1">
            <a:spLocks noGrp="1"/>
          </p:cNvSpPr>
          <p:nvPr>
            <p:ph type="body" idx="1"/>
          </p:nvPr>
        </p:nvSpPr>
        <p:spPr>
          <a:xfrm>
            <a:off x="3172586" y="1888235"/>
            <a:ext cx="6083300" cy="2048510"/>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3" name="Google Shape;13;p38"/>
          <p:cNvSpPr txBox="1">
            <a:spLocks noGrp="1"/>
          </p:cNvSpPr>
          <p:nvPr>
            <p:ph type="ftr" idx="11"/>
          </p:nvPr>
        </p:nvSpPr>
        <p:spPr>
          <a:xfrm>
            <a:off x="4145280" y="6377940"/>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sz="1800">
                <a:solidFill>
                  <a:srgbClr val="888888"/>
                </a:solidFi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4" name="Google Shape;14;p38"/>
          <p:cNvSpPr txBox="1">
            <a:spLocks noGrp="1"/>
          </p:cNvSpPr>
          <p:nvPr>
            <p:ph type="dt" idx="10"/>
          </p:nvPr>
        </p:nvSpPr>
        <p:spPr>
          <a:xfrm>
            <a:off x="609600" y="6377940"/>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a:solidFill>
                  <a:srgbClr val="888888"/>
                </a:solidFi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38"/>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lvl1pPr marL="81280" lvl="0" indent="0">
              <a:lnSpc>
                <a:spcPct val="103333"/>
              </a:lnSpc>
              <a:spcBef>
                <a:spcPts val="0"/>
              </a:spcBef>
              <a:buNone/>
              <a:defRPr sz="1200" b="0" i="0">
                <a:solidFill>
                  <a:srgbClr val="888888"/>
                </a:solidFill>
                <a:latin typeface="Calibri"/>
                <a:ea typeface="Calibri"/>
                <a:cs typeface="Calibri"/>
                <a:sym typeface="Calibri"/>
              </a:defRPr>
            </a:lvl1pPr>
            <a:lvl2pPr marL="81280" lvl="1" indent="0">
              <a:lnSpc>
                <a:spcPct val="103333"/>
              </a:lnSpc>
              <a:spcBef>
                <a:spcPts val="0"/>
              </a:spcBef>
              <a:buNone/>
              <a:defRPr sz="1200" b="0" i="0">
                <a:solidFill>
                  <a:srgbClr val="888888"/>
                </a:solidFill>
                <a:latin typeface="Calibri"/>
                <a:ea typeface="Calibri"/>
                <a:cs typeface="Calibri"/>
                <a:sym typeface="Calibri"/>
              </a:defRPr>
            </a:lvl2pPr>
            <a:lvl3pPr marL="81280" lvl="2" indent="0">
              <a:lnSpc>
                <a:spcPct val="103333"/>
              </a:lnSpc>
              <a:spcBef>
                <a:spcPts val="0"/>
              </a:spcBef>
              <a:buNone/>
              <a:defRPr sz="1200" b="0" i="0">
                <a:solidFill>
                  <a:srgbClr val="888888"/>
                </a:solidFill>
                <a:latin typeface="Calibri"/>
                <a:ea typeface="Calibri"/>
                <a:cs typeface="Calibri"/>
                <a:sym typeface="Calibri"/>
              </a:defRPr>
            </a:lvl3pPr>
            <a:lvl4pPr marL="81280" lvl="3" indent="0">
              <a:lnSpc>
                <a:spcPct val="103333"/>
              </a:lnSpc>
              <a:spcBef>
                <a:spcPts val="0"/>
              </a:spcBef>
              <a:buNone/>
              <a:defRPr sz="1200" b="0" i="0">
                <a:solidFill>
                  <a:srgbClr val="888888"/>
                </a:solidFill>
                <a:latin typeface="Calibri"/>
                <a:ea typeface="Calibri"/>
                <a:cs typeface="Calibri"/>
                <a:sym typeface="Calibri"/>
              </a:defRPr>
            </a:lvl4pPr>
            <a:lvl5pPr marL="81280" lvl="4" indent="0">
              <a:lnSpc>
                <a:spcPct val="103333"/>
              </a:lnSpc>
              <a:spcBef>
                <a:spcPts val="0"/>
              </a:spcBef>
              <a:buNone/>
              <a:defRPr sz="1200" b="0" i="0">
                <a:solidFill>
                  <a:srgbClr val="888888"/>
                </a:solidFill>
                <a:latin typeface="Calibri"/>
                <a:ea typeface="Calibri"/>
                <a:cs typeface="Calibri"/>
                <a:sym typeface="Calibri"/>
              </a:defRPr>
            </a:lvl5pPr>
            <a:lvl6pPr marL="81280" lvl="5" indent="0">
              <a:lnSpc>
                <a:spcPct val="103333"/>
              </a:lnSpc>
              <a:spcBef>
                <a:spcPts val="0"/>
              </a:spcBef>
              <a:buNone/>
              <a:defRPr sz="1200" b="0" i="0">
                <a:solidFill>
                  <a:srgbClr val="888888"/>
                </a:solidFill>
                <a:latin typeface="Calibri"/>
                <a:ea typeface="Calibri"/>
                <a:cs typeface="Calibri"/>
                <a:sym typeface="Calibri"/>
              </a:defRPr>
            </a:lvl6pPr>
            <a:lvl7pPr marL="81280" lvl="6" indent="0">
              <a:lnSpc>
                <a:spcPct val="103333"/>
              </a:lnSpc>
              <a:spcBef>
                <a:spcPts val="0"/>
              </a:spcBef>
              <a:buNone/>
              <a:defRPr sz="1200" b="0" i="0">
                <a:solidFill>
                  <a:srgbClr val="888888"/>
                </a:solidFill>
                <a:latin typeface="Calibri"/>
                <a:ea typeface="Calibri"/>
                <a:cs typeface="Calibri"/>
                <a:sym typeface="Calibri"/>
              </a:defRPr>
            </a:lvl7pPr>
            <a:lvl8pPr marL="81280" lvl="7" indent="0">
              <a:lnSpc>
                <a:spcPct val="103333"/>
              </a:lnSpc>
              <a:spcBef>
                <a:spcPts val="0"/>
              </a:spcBef>
              <a:buNone/>
              <a:defRPr sz="1200" b="0" i="0">
                <a:solidFill>
                  <a:srgbClr val="888888"/>
                </a:solidFill>
                <a:latin typeface="Calibri"/>
                <a:ea typeface="Calibri"/>
                <a:cs typeface="Calibri"/>
                <a:sym typeface="Calibri"/>
              </a:defRPr>
            </a:lvl8pPr>
            <a:lvl9pPr marL="81280" lvl="8" indent="0">
              <a:lnSpc>
                <a:spcPct val="103333"/>
              </a:lnSpc>
              <a:spcBef>
                <a:spcPts val="0"/>
              </a:spcBef>
              <a:buNone/>
              <a:defRPr sz="1200" b="0" i="0">
                <a:solidFill>
                  <a:srgbClr val="888888"/>
                </a:solidFill>
                <a:latin typeface="Calibri"/>
                <a:ea typeface="Calibri"/>
                <a:cs typeface="Calibri"/>
                <a:sym typeface="Calibri"/>
              </a:defRPr>
            </a:lvl9pPr>
          </a:lstStyle>
          <a:p>
            <a:pPr marL="81280" lvl="0" indent="0" algn="l" rtl="0">
              <a:spcBef>
                <a:spcPts val="0"/>
              </a:spcBef>
              <a:spcAft>
                <a:spcPts val="0"/>
              </a:spcAft>
              <a:buNone/>
            </a:pPr>
            <a:fld id="{00000000-1234-1234-1234-123412341234}" type="slidenum">
              <a:rPr lang="es-MX"/>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019BC1B8-4523-CC1C-6945-190007431F47}"/>
              </a:ext>
            </a:extLst>
          </p:cNvPr>
          <p:cNvSpPr/>
          <p:nvPr/>
        </p:nvSpPr>
        <p:spPr>
          <a:xfrm>
            <a:off x="2617304" y="3156870"/>
            <a:ext cx="9067800" cy="72000"/>
          </a:xfrm>
          <a:prstGeom prst="rect">
            <a:avLst/>
          </a:prstGeom>
          <a:solidFill>
            <a:srgbClr val="A5A5A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4" name="Rectángulo 23">
            <a:extLst>
              <a:ext uri="{FF2B5EF4-FFF2-40B4-BE49-F238E27FC236}">
                <a16:creationId xmlns:a16="http://schemas.microsoft.com/office/drawing/2014/main" id="{0974D3F6-8C73-8015-EA5D-00EBC6041436}"/>
              </a:ext>
            </a:extLst>
          </p:cNvPr>
          <p:cNvSpPr/>
          <p:nvPr/>
        </p:nvSpPr>
        <p:spPr>
          <a:xfrm>
            <a:off x="2623930" y="3209878"/>
            <a:ext cx="9067800" cy="72000"/>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6" name="Rectángulo: esquinas redondeadas 25">
            <a:extLst>
              <a:ext uri="{FF2B5EF4-FFF2-40B4-BE49-F238E27FC236}">
                <a16:creationId xmlns:a16="http://schemas.microsoft.com/office/drawing/2014/main" id="{718BC448-7949-2D68-E3C2-4C7606F87FE2}"/>
              </a:ext>
            </a:extLst>
          </p:cNvPr>
          <p:cNvSpPr/>
          <p:nvPr/>
        </p:nvSpPr>
        <p:spPr>
          <a:xfrm>
            <a:off x="2362200" y="4133910"/>
            <a:ext cx="6858000" cy="990600"/>
          </a:xfrm>
          <a:prstGeom prst="roundRect">
            <a:avLst>
              <a:gd name="adj" fmla="val 34445"/>
            </a:avLst>
          </a:prstGeom>
          <a:solidFill>
            <a:srgbClr val="DED9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2" name="object 2"/>
          <p:cNvSpPr txBox="1">
            <a:spLocks noGrp="1"/>
          </p:cNvSpPr>
          <p:nvPr>
            <p:ph type="title"/>
          </p:nvPr>
        </p:nvSpPr>
        <p:spPr>
          <a:xfrm>
            <a:off x="2514600" y="4114800"/>
            <a:ext cx="6400800" cy="580287"/>
          </a:xfrm>
          <a:prstGeom prst="rect">
            <a:avLst/>
          </a:prstGeom>
        </p:spPr>
        <p:txBody>
          <a:bodyPr vert="horz" wrap="square" lIns="0" tIns="13335" rIns="0" bIns="0" rtlCol="0">
            <a:spAutoFit/>
          </a:bodyPr>
          <a:lstStyle/>
          <a:p>
            <a:pPr marL="12700" marR="5080" indent="-635" algn="r">
              <a:lnSpc>
                <a:spcPct val="100000"/>
              </a:lnSpc>
              <a:spcBef>
                <a:spcPts val="105"/>
              </a:spcBef>
            </a:pPr>
            <a:r>
              <a:rPr lang="es-MX" sz="3600" dirty="0">
                <a:solidFill>
                  <a:schemeClr val="accent4"/>
                </a:solidFill>
                <a:latin typeface="Segoe UI Black" panose="020B0A02040204020203" pitchFamily="34" charset="0"/>
                <a:ea typeface="Segoe UI Black" panose="020B0A02040204020203" pitchFamily="34" charset="0"/>
              </a:rPr>
              <a:t>REPORTE DE RESULTADOS</a:t>
            </a:r>
            <a:endParaRPr sz="3600" dirty="0">
              <a:solidFill>
                <a:schemeClr val="accent4"/>
              </a:solidFill>
              <a:latin typeface="Segoe UI Black" panose="020B0A02040204020203" pitchFamily="34" charset="0"/>
              <a:ea typeface="Segoe UI Black" panose="020B0A02040204020203" pitchFamily="34" charset="0"/>
            </a:endParaRPr>
          </a:p>
        </p:txBody>
      </p:sp>
      <p:sp>
        <p:nvSpPr>
          <p:cNvPr id="7" name="CuadroTexto 6">
            <a:extLst>
              <a:ext uri="{FF2B5EF4-FFF2-40B4-BE49-F238E27FC236}">
                <a16:creationId xmlns:a16="http://schemas.microsoft.com/office/drawing/2014/main" id="{91832C82-716B-BB7E-F8F2-0D955CD1AF76}"/>
              </a:ext>
            </a:extLst>
          </p:cNvPr>
          <p:cNvSpPr txBox="1"/>
          <p:nvPr/>
        </p:nvSpPr>
        <p:spPr>
          <a:xfrm>
            <a:off x="3048000" y="1905000"/>
            <a:ext cx="8458200" cy="1200329"/>
          </a:xfrm>
          <a:prstGeom prst="rect">
            <a:avLst/>
          </a:prstGeom>
          <a:noFill/>
        </p:spPr>
        <p:txBody>
          <a:bodyPr wrap="square">
            <a:spAutoFit/>
          </a:bodyPr>
          <a:lstStyle/>
          <a:p>
            <a:pPr algn="l"/>
            <a:r>
              <a:rPr lang="es-MX" sz="3200" dirty="0">
                <a:solidFill>
                  <a:schemeClr val="bg1"/>
                </a:solidFill>
                <a:latin typeface="Segoe UI Emoji" panose="020B0502040204020203" pitchFamily="34" charset="0"/>
                <a:ea typeface="Segoe UI Emoji" panose="020B0502040204020203" pitchFamily="34" charset="0"/>
                <a:cs typeface="Arial" panose="020B0604020202020204" pitchFamily="34" charset="0"/>
              </a:rPr>
              <a:t>MONITOREO CUANTITATIVO Y CUALITATIVO</a:t>
            </a:r>
          </a:p>
          <a:p>
            <a:pPr algn="l"/>
            <a:r>
              <a:rPr lang="es-MX" sz="4000" b="1" dirty="0">
                <a:solidFill>
                  <a:schemeClr val="bg1"/>
                </a:solidFill>
                <a:effectLst>
                  <a:outerShdw blurRad="38100" dist="38100" dir="2700000" algn="tl">
                    <a:srgbClr val="000000">
                      <a:alpha val="43137"/>
                    </a:srgbClr>
                  </a:outerShdw>
                </a:effectLst>
                <a:latin typeface="Segoe UI Emoji" panose="020B0502040204020203" pitchFamily="34" charset="0"/>
                <a:ea typeface="Segoe UI Emoji" panose="020B0502040204020203" pitchFamily="34" charset="0"/>
                <a:cs typeface="Arial" panose="020B0604020202020204" pitchFamily="34" charset="0"/>
              </a:rPr>
              <a:t>MEDIOS IMPRESOS</a:t>
            </a:r>
          </a:p>
        </p:txBody>
      </p:sp>
      <p:sp>
        <p:nvSpPr>
          <p:cNvPr id="11" name="CuadroTexto 10">
            <a:extLst>
              <a:ext uri="{FF2B5EF4-FFF2-40B4-BE49-F238E27FC236}">
                <a16:creationId xmlns:a16="http://schemas.microsoft.com/office/drawing/2014/main" id="{A7ABDA0F-F088-0990-A1E1-31DC006A1C97}"/>
              </a:ext>
            </a:extLst>
          </p:cNvPr>
          <p:cNvSpPr txBox="1"/>
          <p:nvPr/>
        </p:nvSpPr>
        <p:spPr>
          <a:xfrm>
            <a:off x="2057400" y="4678978"/>
            <a:ext cx="6858000" cy="369332"/>
          </a:xfrm>
          <a:prstGeom prst="rect">
            <a:avLst/>
          </a:prstGeom>
          <a:noFill/>
        </p:spPr>
        <p:txBody>
          <a:bodyPr wrap="square">
            <a:spAutoFit/>
          </a:bodyPr>
          <a:lstStyle/>
          <a:p>
            <a:pPr algn="r"/>
            <a:r>
              <a:rPr lang="es-MX" dirty="0">
                <a:solidFill>
                  <a:schemeClr val="accent4">
                    <a:lumMod val="75000"/>
                  </a:schemeClr>
                </a:solidFill>
                <a:latin typeface="Arial" panose="020B0604020202020204" pitchFamily="34" charset="0"/>
                <a:cs typeface="Arial" panose="020B0604020202020204" pitchFamily="34" charset="0"/>
              </a:rPr>
              <a:t>PERIODO DEL 01 DE MARZO AL 30 DE ABRIL DE 2026</a:t>
            </a:r>
            <a:endParaRPr lang="es-MX" dirty="0">
              <a:solidFill>
                <a:schemeClr val="accent4">
                  <a:lumMod val="75000"/>
                </a:schemeClr>
              </a:solidFill>
            </a:endParaRPr>
          </a:p>
        </p:txBody>
      </p:sp>
      <p:pic>
        <p:nvPicPr>
          <p:cNvPr id="3" name="Imagen 2" descr="Periódico - Icono gratis PNG, SVG">
            <a:extLst>
              <a:ext uri="{FF2B5EF4-FFF2-40B4-BE49-F238E27FC236}">
                <a16:creationId xmlns:a16="http://schemas.microsoft.com/office/drawing/2014/main" id="{14E13FFC-9BE5-4877-42D6-EA8F73B04278}"/>
              </a:ext>
            </a:extLst>
          </p:cNvPr>
          <p:cNvPicPr>
            <a:picLocks noChangeAspect="1"/>
          </p:cNvPicPr>
          <p:nvPr/>
        </p:nvPicPr>
        <p:blipFill>
          <a:blip r:embed="rId2">
            <a:grayscl/>
            <a:extLst>
              <a:ext uri="{BEBA8EAE-BF5A-486C-A8C5-ECC9F3942E4B}">
                <a14:imgProps xmlns:a14="http://schemas.microsoft.com/office/drawing/2010/main">
                  <a14:imgLayer r:embed="rId3">
                    <a14:imgEffect>
                      <a14:sharpenSoften amount="50000"/>
                    </a14:imgEffect>
                    <a14:imgEffect>
                      <a14:colorTemperature colorTemp="5900"/>
                    </a14:imgEffect>
                    <a14:imgEffect>
                      <a14:brightnessContrast bright="20000" contrast="-40000"/>
                    </a14:imgEffect>
                  </a14:imgLayer>
                </a14:imgProps>
              </a:ext>
            </a:extLst>
          </a:blip>
          <a:srcRect t="11301" b="11057"/>
          <a:stretch>
            <a:fillRect/>
          </a:stretch>
        </p:blipFill>
        <p:spPr>
          <a:xfrm>
            <a:off x="978066" y="1802296"/>
            <a:ext cx="2048185" cy="1590262"/>
          </a:xfrm>
          <a:prstGeom prst="rect">
            <a:avLst/>
          </a:prstGeom>
        </p:spPr>
      </p:pic>
      <p:pic>
        <p:nvPicPr>
          <p:cNvPr id="6" name="Gráfico 5" descr="Presentación con organigrama">
            <a:extLst>
              <a:ext uri="{FF2B5EF4-FFF2-40B4-BE49-F238E27FC236}">
                <a16:creationId xmlns:a16="http://schemas.microsoft.com/office/drawing/2014/main" id="{FF93AA57-F7E2-153D-C040-7F7E8989959F}"/>
              </a:ext>
            </a:extLst>
          </p:cNvPr>
          <p:cNvPicPr>
            <a:picLocks noChangeAspect="1"/>
          </p:cNvPicPr>
          <p:nvPr/>
        </p:nvPicPr>
        <p:blipFill>
          <a:blip>
            <a:extLst>
              <a:ext uri="{96DAC541-7B7A-43D3-8B79-37D633B846F1}">
                <asvg:svgBlip xmlns:asvg="http://schemas.microsoft.com/office/drawing/2016/SVG/main" xmlns="" r:embed="rId4"/>
              </a:ext>
            </a:extLst>
          </a:blip>
          <a:stretch>
            <a:fillRect/>
          </a:stretch>
        </p:blipFill>
        <p:spPr>
          <a:xfrm>
            <a:off x="9203635" y="3978966"/>
            <a:ext cx="1272208" cy="127220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0"/>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10</a:t>
            </a:fld>
            <a:endParaRPr/>
          </a:p>
        </p:txBody>
      </p:sp>
      <p:graphicFrame>
        <p:nvGraphicFramePr>
          <p:cNvPr id="4" name="Tabla 3"/>
          <p:cNvGraphicFramePr>
            <a:graphicFrameLocks noGrp="1"/>
          </p:cNvGraphicFramePr>
          <p:nvPr>
            <p:extLst>
              <p:ext uri="{D42A27DB-BD31-4B8C-83A1-F6EECF244321}">
                <p14:modId xmlns:p14="http://schemas.microsoft.com/office/powerpoint/2010/main" val="1730807391"/>
              </p:ext>
            </p:extLst>
          </p:nvPr>
        </p:nvGraphicFramePr>
        <p:xfrm>
          <a:off x="3543494" y="1483823"/>
          <a:ext cx="4709960" cy="2118116"/>
        </p:xfrm>
        <a:graphic>
          <a:graphicData uri="http://schemas.openxmlformats.org/drawingml/2006/table">
            <a:tbl>
              <a:tblPr/>
              <a:tblGrid>
                <a:gridCol w="2306919">
                  <a:extLst>
                    <a:ext uri="{9D8B030D-6E8A-4147-A177-3AD203B41FA5}">
                      <a16:colId xmlns:a16="http://schemas.microsoft.com/office/drawing/2014/main" val="1355884180"/>
                    </a:ext>
                  </a:extLst>
                </a:gridCol>
                <a:gridCol w="2403041">
                  <a:extLst>
                    <a:ext uri="{9D8B030D-6E8A-4147-A177-3AD203B41FA5}">
                      <a16:colId xmlns:a16="http://schemas.microsoft.com/office/drawing/2014/main" val="2087833529"/>
                    </a:ext>
                  </a:extLst>
                </a:gridCol>
              </a:tblGrid>
              <a:tr h="302588">
                <a:tc>
                  <a:txBody>
                    <a:bodyPr/>
                    <a:lstStyle/>
                    <a:p>
                      <a:pPr algn="l" fontAlgn="b"/>
                      <a:r>
                        <a:rPr lang="es-MX" sz="1200" b="1" i="0" u="none" strike="noStrike">
                          <a:solidFill>
                            <a:srgbClr val="FFFFFF"/>
                          </a:solidFill>
                          <a:effectLst/>
                          <a:latin typeface="+mn-lt"/>
                        </a:rPr>
                        <a:t>TIPO DE INFORMACIÓN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FFFFFF"/>
                          </a:solidFill>
                          <a:effectLst/>
                          <a:latin typeface="+mn-lt"/>
                        </a:rPr>
                        <a:t>NÚMERO DE APARICIÓN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4042108982"/>
                  </a:ext>
                </a:extLst>
              </a:tr>
              <a:tr h="302588">
                <a:tc>
                  <a:txBody>
                    <a:bodyPr/>
                    <a:lstStyle/>
                    <a:p>
                      <a:pPr algn="l" fontAlgn="b"/>
                      <a:r>
                        <a:rPr lang="es-MX" sz="1200" b="0" i="0" u="none" strike="noStrike">
                          <a:solidFill>
                            <a:srgbClr val="000000"/>
                          </a:solidFill>
                          <a:effectLst/>
                          <a:latin typeface="+mn-lt"/>
                        </a:rPr>
                        <a:t>NOTA INFORMATIVA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5061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14143223"/>
                  </a:ext>
                </a:extLst>
              </a:tr>
              <a:tr h="302588">
                <a:tc>
                  <a:txBody>
                    <a:bodyPr/>
                    <a:lstStyle/>
                    <a:p>
                      <a:pPr algn="l" fontAlgn="b"/>
                      <a:r>
                        <a:rPr lang="es-MX" sz="1200" b="0" i="0" u="none" strike="noStrike">
                          <a:solidFill>
                            <a:srgbClr val="000000"/>
                          </a:solidFill>
                          <a:effectLst/>
                          <a:latin typeface="+mn-lt"/>
                        </a:rPr>
                        <a:t>FOTONOTA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72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975329248"/>
                  </a:ext>
                </a:extLst>
              </a:tr>
              <a:tr h="302588">
                <a:tc>
                  <a:txBody>
                    <a:bodyPr/>
                    <a:lstStyle/>
                    <a:p>
                      <a:pPr algn="l" fontAlgn="b"/>
                      <a:r>
                        <a:rPr lang="es-MX" sz="1200" b="0" i="0" u="none" strike="noStrike">
                          <a:solidFill>
                            <a:srgbClr val="000000"/>
                          </a:solidFill>
                          <a:effectLst/>
                          <a:latin typeface="+mn-lt"/>
                        </a:rPr>
                        <a:t>OPINIÓN/ ANÁLISIS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150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97709342"/>
                  </a:ext>
                </a:extLst>
              </a:tr>
              <a:tr h="302588">
                <a:tc>
                  <a:txBody>
                    <a:bodyPr/>
                    <a:lstStyle/>
                    <a:p>
                      <a:pPr algn="l" fontAlgn="b"/>
                      <a:r>
                        <a:rPr lang="es-MX" sz="1200" b="0" i="0" u="none" strike="noStrike">
                          <a:solidFill>
                            <a:srgbClr val="000000"/>
                          </a:solidFill>
                          <a:effectLst/>
                          <a:latin typeface="+mn-lt"/>
                        </a:rPr>
                        <a:t>EDITORIAL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743622910"/>
                  </a:ext>
                </a:extLst>
              </a:tr>
              <a:tr h="302588">
                <a:tc>
                  <a:txBody>
                    <a:bodyPr/>
                    <a:lstStyle/>
                    <a:p>
                      <a:pPr algn="l" fontAlgn="b"/>
                      <a:r>
                        <a:rPr lang="es-MX" sz="1200" b="0" i="0" u="none" strike="noStrike">
                          <a:solidFill>
                            <a:srgbClr val="000000"/>
                          </a:solidFill>
                          <a:effectLst/>
                          <a:latin typeface="+mn-lt"/>
                        </a:rPr>
                        <a:t>ENTREVISTA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49502188"/>
                  </a:ext>
                </a:extLst>
              </a:tr>
              <a:tr h="302588">
                <a:tc>
                  <a:txBody>
                    <a:bodyPr/>
                    <a:lstStyle/>
                    <a:p>
                      <a:pPr algn="l" fontAlgn="b"/>
                      <a:r>
                        <a:rPr lang="es-MX" sz="1200" b="1" i="0" u="none" strike="noStrike">
                          <a:solidFill>
                            <a:srgbClr val="000000"/>
                          </a:solidFill>
                          <a:effectLst/>
                          <a:latin typeface="+mn-lt"/>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mn-lt"/>
                        </a:rPr>
                        <a:t>5,336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0738533"/>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1"/>
          <p:cNvSpPr txBox="1"/>
          <p:nvPr/>
        </p:nvSpPr>
        <p:spPr>
          <a:xfrm>
            <a:off x="914400" y="5138027"/>
            <a:ext cx="10647600" cy="1333042"/>
          </a:xfrm>
          <a:prstGeom prst="rect">
            <a:avLst/>
          </a:prstGeom>
          <a:noFill/>
          <a:ln>
            <a:noFill/>
          </a:ln>
        </p:spPr>
        <p:txBody>
          <a:bodyPr spcFirstLastPara="1" wrap="square" lIns="0" tIns="12050" rIns="0" bIns="0" anchor="t" anchorCtr="0">
            <a:spAutoFit/>
          </a:bodyPr>
          <a:lstStyle/>
          <a:p>
            <a:pPr marL="12700" marR="5080" lvl="0" algn="just">
              <a:spcBef>
                <a:spcPts val="95"/>
              </a:spcBef>
            </a:pPr>
            <a:r>
              <a:rPr lang="es-MX" sz="1700" dirty="0"/>
              <a:t>Durante el periodo comprendido del 01 de marzo al 30 de abril de 2026, se registró un total de 531 menciones a partidos políticos en la prensa escrita. Del conjunto analizado, el partido con mayor presencia fue Morena, con 230 menciones. Le siguen el Partido Revolucionario Institucional, con 93 menciones; el Partido de la Revolución Democrática Guerrero, con 52; el Partido del Trabajo, con 45; y el Partido Verde Ecologista de México, con 42 registros.</a:t>
            </a:r>
            <a:endParaRPr sz="1700" dirty="0">
              <a:latin typeface="Calibri"/>
              <a:ea typeface="Calibri"/>
              <a:cs typeface="Calibri"/>
              <a:sym typeface="Calibri"/>
            </a:endParaRPr>
          </a:p>
        </p:txBody>
      </p:sp>
      <p:sp>
        <p:nvSpPr>
          <p:cNvPr id="126" name="Google Shape;126;p11"/>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11</a:t>
            </a:fld>
            <a:endParaRPr/>
          </a:p>
        </p:txBody>
      </p:sp>
      <p:sp>
        <p:nvSpPr>
          <p:cNvPr id="127" name="Google Shape;127;p11"/>
          <p:cNvSpPr txBox="1"/>
          <p:nvPr/>
        </p:nvSpPr>
        <p:spPr>
          <a:xfrm>
            <a:off x="2152650" y="419100"/>
            <a:ext cx="5715000" cy="274500"/>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E) MENCIONES POR PARTIDO POLÍTICO </a:t>
            </a:r>
            <a:endParaRPr sz="1700" b="1">
              <a:solidFill>
                <a:srgbClr val="7030A0"/>
              </a:solidFill>
              <a:latin typeface="Arial"/>
              <a:ea typeface="Arial"/>
              <a:cs typeface="Arial"/>
              <a:sym typeface="Arial"/>
            </a:endParaRPr>
          </a:p>
        </p:txBody>
      </p:sp>
      <p:pic>
        <p:nvPicPr>
          <p:cNvPr id="128" name="Google Shape;128;p11"/>
          <p:cNvPicPr preferRelativeResize="0"/>
          <p:nvPr/>
        </p:nvPicPr>
        <p:blipFill>
          <a:blip r:embed="rId3">
            <a:alphaModFix/>
          </a:blip>
          <a:stretch>
            <a:fillRect/>
          </a:stretch>
        </p:blipFill>
        <p:spPr>
          <a:xfrm>
            <a:off x="2000250" y="846000"/>
            <a:ext cx="7990227" cy="413962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2"/>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12</a:t>
            </a:fld>
            <a:endParaRPr/>
          </a:p>
        </p:txBody>
      </p:sp>
      <p:graphicFrame>
        <p:nvGraphicFramePr>
          <p:cNvPr id="3" name="Tabla 2"/>
          <p:cNvGraphicFramePr>
            <a:graphicFrameLocks noGrp="1"/>
          </p:cNvGraphicFramePr>
          <p:nvPr>
            <p:extLst>
              <p:ext uri="{D42A27DB-BD31-4B8C-83A1-F6EECF244321}">
                <p14:modId xmlns:p14="http://schemas.microsoft.com/office/powerpoint/2010/main" val="3604502865"/>
              </p:ext>
            </p:extLst>
          </p:nvPr>
        </p:nvGraphicFramePr>
        <p:xfrm>
          <a:off x="2367280" y="1280158"/>
          <a:ext cx="7051040" cy="4135121"/>
        </p:xfrm>
        <a:graphic>
          <a:graphicData uri="http://schemas.openxmlformats.org/drawingml/2006/table">
            <a:tbl>
              <a:tblPr/>
              <a:tblGrid>
                <a:gridCol w="3799346">
                  <a:extLst>
                    <a:ext uri="{9D8B030D-6E8A-4147-A177-3AD203B41FA5}">
                      <a16:colId xmlns:a16="http://schemas.microsoft.com/office/drawing/2014/main" val="4080998730"/>
                    </a:ext>
                  </a:extLst>
                </a:gridCol>
                <a:gridCol w="3251694">
                  <a:extLst>
                    <a:ext uri="{9D8B030D-6E8A-4147-A177-3AD203B41FA5}">
                      <a16:colId xmlns:a16="http://schemas.microsoft.com/office/drawing/2014/main" val="3195785960"/>
                    </a:ext>
                  </a:extLst>
                </a:gridCol>
              </a:tblGrid>
              <a:tr h="629068">
                <a:tc>
                  <a:txBody>
                    <a:bodyPr/>
                    <a:lstStyle/>
                    <a:p>
                      <a:pPr algn="l" fontAlgn="b"/>
                      <a:r>
                        <a:rPr lang="es-MX" sz="1200" b="1" i="0" u="none" strike="noStrike">
                          <a:solidFill>
                            <a:srgbClr val="FFFFFF"/>
                          </a:solidFill>
                          <a:effectLst/>
                          <a:latin typeface="+mj-lt"/>
                        </a:rPr>
                        <a:t>PARTIDO POLÍTICO</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mj-lt"/>
                        </a:rPr>
                        <a:t>MENCIONES</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160740393"/>
                  </a:ext>
                </a:extLst>
              </a:tr>
              <a:tr h="319665">
                <a:tc>
                  <a:txBody>
                    <a:bodyPr/>
                    <a:lstStyle/>
                    <a:p>
                      <a:pPr algn="l" fontAlgn="b"/>
                      <a:r>
                        <a:rPr lang="es-MX" sz="1200" b="0" i="0" u="none" strike="noStrike">
                          <a:solidFill>
                            <a:srgbClr val="000000"/>
                          </a:solidFill>
                          <a:effectLst/>
                          <a:latin typeface="+mj-lt"/>
                        </a:rPr>
                        <a:t>MORENA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j-lt"/>
                        </a:rPr>
                        <a:t>230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88154149"/>
                  </a:ext>
                </a:extLst>
              </a:tr>
              <a:tr h="319665">
                <a:tc>
                  <a:txBody>
                    <a:bodyPr/>
                    <a:lstStyle/>
                    <a:p>
                      <a:pPr algn="l" fontAlgn="b"/>
                      <a:r>
                        <a:rPr lang="es-MX" sz="1200" b="0" i="0" u="none" strike="noStrike" dirty="0">
                          <a:solidFill>
                            <a:srgbClr val="000000"/>
                          </a:solidFill>
                          <a:effectLst/>
                          <a:latin typeface="+mj-lt"/>
                        </a:rPr>
                        <a:t>PRI</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j-lt"/>
                        </a:rPr>
                        <a:t>93</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48187453"/>
                  </a:ext>
                </a:extLst>
              </a:tr>
              <a:tr h="319665">
                <a:tc>
                  <a:txBody>
                    <a:bodyPr/>
                    <a:lstStyle/>
                    <a:p>
                      <a:pPr algn="l" fontAlgn="b"/>
                      <a:r>
                        <a:rPr lang="es-MX" sz="1200" b="0" i="0" u="none" strike="noStrike">
                          <a:solidFill>
                            <a:srgbClr val="000000"/>
                          </a:solidFill>
                          <a:effectLst/>
                          <a:latin typeface="+mj-lt"/>
                        </a:rPr>
                        <a:t>PRD GUERRERO</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j-lt"/>
                        </a:rPr>
                        <a:t>52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567919997"/>
                  </a:ext>
                </a:extLst>
              </a:tr>
              <a:tr h="319665">
                <a:tc>
                  <a:txBody>
                    <a:bodyPr/>
                    <a:lstStyle/>
                    <a:p>
                      <a:pPr algn="l" fontAlgn="b"/>
                      <a:r>
                        <a:rPr lang="es-MX" sz="1200" b="0" i="0" u="none" strike="noStrike" dirty="0">
                          <a:solidFill>
                            <a:srgbClr val="000000"/>
                          </a:solidFill>
                          <a:effectLst/>
                          <a:latin typeface="+mj-lt"/>
                        </a:rPr>
                        <a:t>PT</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j-lt"/>
                        </a:rPr>
                        <a:t>45</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010687541"/>
                  </a:ext>
                </a:extLst>
              </a:tr>
              <a:tr h="319665">
                <a:tc>
                  <a:txBody>
                    <a:bodyPr/>
                    <a:lstStyle/>
                    <a:p>
                      <a:pPr algn="l" fontAlgn="b"/>
                      <a:r>
                        <a:rPr lang="es-MX" sz="1200" b="0" i="0" u="none" strike="noStrike">
                          <a:solidFill>
                            <a:srgbClr val="000000"/>
                          </a:solidFill>
                          <a:effectLst/>
                          <a:latin typeface="+mj-lt"/>
                        </a:rPr>
                        <a:t>PVEM</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j-lt"/>
                        </a:rPr>
                        <a:t>42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221841411"/>
                  </a:ext>
                </a:extLst>
              </a:tr>
              <a:tr h="319665">
                <a:tc>
                  <a:txBody>
                    <a:bodyPr/>
                    <a:lstStyle/>
                    <a:p>
                      <a:pPr algn="l" fontAlgn="b"/>
                      <a:r>
                        <a:rPr lang="es-MX" sz="1200" b="0" i="0" u="none" strike="noStrike">
                          <a:solidFill>
                            <a:srgbClr val="000000"/>
                          </a:solidFill>
                          <a:effectLst/>
                          <a:latin typeface="+mj-lt"/>
                        </a:rPr>
                        <a:t>PAN</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j-lt"/>
                        </a:rPr>
                        <a:t>36</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25291833"/>
                  </a:ext>
                </a:extLst>
              </a:tr>
              <a:tr h="319665">
                <a:tc>
                  <a:txBody>
                    <a:bodyPr/>
                    <a:lstStyle/>
                    <a:p>
                      <a:pPr algn="l" fontAlgn="b"/>
                      <a:r>
                        <a:rPr lang="es-MX" sz="1200" b="0" i="0" u="none" strike="noStrike">
                          <a:solidFill>
                            <a:srgbClr val="000000"/>
                          </a:solidFill>
                          <a:effectLst/>
                          <a:latin typeface="+mj-lt"/>
                        </a:rPr>
                        <a:t>MC</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j-lt"/>
                        </a:rPr>
                        <a:t>28</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18691984"/>
                  </a:ext>
                </a:extLst>
              </a:tr>
              <a:tr h="629068">
                <a:tc>
                  <a:txBody>
                    <a:bodyPr/>
                    <a:lstStyle/>
                    <a:p>
                      <a:pPr algn="l" fontAlgn="b"/>
                      <a:r>
                        <a:rPr lang="es-MX" sz="1200" b="0" i="0" u="none" strike="noStrike">
                          <a:solidFill>
                            <a:srgbClr val="000000"/>
                          </a:solidFill>
                          <a:effectLst/>
                          <a:latin typeface="+mj-lt"/>
                        </a:rPr>
                        <a:t>PT-PVEM-MORENA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j-lt"/>
                        </a:rPr>
                        <a:t>5</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85150163"/>
                  </a:ext>
                </a:extLst>
              </a:tr>
              <a:tr h="319665">
                <a:tc>
                  <a:txBody>
                    <a:bodyPr/>
                    <a:lstStyle/>
                    <a:p>
                      <a:pPr algn="l" fontAlgn="b"/>
                      <a:r>
                        <a:rPr lang="es-MX" sz="1200" b="0" i="0" u="none" strike="noStrike" dirty="0">
                          <a:solidFill>
                            <a:srgbClr val="000000"/>
                          </a:solidFill>
                          <a:effectLst/>
                          <a:latin typeface="+mj-lt"/>
                        </a:rPr>
                        <a:t>PAN-PRI-PRD</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j-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47276721"/>
                  </a:ext>
                </a:extLst>
              </a:tr>
              <a:tr h="319665">
                <a:tc>
                  <a:txBody>
                    <a:bodyPr/>
                    <a:lstStyle/>
                    <a:p>
                      <a:pPr algn="l" fontAlgn="b"/>
                      <a:r>
                        <a:rPr lang="es-MX" sz="1200" b="1" i="0" u="none" strike="noStrike">
                          <a:solidFill>
                            <a:srgbClr val="000000"/>
                          </a:solidFill>
                          <a:effectLst/>
                          <a:latin typeface="+mj-lt"/>
                        </a:rPr>
                        <a:t>TOTAL</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mj-lt"/>
                        </a:rPr>
                        <a:t>531</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304753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3"/>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13</a:t>
            </a:fld>
            <a:endParaRPr/>
          </a:p>
        </p:txBody>
      </p:sp>
      <p:sp>
        <p:nvSpPr>
          <p:cNvPr id="140" name="Google Shape;140;p13"/>
          <p:cNvSpPr txBox="1"/>
          <p:nvPr/>
        </p:nvSpPr>
        <p:spPr>
          <a:xfrm>
            <a:off x="3314700" y="381000"/>
            <a:ext cx="57150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F) VALORACIÓN POR PARTIDO POLÍTICO </a:t>
            </a:r>
            <a:endParaRPr sz="1700" b="1">
              <a:solidFill>
                <a:srgbClr val="7030A0"/>
              </a:solidFill>
              <a:latin typeface="Arial"/>
              <a:ea typeface="Arial"/>
              <a:cs typeface="Arial"/>
              <a:sym typeface="Arial"/>
            </a:endParaRPr>
          </a:p>
        </p:txBody>
      </p:sp>
      <p:sp>
        <p:nvSpPr>
          <p:cNvPr id="141" name="Google Shape;141;p13"/>
          <p:cNvSpPr/>
          <p:nvPr/>
        </p:nvSpPr>
        <p:spPr>
          <a:xfrm>
            <a:off x="1609606" y="4495665"/>
            <a:ext cx="10291500" cy="2469900"/>
          </a:xfrm>
          <a:prstGeom prst="rect">
            <a:avLst/>
          </a:prstGeom>
          <a:noFill/>
          <a:ln>
            <a:noFill/>
          </a:ln>
        </p:spPr>
        <p:txBody>
          <a:bodyPr spcFirstLastPara="1" wrap="square" lIns="91425" tIns="45700" rIns="91425" bIns="45700" anchor="t" anchorCtr="0">
            <a:spAutoFit/>
          </a:bodyPr>
          <a:lstStyle/>
          <a:p>
            <a:pPr marL="0" lvl="0" indent="0" algn="just" rtl="0">
              <a:spcBef>
                <a:spcPts val="0"/>
              </a:spcBef>
              <a:spcAft>
                <a:spcPts val="0"/>
              </a:spcAft>
              <a:buNone/>
            </a:pPr>
            <a:r>
              <a:rPr lang="es-MX" sz="1600" dirty="0">
                <a:latin typeface="Arial"/>
                <a:ea typeface="Arial"/>
                <a:cs typeface="Arial"/>
                <a:sym typeface="Arial"/>
              </a:rPr>
              <a:t>En relación con la valoración de la cobertura informativa por partido político clasificada en positiva, negativa y no adjetivada (neutral), los resultados muestran diferencias en el tratamiento mediático durante el periodo analizado.</a:t>
            </a:r>
            <a:endParaRPr dirty="0"/>
          </a:p>
          <a:p>
            <a:pPr marL="0" lvl="0" indent="0" algn="just" rtl="0">
              <a:spcBef>
                <a:spcPts val="0"/>
              </a:spcBef>
              <a:spcAft>
                <a:spcPts val="0"/>
              </a:spcAft>
              <a:buNone/>
            </a:pPr>
            <a:r>
              <a:rPr lang="es-MX" sz="1600" dirty="0">
                <a:latin typeface="Arial"/>
                <a:ea typeface="Arial"/>
                <a:cs typeface="Arial"/>
                <a:sym typeface="Arial"/>
              </a:rPr>
              <a:t>El partido Morena registró </a:t>
            </a:r>
            <a:r>
              <a:rPr lang="es-MX" sz="1600" dirty="0"/>
              <a:t>7</a:t>
            </a:r>
            <a:r>
              <a:rPr lang="es-MX" sz="1600" dirty="0">
                <a:latin typeface="Arial"/>
                <a:ea typeface="Arial"/>
                <a:cs typeface="Arial"/>
                <a:sym typeface="Arial"/>
              </a:rPr>
              <a:t> menciones con valoración positiva, 5 con valoración negativa y </a:t>
            </a:r>
            <a:r>
              <a:rPr lang="es-MX" sz="1600" dirty="0" smtClean="0"/>
              <a:t>218</a:t>
            </a:r>
            <a:r>
              <a:rPr lang="es-MX" sz="1600" dirty="0" smtClean="0">
                <a:latin typeface="Arial"/>
                <a:ea typeface="Arial"/>
                <a:cs typeface="Arial"/>
                <a:sym typeface="Arial"/>
              </a:rPr>
              <a:t> </a:t>
            </a:r>
            <a:r>
              <a:rPr lang="es-MX" sz="1600" dirty="0">
                <a:latin typeface="Arial"/>
                <a:ea typeface="Arial"/>
                <a:cs typeface="Arial"/>
                <a:sym typeface="Arial"/>
              </a:rPr>
              <a:t>clasificadas como no adjetivadas (neutrales). Por su parte, el Partido Revolucionario Institucional presentó </a:t>
            </a:r>
            <a:r>
              <a:rPr lang="es-MX" sz="1600" dirty="0"/>
              <a:t>2</a:t>
            </a:r>
            <a:r>
              <a:rPr lang="es-MX" sz="1600" dirty="0">
                <a:latin typeface="Arial"/>
                <a:ea typeface="Arial"/>
                <a:cs typeface="Arial"/>
                <a:sym typeface="Arial"/>
              </a:rPr>
              <a:t> menciones positivas, </a:t>
            </a:r>
            <a:r>
              <a:rPr lang="es-MX" sz="1600" dirty="0"/>
              <a:t>8</a:t>
            </a:r>
            <a:r>
              <a:rPr lang="es-MX" sz="1600" dirty="0">
                <a:latin typeface="Arial"/>
                <a:ea typeface="Arial"/>
                <a:cs typeface="Arial"/>
                <a:sym typeface="Arial"/>
              </a:rPr>
              <a:t> negativas y </a:t>
            </a:r>
            <a:r>
              <a:rPr lang="es-MX" sz="1600" dirty="0"/>
              <a:t>83</a:t>
            </a:r>
            <a:r>
              <a:rPr lang="es-MX" sz="1600" dirty="0">
                <a:latin typeface="Arial"/>
                <a:ea typeface="Arial"/>
                <a:cs typeface="Arial"/>
                <a:sym typeface="Arial"/>
              </a:rPr>
              <a:t> no adjetivadas (neutrales). En el caso del Partido de la Revolución Democrática Guerrero, registró </a:t>
            </a:r>
            <a:r>
              <a:rPr lang="es-MX" sz="1600" dirty="0"/>
              <a:t>2</a:t>
            </a:r>
            <a:r>
              <a:rPr lang="es-MX" sz="1600" dirty="0">
                <a:latin typeface="Arial"/>
                <a:ea typeface="Arial"/>
                <a:cs typeface="Arial"/>
                <a:sym typeface="Arial"/>
              </a:rPr>
              <a:t> menciones positivas, 0 negativas y </a:t>
            </a:r>
            <a:r>
              <a:rPr lang="es-MX" sz="1600" dirty="0"/>
              <a:t>50</a:t>
            </a:r>
            <a:r>
              <a:rPr lang="es-MX" sz="1600" dirty="0">
                <a:latin typeface="Arial"/>
                <a:ea typeface="Arial"/>
                <a:cs typeface="Arial"/>
                <a:sym typeface="Arial"/>
              </a:rPr>
              <a:t> no adjetivadas (neutrales).</a:t>
            </a:r>
            <a:endParaRPr dirty="0"/>
          </a:p>
          <a:p>
            <a:pPr marL="0" lvl="0" indent="0" algn="just" rtl="0">
              <a:spcBef>
                <a:spcPts val="0"/>
              </a:spcBef>
              <a:spcAft>
                <a:spcPts val="0"/>
              </a:spcAft>
              <a:buNone/>
            </a:pPr>
            <a:endParaRPr sz="1700" dirty="0">
              <a:latin typeface="Arial"/>
              <a:ea typeface="Arial"/>
              <a:cs typeface="Arial"/>
              <a:sym typeface="Arial"/>
            </a:endParaRPr>
          </a:p>
          <a:p>
            <a:pPr marL="0" lvl="0" indent="0" algn="just" rtl="0">
              <a:lnSpc>
                <a:spcPct val="150000"/>
              </a:lnSpc>
              <a:spcBef>
                <a:spcPts val="0"/>
              </a:spcBef>
              <a:spcAft>
                <a:spcPts val="0"/>
              </a:spcAft>
              <a:buNone/>
            </a:pPr>
            <a:endParaRPr sz="1700" dirty="0">
              <a:latin typeface="Arial"/>
              <a:ea typeface="Arial"/>
              <a:cs typeface="Arial"/>
              <a:sym typeface="Arial"/>
            </a:endParaRPr>
          </a:p>
        </p:txBody>
      </p:sp>
      <p:graphicFrame>
        <p:nvGraphicFramePr>
          <p:cNvPr id="11" name="Gráfico 10"/>
          <p:cNvGraphicFramePr>
            <a:graphicFrameLocks/>
          </p:cNvGraphicFramePr>
          <p:nvPr>
            <p:extLst>
              <p:ext uri="{D42A27DB-BD31-4B8C-83A1-F6EECF244321}">
                <p14:modId xmlns:p14="http://schemas.microsoft.com/office/powerpoint/2010/main" val="3879988509"/>
              </p:ext>
            </p:extLst>
          </p:nvPr>
        </p:nvGraphicFramePr>
        <p:xfrm>
          <a:off x="3314700" y="1143000"/>
          <a:ext cx="5283495" cy="319508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4"/>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14</a:t>
            </a:fld>
            <a:endParaRPr/>
          </a:p>
        </p:txBody>
      </p:sp>
      <p:graphicFrame>
        <p:nvGraphicFramePr>
          <p:cNvPr id="4" name="Tabla 3"/>
          <p:cNvGraphicFramePr>
            <a:graphicFrameLocks noGrp="1"/>
          </p:cNvGraphicFramePr>
          <p:nvPr>
            <p:extLst>
              <p:ext uri="{D42A27DB-BD31-4B8C-83A1-F6EECF244321}">
                <p14:modId xmlns:p14="http://schemas.microsoft.com/office/powerpoint/2010/main" val="1173713645"/>
              </p:ext>
            </p:extLst>
          </p:nvPr>
        </p:nvGraphicFramePr>
        <p:xfrm>
          <a:off x="2590801" y="1188719"/>
          <a:ext cx="6663970" cy="2894590"/>
        </p:xfrm>
        <a:graphic>
          <a:graphicData uri="http://schemas.openxmlformats.org/drawingml/2006/table">
            <a:tbl>
              <a:tblPr/>
              <a:tblGrid>
                <a:gridCol w="1677326">
                  <a:extLst>
                    <a:ext uri="{9D8B030D-6E8A-4147-A177-3AD203B41FA5}">
                      <a16:colId xmlns:a16="http://schemas.microsoft.com/office/drawing/2014/main" val="30855239"/>
                    </a:ext>
                  </a:extLst>
                </a:gridCol>
                <a:gridCol w="1435549">
                  <a:extLst>
                    <a:ext uri="{9D8B030D-6E8A-4147-A177-3AD203B41FA5}">
                      <a16:colId xmlns:a16="http://schemas.microsoft.com/office/drawing/2014/main" val="3156719587"/>
                    </a:ext>
                  </a:extLst>
                </a:gridCol>
                <a:gridCol w="1798214">
                  <a:extLst>
                    <a:ext uri="{9D8B030D-6E8A-4147-A177-3AD203B41FA5}">
                      <a16:colId xmlns:a16="http://schemas.microsoft.com/office/drawing/2014/main" val="1210286033"/>
                    </a:ext>
                  </a:extLst>
                </a:gridCol>
                <a:gridCol w="1752881">
                  <a:extLst>
                    <a:ext uri="{9D8B030D-6E8A-4147-A177-3AD203B41FA5}">
                      <a16:colId xmlns:a16="http://schemas.microsoft.com/office/drawing/2014/main" val="2873442551"/>
                    </a:ext>
                  </a:extLst>
                </a:gridCol>
              </a:tblGrid>
              <a:tr h="440348">
                <a:tc>
                  <a:txBody>
                    <a:bodyPr/>
                    <a:lstStyle/>
                    <a:p>
                      <a:pPr algn="ctr" fontAlgn="b"/>
                      <a:r>
                        <a:rPr lang="es-MX" sz="1200" b="1" i="0" u="none" strike="noStrike" dirty="0">
                          <a:solidFill>
                            <a:srgbClr val="FFFFFF"/>
                          </a:solidFill>
                          <a:effectLst/>
                          <a:latin typeface="+mn-lt"/>
                        </a:rPr>
                        <a:t>PARTIDO POLÍTICO</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mn-lt"/>
                        </a:rPr>
                        <a:t>POSITIVA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mn-lt"/>
                        </a:rPr>
                        <a:t>NEGATIVA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FFFFFF"/>
                          </a:solidFill>
                          <a:effectLst/>
                          <a:latin typeface="+mn-lt"/>
                        </a:rPr>
                        <a:t>NO ADJETIVADA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031278137"/>
                  </a:ext>
                </a:extLst>
              </a:tr>
              <a:tr h="223766">
                <a:tc>
                  <a:txBody>
                    <a:bodyPr/>
                    <a:lstStyle/>
                    <a:p>
                      <a:pPr algn="l" fontAlgn="b"/>
                      <a:r>
                        <a:rPr lang="es-MX" sz="1200" b="0" i="0" u="none" strike="noStrike" dirty="0">
                          <a:solidFill>
                            <a:srgbClr val="000000"/>
                          </a:solidFill>
                          <a:effectLst/>
                          <a:latin typeface="+mn-lt"/>
                        </a:rPr>
                        <a:t>MORENA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7</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5</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smtClean="0">
                          <a:solidFill>
                            <a:srgbClr val="000000"/>
                          </a:solidFill>
                          <a:effectLst/>
                          <a:latin typeface="+mn-lt"/>
                        </a:rPr>
                        <a:t>218</a:t>
                      </a:r>
                      <a:endParaRPr lang="es-MX" sz="1200" b="0" i="0" u="none" strike="noStrike" dirty="0">
                        <a:solidFill>
                          <a:srgbClr val="000000"/>
                        </a:solidFill>
                        <a:effectLst/>
                        <a:latin typeface="+mn-lt"/>
                      </a:endParaRP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541095655"/>
                  </a:ext>
                </a:extLst>
              </a:tr>
              <a:tr h="223766">
                <a:tc>
                  <a:txBody>
                    <a:bodyPr/>
                    <a:lstStyle/>
                    <a:p>
                      <a:pPr algn="l" fontAlgn="b"/>
                      <a:r>
                        <a:rPr lang="es-MX" sz="1200" b="0" i="0" u="none" strike="noStrike">
                          <a:solidFill>
                            <a:srgbClr val="000000"/>
                          </a:solidFill>
                          <a:effectLst/>
                          <a:latin typeface="+mn-lt"/>
                        </a:rPr>
                        <a:t>PRI</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8</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83</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29281602"/>
                  </a:ext>
                </a:extLst>
              </a:tr>
              <a:tr h="223766">
                <a:tc>
                  <a:txBody>
                    <a:bodyPr/>
                    <a:lstStyle/>
                    <a:p>
                      <a:pPr algn="l" fontAlgn="b"/>
                      <a:r>
                        <a:rPr lang="es-MX" sz="1200" b="0" i="0" u="none" strike="noStrike">
                          <a:solidFill>
                            <a:srgbClr val="000000"/>
                          </a:solidFill>
                          <a:effectLst/>
                          <a:latin typeface="+mn-lt"/>
                        </a:rPr>
                        <a:t>PRD GUERRERO</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50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50572201"/>
                  </a:ext>
                </a:extLst>
              </a:tr>
              <a:tr h="223766">
                <a:tc>
                  <a:txBody>
                    <a:bodyPr/>
                    <a:lstStyle/>
                    <a:p>
                      <a:pPr algn="l" fontAlgn="b"/>
                      <a:r>
                        <a:rPr lang="es-MX" sz="1200" b="0" i="0" u="none" strike="noStrike">
                          <a:solidFill>
                            <a:srgbClr val="000000"/>
                          </a:solidFill>
                          <a:effectLst/>
                          <a:latin typeface="+mn-lt"/>
                        </a:rPr>
                        <a:t>PT</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4</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41</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655332125"/>
                  </a:ext>
                </a:extLst>
              </a:tr>
              <a:tr h="223766">
                <a:tc>
                  <a:txBody>
                    <a:bodyPr/>
                    <a:lstStyle/>
                    <a:p>
                      <a:pPr algn="l" fontAlgn="b"/>
                      <a:r>
                        <a:rPr lang="es-MX" sz="1200" b="0" i="0" u="none" strike="noStrike">
                          <a:solidFill>
                            <a:srgbClr val="000000"/>
                          </a:solidFill>
                          <a:effectLst/>
                          <a:latin typeface="+mn-lt"/>
                        </a:rPr>
                        <a:t>PVEM</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1</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41</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71918377"/>
                  </a:ext>
                </a:extLst>
              </a:tr>
              <a:tr h="223766">
                <a:tc>
                  <a:txBody>
                    <a:bodyPr/>
                    <a:lstStyle/>
                    <a:p>
                      <a:pPr algn="l" fontAlgn="b"/>
                      <a:r>
                        <a:rPr lang="es-MX" sz="1200" b="0" i="0" u="none" strike="noStrike">
                          <a:solidFill>
                            <a:srgbClr val="000000"/>
                          </a:solidFill>
                          <a:effectLst/>
                          <a:latin typeface="+mn-lt"/>
                        </a:rPr>
                        <a:t>PAN</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2</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1</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33</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57310753"/>
                  </a:ext>
                </a:extLst>
              </a:tr>
              <a:tr h="223766">
                <a:tc>
                  <a:txBody>
                    <a:bodyPr/>
                    <a:lstStyle/>
                    <a:p>
                      <a:pPr algn="l" fontAlgn="b"/>
                      <a:r>
                        <a:rPr lang="es-MX" sz="1200" b="0" i="0" u="none" strike="noStrike">
                          <a:solidFill>
                            <a:srgbClr val="000000"/>
                          </a:solidFill>
                          <a:effectLst/>
                          <a:latin typeface="+mn-lt"/>
                        </a:rPr>
                        <a:t>MC</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28</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56211221"/>
                  </a:ext>
                </a:extLst>
              </a:tr>
              <a:tr h="440348">
                <a:tc>
                  <a:txBody>
                    <a:bodyPr/>
                    <a:lstStyle/>
                    <a:p>
                      <a:pPr algn="l" fontAlgn="b"/>
                      <a:r>
                        <a:rPr lang="es-MX" sz="1200" b="0" i="0" u="none" strike="noStrike" dirty="0">
                          <a:solidFill>
                            <a:srgbClr val="000000"/>
                          </a:solidFill>
                          <a:effectLst/>
                          <a:latin typeface="+mn-lt"/>
                        </a:rPr>
                        <a:t>PT-PVEM-MORENA</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5</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77660739"/>
                  </a:ext>
                </a:extLst>
              </a:tr>
              <a:tr h="223766">
                <a:tc>
                  <a:txBody>
                    <a:bodyPr/>
                    <a:lstStyle/>
                    <a:p>
                      <a:pPr algn="l" fontAlgn="b"/>
                      <a:r>
                        <a:rPr lang="es-MX" sz="1200" b="0" i="0" u="none" strike="noStrike">
                          <a:solidFill>
                            <a:srgbClr val="000000"/>
                          </a:solidFill>
                          <a:effectLst/>
                          <a:latin typeface="+mn-lt"/>
                        </a:rPr>
                        <a:t>PAN-PRI-PRD</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0</a:t>
                      </a:r>
                    </a:p>
                  </a:txBody>
                  <a:tcPr marL="5560" marR="5560" marT="556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55053020"/>
                  </a:ext>
                </a:extLst>
              </a:tr>
              <a:tr h="223766">
                <a:tc>
                  <a:txBody>
                    <a:bodyPr/>
                    <a:lstStyle/>
                    <a:p>
                      <a:pPr algn="l" fontAlgn="b"/>
                      <a:r>
                        <a:rPr lang="es-MX" sz="1200" b="1" i="0" u="none" strike="noStrike">
                          <a:solidFill>
                            <a:srgbClr val="000000"/>
                          </a:solidFill>
                          <a:effectLst/>
                          <a:latin typeface="+mn-lt"/>
                        </a:rPr>
                        <a:t>TOTAL</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mn-lt"/>
                        </a:rPr>
                        <a:t>13</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mn-lt"/>
                        </a:rPr>
                        <a:t>19</a:t>
                      </a: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mn-lt"/>
                        </a:rPr>
                        <a:t>499</a:t>
                      </a:r>
                      <a:endParaRPr lang="es-MX" sz="1200" b="1" i="0" u="none" strike="noStrike" dirty="0">
                        <a:solidFill>
                          <a:srgbClr val="000000"/>
                        </a:solidFill>
                        <a:effectLst/>
                        <a:latin typeface="+mn-lt"/>
                      </a:endParaRPr>
                    </a:p>
                  </a:txBody>
                  <a:tcPr marL="5560" marR="5560" marT="556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1888622"/>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5"/>
          <p:cNvSpPr txBox="1"/>
          <p:nvPr/>
        </p:nvSpPr>
        <p:spPr>
          <a:xfrm>
            <a:off x="762000" y="264274"/>
            <a:ext cx="72771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G) UBICACIÓN DE LAS  MENCIONES DE LOS PARTIDOS POLÍTICOS </a:t>
            </a:r>
            <a:endParaRPr sz="1700" b="1">
              <a:solidFill>
                <a:srgbClr val="7030A0"/>
              </a:solidFill>
              <a:latin typeface="Arial"/>
              <a:ea typeface="Arial"/>
              <a:cs typeface="Arial"/>
              <a:sym typeface="Arial"/>
            </a:endParaRPr>
          </a:p>
        </p:txBody>
      </p:sp>
      <p:sp>
        <p:nvSpPr>
          <p:cNvPr id="154" name="Google Shape;154;p15"/>
          <p:cNvSpPr/>
          <p:nvPr/>
        </p:nvSpPr>
        <p:spPr>
          <a:xfrm>
            <a:off x="762000" y="3894820"/>
            <a:ext cx="9982200" cy="2354491"/>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r>
              <a:rPr lang="es-MX" sz="1400" dirty="0">
                <a:latin typeface="Arial"/>
                <a:ea typeface="Arial"/>
                <a:cs typeface="Arial"/>
                <a:sym typeface="Arial"/>
              </a:rPr>
              <a:t>En el monitoreo de medios impresos, la ubicación de las menciones a partidos políticos se clasificó en las categorías de portada, vinculada a portada, vinculada a contraportada, contraportada y sin relación. Los resultados muestran que Morena registró </a:t>
            </a:r>
            <a:r>
              <a:rPr lang="es-MX" dirty="0"/>
              <a:t>5</a:t>
            </a:r>
            <a:r>
              <a:rPr lang="es-MX" sz="1400" dirty="0">
                <a:latin typeface="Arial"/>
                <a:ea typeface="Arial"/>
                <a:cs typeface="Arial"/>
                <a:sym typeface="Arial"/>
              </a:rPr>
              <a:t> </a:t>
            </a:r>
            <a:r>
              <a:rPr lang="es-MX" sz="1400" dirty="0" smtClean="0">
                <a:latin typeface="Arial"/>
                <a:ea typeface="Arial"/>
                <a:cs typeface="Arial"/>
                <a:sym typeface="Arial"/>
              </a:rPr>
              <a:t>menciones </a:t>
            </a:r>
            <a:r>
              <a:rPr lang="es-MX" sz="1400" dirty="0">
                <a:latin typeface="Arial"/>
                <a:ea typeface="Arial"/>
                <a:cs typeface="Arial"/>
                <a:sym typeface="Arial"/>
              </a:rPr>
              <a:t>en portada, 1</a:t>
            </a:r>
            <a:r>
              <a:rPr lang="es-MX" dirty="0"/>
              <a:t>8</a:t>
            </a:r>
            <a:r>
              <a:rPr lang="es-MX" sz="1400" dirty="0">
                <a:latin typeface="Arial"/>
                <a:ea typeface="Arial"/>
                <a:cs typeface="Arial"/>
                <a:sym typeface="Arial"/>
              </a:rPr>
              <a:t> vinculadas a portada, ninguna vinculada a </a:t>
            </a:r>
            <a:r>
              <a:rPr lang="es-MX" sz="1400" dirty="0" smtClean="0">
                <a:latin typeface="Arial"/>
                <a:ea typeface="Arial"/>
                <a:cs typeface="Arial"/>
                <a:sym typeface="Arial"/>
              </a:rPr>
              <a:t>contraportada, </a:t>
            </a:r>
            <a:r>
              <a:rPr lang="es-MX" dirty="0" smtClean="0"/>
              <a:t>195</a:t>
            </a:r>
            <a:r>
              <a:rPr lang="es-MX" sz="1400" dirty="0" smtClean="0">
                <a:latin typeface="Arial"/>
                <a:ea typeface="Arial"/>
                <a:cs typeface="Arial"/>
                <a:sym typeface="Arial"/>
              </a:rPr>
              <a:t> </a:t>
            </a:r>
            <a:r>
              <a:rPr lang="es-MX" sz="1400" dirty="0">
                <a:latin typeface="Arial"/>
                <a:ea typeface="Arial"/>
                <a:cs typeface="Arial"/>
                <a:sym typeface="Arial"/>
              </a:rPr>
              <a:t>en contraportada y </a:t>
            </a:r>
            <a:r>
              <a:rPr lang="es-MX" dirty="0" smtClean="0"/>
              <a:t>12 </a:t>
            </a:r>
            <a:r>
              <a:rPr lang="es-MX" sz="1400" dirty="0" smtClean="0">
                <a:latin typeface="Arial"/>
                <a:ea typeface="Arial"/>
                <a:cs typeface="Arial"/>
                <a:sym typeface="Arial"/>
              </a:rPr>
              <a:t>sin </a:t>
            </a:r>
            <a:r>
              <a:rPr lang="es-MX" sz="1400" dirty="0">
                <a:latin typeface="Arial"/>
                <a:ea typeface="Arial"/>
                <a:cs typeface="Arial"/>
                <a:sym typeface="Arial"/>
              </a:rPr>
              <a:t>relación con estos espacios. Por su parte, el Partido Revolucionario Institucional obtuvo </a:t>
            </a:r>
            <a:r>
              <a:rPr lang="es-MX" dirty="0"/>
              <a:t>2</a:t>
            </a:r>
            <a:r>
              <a:rPr lang="es-MX" sz="1400" dirty="0">
                <a:latin typeface="Arial"/>
                <a:ea typeface="Arial"/>
                <a:cs typeface="Arial"/>
                <a:sym typeface="Arial"/>
              </a:rPr>
              <a:t> menciones en portada, </a:t>
            </a:r>
            <a:r>
              <a:rPr lang="es-MX" dirty="0"/>
              <a:t>7</a:t>
            </a:r>
            <a:r>
              <a:rPr lang="es-MX" sz="1400" dirty="0">
                <a:latin typeface="Arial"/>
                <a:ea typeface="Arial"/>
                <a:cs typeface="Arial"/>
                <a:sym typeface="Arial"/>
              </a:rPr>
              <a:t> vinculadas a portada, 0 vinculadas a </a:t>
            </a:r>
            <a:r>
              <a:rPr lang="es-MX" sz="1400" dirty="0" smtClean="0">
                <a:latin typeface="Arial"/>
                <a:ea typeface="Arial"/>
                <a:cs typeface="Arial"/>
                <a:sym typeface="Arial"/>
              </a:rPr>
              <a:t>contraportada, </a:t>
            </a:r>
            <a:r>
              <a:rPr lang="es-MX" dirty="0" smtClean="0"/>
              <a:t>81</a:t>
            </a:r>
            <a:r>
              <a:rPr lang="es-MX" sz="1400" dirty="0" smtClean="0">
                <a:latin typeface="Arial"/>
                <a:ea typeface="Arial"/>
                <a:cs typeface="Arial"/>
                <a:sym typeface="Arial"/>
              </a:rPr>
              <a:t> </a:t>
            </a:r>
            <a:r>
              <a:rPr lang="es-MX" sz="1400" dirty="0">
                <a:latin typeface="Arial"/>
                <a:ea typeface="Arial"/>
                <a:cs typeface="Arial"/>
                <a:sym typeface="Arial"/>
              </a:rPr>
              <a:t>en contraportada y </a:t>
            </a:r>
            <a:r>
              <a:rPr lang="es-MX" dirty="0"/>
              <a:t>3</a:t>
            </a:r>
            <a:r>
              <a:rPr lang="es-MX" sz="1400" dirty="0" smtClean="0">
                <a:latin typeface="Arial"/>
                <a:ea typeface="Arial"/>
                <a:cs typeface="Arial"/>
                <a:sym typeface="Arial"/>
              </a:rPr>
              <a:t> </a:t>
            </a:r>
            <a:r>
              <a:rPr lang="es-MX" sz="1400" dirty="0">
                <a:latin typeface="Arial"/>
                <a:ea typeface="Arial"/>
                <a:cs typeface="Arial"/>
                <a:sym typeface="Arial"/>
              </a:rPr>
              <a:t>sin relación. En el caso del Partido de la Revolución Democrática Guerrero, se registraron </a:t>
            </a:r>
            <a:r>
              <a:rPr lang="es-MX" dirty="0"/>
              <a:t>1</a:t>
            </a:r>
            <a:r>
              <a:rPr lang="es-MX" sz="1400" dirty="0">
                <a:latin typeface="Arial"/>
                <a:ea typeface="Arial"/>
                <a:cs typeface="Arial"/>
                <a:sym typeface="Arial"/>
              </a:rPr>
              <a:t> </a:t>
            </a:r>
            <a:r>
              <a:rPr lang="es-MX" sz="1400" dirty="0" smtClean="0">
                <a:latin typeface="Arial"/>
                <a:ea typeface="Arial"/>
                <a:cs typeface="Arial"/>
                <a:sym typeface="Arial"/>
              </a:rPr>
              <a:t>mención </a:t>
            </a:r>
            <a:r>
              <a:rPr lang="es-MX" sz="1400" dirty="0">
                <a:latin typeface="Arial"/>
                <a:ea typeface="Arial"/>
                <a:cs typeface="Arial"/>
                <a:sym typeface="Arial"/>
              </a:rPr>
              <a:t>en portada, </a:t>
            </a:r>
            <a:r>
              <a:rPr lang="es-MX" dirty="0"/>
              <a:t>2</a:t>
            </a:r>
            <a:r>
              <a:rPr lang="es-MX" sz="1400" dirty="0">
                <a:latin typeface="Arial"/>
                <a:ea typeface="Arial"/>
                <a:cs typeface="Arial"/>
                <a:sym typeface="Arial"/>
              </a:rPr>
              <a:t> vinculadas a portada, 0 vinculadas a </a:t>
            </a:r>
            <a:r>
              <a:rPr lang="es-MX" sz="1400" dirty="0" smtClean="0">
                <a:latin typeface="Arial"/>
                <a:ea typeface="Arial"/>
                <a:cs typeface="Arial"/>
                <a:sym typeface="Arial"/>
              </a:rPr>
              <a:t>contraportada. </a:t>
            </a:r>
            <a:r>
              <a:rPr lang="es-MX" sz="1400" dirty="0">
                <a:latin typeface="Arial"/>
                <a:ea typeface="Arial"/>
                <a:cs typeface="Arial"/>
                <a:sym typeface="Arial"/>
              </a:rPr>
              <a:t>4</a:t>
            </a:r>
            <a:r>
              <a:rPr lang="es-MX" dirty="0"/>
              <a:t>9</a:t>
            </a:r>
            <a:r>
              <a:rPr lang="es-MX" sz="1400" dirty="0">
                <a:latin typeface="Arial"/>
                <a:ea typeface="Arial"/>
                <a:cs typeface="Arial"/>
                <a:sym typeface="Arial"/>
              </a:rPr>
              <a:t> en contraportada y 0 sin relación.</a:t>
            </a:r>
            <a:endParaRPr sz="1400" dirty="0">
              <a:latin typeface="Arial"/>
              <a:ea typeface="Arial"/>
              <a:cs typeface="Arial"/>
              <a:sym typeface="Arial"/>
            </a:endParaRPr>
          </a:p>
        </p:txBody>
      </p:sp>
      <p:sp>
        <p:nvSpPr>
          <p:cNvPr id="155" name="Google Shape;155;p15"/>
          <p:cNvSpPr/>
          <p:nvPr/>
        </p:nvSpPr>
        <p:spPr>
          <a:xfrm>
            <a:off x="11353800" y="5684966"/>
            <a:ext cx="354584"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15</a:t>
            </a:r>
            <a:endParaRPr sz="1200">
              <a:latin typeface="Calibri"/>
              <a:ea typeface="Calibri"/>
              <a:cs typeface="Calibri"/>
              <a:sym typeface="Calibri"/>
            </a:endParaRPr>
          </a:p>
        </p:txBody>
      </p:sp>
      <p:graphicFrame>
        <p:nvGraphicFramePr>
          <p:cNvPr id="7" name="Gráfico 6"/>
          <p:cNvGraphicFramePr>
            <a:graphicFrameLocks/>
          </p:cNvGraphicFramePr>
          <p:nvPr>
            <p:extLst>
              <p:ext uri="{D42A27DB-BD31-4B8C-83A1-F6EECF244321}">
                <p14:modId xmlns:p14="http://schemas.microsoft.com/office/powerpoint/2010/main" val="642803177"/>
              </p:ext>
            </p:extLst>
          </p:nvPr>
        </p:nvGraphicFramePr>
        <p:xfrm>
          <a:off x="978852" y="729297"/>
          <a:ext cx="6556375" cy="32861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6"/>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16</a:t>
            </a:fld>
            <a:endParaRPr/>
          </a:p>
        </p:txBody>
      </p:sp>
      <p:graphicFrame>
        <p:nvGraphicFramePr>
          <p:cNvPr id="6" name="Tabla 5"/>
          <p:cNvGraphicFramePr>
            <a:graphicFrameLocks noGrp="1"/>
          </p:cNvGraphicFramePr>
          <p:nvPr>
            <p:extLst>
              <p:ext uri="{D42A27DB-BD31-4B8C-83A1-F6EECF244321}">
                <p14:modId xmlns:p14="http://schemas.microsoft.com/office/powerpoint/2010/main" val="47227594"/>
              </p:ext>
            </p:extLst>
          </p:nvPr>
        </p:nvGraphicFramePr>
        <p:xfrm>
          <a:off x="2091998" y="1414272"/>
          <a:ext cx="8163931" cy="3789424"/>
        </p:xfrm>
        <a:graphic>
          <a:graphicData uri="http://schemas.openxmlformats.org/drawingml/2006/table">
            <a:tbl>
              <a:tblPr/>
              <a:tblGrid>
                <a:gridCol w="2097797">
                  <a:extLst>
                    <a:ext uri="{9D8B030D-6E8A-4147-A177-3AD203B41FA5}">
                      <a16:colId xmlns:a16="http://schemas.microsoft.com/office/drawing/2014/main" val="3869216539"/>
                    </a:ext>
                  </a:extLst>
                </a:gridCol>
                <a:gridCol w="1118826">
                  <a:extLst>
                    <a:ext uri="{9D8B030D-6E8A-4147-A177-3AD203B41FA5}">
                      <a16:colId xmlns:a16="http://schemas.microsoft.com/office/drawing/2014/main" val="2120088295"/>
                    </a:ext>
                  </a:extLst>
                </a:gridCol>
                <a:gridCol w="1118826">
                  <a:extLst>
                    <a:ext uri="{9D8B030D-6E8A-4147-A177-3AD203B41FA5}">
                      <a16:colId xmlns:a16="http://schemas.microsoft.com/office/drawing/2014/main" val="2636250881"/>
                    </a:ext>
                  </a:extLst>
                </a:gridCol>
                <a:gridCol w="1118826">
                  <a:extLst>
                    <a:ext uri="{9D8B030D-6E8A-4147-A177-3AD203B41FA5}">
                      <a16:colId xmlns:a16="http://schemas.microsoft.com/office/drawing/2014/main" val="39122925"/>
                    </a:ext>
                  </a:extLst>
                </a:gridCol>
                <a:gridCol w="1118826">
                  <a:extLst>
                    <a:ext uri="{9D8B030D-6E8A-4147-A177-3AD203B41FA5}">
                      <a16:colId xmlns:a16="http://schemas.microsoft.com/office/drawing/2014/main" val="2316937509"/>
                    </a:ext>
                  </a:extLst>
                </a:gridCol>
                <a:gridCol w="1590830">
                  <a:extLst>
                    <a:ext uri="{9D8B030D-6E8A-4147-A177-3AD203B41FA5}">
                      <a16:colId xmlns:a16="http://schemas.microsoft.com/office/drawing/2014/main" val="2565340922"/>
                    </a:ext>
                  </a:extLst>
                </a:gridCol>
              </a:tblGrid>
              <a:tr h="908824">
                <a:tc>
                  <a:txBody>
                    <a:bodyPr/>
                    <a:lstStyle/>
                    <a:p>
                      <a:pPr algn="l" fontAlgn="b"/>
                      <a:r>
                        <a:rPr lang="es-MX" sz="1200" b="1" i="0" u="none" strike="noStrike" dirty="0">
                          <a:solidFill>
                            <a:srgbClr val="FFFFFF"/>
                          </a:solidFill>
                          <a:effectLst/>
                          <a:latin typeface="+mn-lt"/>
                        </a:rPr>
                        <a:t>PARTIDO POLÍTICO</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PORTADA</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VINCULADA A LA PORTADA</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VINCULADA A LA CONTRAPORTADA</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CONTRAPORTADA</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SIN RELACIÓN</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840618486"/>
                  </a:ext>
                </a:extLst>
              </a:tr>
              <a:tr h="288060">
                <a:tc>
                  <a:txBody>
                    <a:bodyPr/>
                    <a:lstStyle/>
                    <a:p>
                      <a:pPr algn="l" fontAlgn="b"/>
                      <a:r>
                        <a:rPr lang="es-MX" sz="1200" b="0" i="0" u="none" strike="noStrike">
                          <a:solidFill>
                            <a:srgbClr val="000000"/>
                          </a:solidFill>
                          <a:effectLst/>
                          <a:latin typeface="+mn-lt"/>
                        </a:rPr>
                        <a:t>MORENA</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5</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18</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195</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12</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73944763"/>
                  </a:ext>
                </a:extLst>
              </a:tr>
              <a:tr h="288060">
                <a:tc>
                  <a:txBody>
                    <a:bodyPr/>
                    <a:lstStyle/>
                    <a:p>
                      <a:pPr algn="l" fontAlgn="b"/>
                      <a:r>
                        <a:rPr lang="es-MX" sz="1200" b="0" i="0" u="none" strike="noStrike">
                          <a:solidFill>
                            <a:srgbClr val="000000"/>
                          </a:solidFill>
                          <a:effectLst/>
                          <a:latin typeface="+mn-lt"/>
                        </a:rPr>
                        <a:t>PRI</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2</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7</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81</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3</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00176128"/>
                  </a:ext>
                </a:extLst>
              </a:tr>
              <a:tr h="288060">
                <a:tc>
                  <a:txBody>
                    <a:bodyPr/>
                    <a:lstStyle/>
                    <a:p>
                      <a:pPr algn="l" fontAlgn="b"/>
                      <a:r>
                        <a:rPr lang="es-MX" sz="1200" b="0" i="0" u="none" strike="noStrike">
                          <a:solidFill>
                            <a:srgbClr val="000000"/>
                          </a:solidFill>
                          <a:effectLst/>
                          <a:latin typeface="+mn-lt"/>
                        </a:rPr>
                        <a:t>PRD GUERRERO</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1</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2</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49</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068108645"/>
                  </a:ext>
                </a:extLst>
              </a:tr>
              <a:tr h="288060">
                <a:tc>
                  <a:txBody>
                    <a:bodyPr/>
                    <a:lstStyle/>
                    <a:p>
                      <a:pPr algn="l" fontAlgn="b"/>
                      <a:r>
                        <a:rPr lang="es-MX" sz="1200" b="0" i="0" u="none" strike="noStrike">
                          <a:solidFill>
                            <a:srgbClr val="000000"/>
                          </a:solidFill>
                          <a:effectLst/>
                          <a:latin typeface="+mn-lt"/>
                        </a:rPr>
                        <a:t>PT</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2</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42</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1</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92761689"/>
                  </a:ext>
                </a:extLst>
              </a:tr>
              <a:tr h="288060">
                <a:tc>
                  <a:txBody>
                    <a:bodyPr/>
                    <a:lstStyle/>
                    <a:p>
                      <a:pPr algn="l" fontAlgn="b"/>
                      <a:r>
                        <a:rPr lang="es-MX" sz="1200" b="0" i="0" u="none" strike="noStrike">
                          <a:solidFill>
                            <a:srgbClr val="000000"/>
                          </a:solidFill>
                          <a:effectLst/>
                          <a:latin typeface="+mn-lt"/>
                        </a:rPr>
                        <a:t>PVEM</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6</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36</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11600547"/>
                  </a:ext>
                </a:extLst>
              </a:tr>
              <a:tr h="288060">
                <a:tc>
                  <a:txBody>
                    <a:bodyPr/>
                    <a:lstStyle/>
                    <a:p>
                      <a:pPr algn="l" fontAlgn="b"/>
                      <a:r>
                        <a:rPr lang="es-MX" sz="1200" b="0" i="0" u="none" strike="noStrike">
                          <a:solidFill>
                            <a:srgbClr val="000000"/>
                          </a:solidFill>
                          <a:effectLst/>
                          <a:latin typeface="+mn-lt"/>
                        </a:rPr>
                        <a:t>PAN</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1</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3</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32</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19016396"/>
                  </a:ext>
                </a:extLst>
              </a:tr>
              <a:tr h="288060">
                <a:tc>
                  <a:txBody>
                    <a:bodyPr/>
                    <a:lstStyle/>
                    <a:p>
                      <a:pPr algn="l" fontAlgn="b"/>
                      <a:r>
                        <a:rPr lang="es-MX" sz="1200" b="0" i="0" u="none" strike="noStrike">
                          <a:solidFill>
                            <a:srgbClr val="000000"/>
                          </a:solidFill>
                          <a:effectLst/>
                          <a:latin typeface="+mn-lt"/>
                        </a:rPr>
                        <a:t>MC</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5</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23</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789966960"/>
                  </a:ext>
                </a:extLst>
              </a:tr>
              <a:tr h="288060">
                <a:tc>
                  <a:txBody>
                    <a:bodyPr/>
                    <a:lstStyle/>
                    <a:p>
                      <a:pPr algn="l" fontAlgn="b"/>
                      <a:r>
                        <a:rPr lang="es-MX" sz="1200" b="0" i="0" u="none" strike="noStrike">
                          <a:solidFill>
                            <a:srgbClr val="000000"/>
                          </a:solidFill>
                          <a:effectLst/>
                          <a:latin typeface="+mn-lt"/>
                        </a:rPr>
                        <a:t>PT-PVEM-MORENA</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5</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66124068"/>
                  </a:ext>
                </a:extLst>
              </a:tr>
              <a:tr h="288060">
                <a:tc>
                  <a:txBody>
                    <a:bodyPr/>
                    <a:lstStyle/>
                    <a:p>
                      <a:pPr algn="l" fontAlgn="b"/>
                      <a:r>
                        <a:rPr lang="es-MX" sz="1200" b="0" i="0" u="none" strike="noStrike">
                          <a:solidFill>
                            <a:srgbClr val="000000"/>
                          </a:solidFill>
                          <a:effectLst/>
                          <a:latin typeface="+mn-lt"/>
                        </a:rPr>
                        <a:t>PAN-PRI-PRD</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n-lt"/>
                        </a:rPr>
                        <a:t>0</a:t>
                      </a:r>
                    </a:p>
                  </a:txBody>
                  <a:tcPr marL="4809" marR="4809" marT="480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75833165"/>
                  </a:ext>
                </a:extLst>
              </a:tr>
              <a:tr h="288060">
                <a:tc>
                  <a:txBody>
                    <a:bodyPr/>
                    <a:lstStyle/>
                    <a:p>
                      <a:pPr algn="l" fontAlgn="b"/>
                      <a:r>
                        <a:rPr lang="es-MX" sz="1200" b="1" i="0" u="none" strike="noStrike">
                          <a:solidFill>
                            <a:srgbClr val="000000"/>
                          </a:solidFill>
                          <a:effectLst/>
                          <a:latin typeface="+mn-lt"/>
                        </a:rPr>
                        <a:t>TOTAL</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mn-lt"/>
                        </a:rPr>
                        <a:t>9</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mn-lt"/>
                        </a:rPr>
                        <a:t>43</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mn-lt"/>
                        </a:rPr>
                        <a:t>0</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a:solidFill>
                            <a:srgbClr val="000000"/>
                          </a:solidFill>
                          <a:effectLst/>
                          <a:latin typeface="+mn-lt"/>
                        </a:rPr>
                        <a:t>463</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mn-lt"/>
                        </a:rPr>
                        <a:t>16</a:t>
                      </a:r>
                    </a:p>
                  </a:txBody>
                  <a:tcPr marL="4809" marR="4809" marT="480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4841719"/>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7"/>
          <p:cNvSpPr txBox="1"/>
          <p:nvPr/>
        </p:nvSpPr>
        <p:spPr>
          <a:xfrm>
            <a:off x="1752600" y="685800"/>
            <a:ext cx="82296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H) PRESENTACIÓN DE LAS  MENCIONES DE LOS PARTIDOS POLÍTICOS </a:t>
            </a:r>
            <a:endParaRPr sz="1700" b="1">
              <a:solidFill>
                <a:srgbClr val="7030A0"/>
              </a:solidFill>
              <a:latin typeface="Arial"/>
              <a:ea typeface="Arial"/>
              <a:cs typeface="Arial"/>
              <a:sym typeface="Arial"/>
            </a:endParaRPr>
          </a:p>
        </p:txBody>
      </p:sp>
      <p:sp>
        <p:nvSpPr>
          <p:cNvPr id="169" name="Google Shape;169;p17"/>
          <p:cNvSpPr/>
          <p:nvPr/>
        </p:nvSpPr>
        <p:spPr>
          <a:xfrm>
            <a:off x="1600200" y="4114800"/>
            <a:ext cx="10251440" cy="2585283"/>
          </a:xfrm>
          <a:prstGeom prst="rect">
            <a:avLst/>
          </a:prstGeom>
          <a:solidFill>
            <a:schemeClr val="bg1"/>
          </a:solid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r>
              <a:rPr lang="es-MX" sz="1200" dirty="0">
                <a:sym typeface="Arial"/>
              </a:rPr>
              <a:t>La forma de presentación de las menciones a partidos políticos en los medios impresos se clasificó en texto, fotografía y texto acompañado de imagen. En este sentido, el partido Morena registró 227 menciones, de las cuales </a:t>
            </a:r>
            <a:r>
              <a:rPr lang="es-MX" sz="1200" dirty="0"/>
              <a:t>84</a:t>
            </a:r>
            <a:r>
              <a:rPr lang="es-MX" sz="1200" dirty="0">
                <a:sym typeface="Arial"/>
              </a:rPr>
              <a:t> corresponden a contenido únicamente con texto, ninguna con fotografía aislada y </a:t>
            </a:r>
            <a:r>
              <a:rPr lang="es-MX" sz="1200" dirty="0"/>
              <a:t>143</a:t>
            </a:r>
            <a:r>
              <a:rPr lang="es-MX" sz="1200" dirty="0">
                <a:sym typeface="Arial"/>
              </a:rPr>
              <a:t> con texto acompañado de imagen.</a:t>
            </a:r>
            <a:endParaRPr sz="1200" dirty="0"/>
          </a:p>
          <a:p>
            <a:pPr algn="just">
              <a:lnSpc>
                <a:spcPct val="150000"/>
              </a:lnSpc>
            </a:pPr>
            <a:r>
              <a:rPr lang="es-MX" sz="1200" dirty="0">
                <a:sym typeface="Arial"/>
              </a:rPr>
              <a:t>Por su parte, el Partido Revolucionario Institucional acumuló </a:t>
            </a:r>
            <a:r>
              <a:rPr lang="es-MX" sz="1200" dirty="0"/>
              <a:t>92</a:t>
            </a:r>
            <a:r>
              <a:rPr lang="es-MX" sz="1200" dirty="0">
                <a:sym typeface="Arial"/>
              </a:rPr>
              <a:t> menciones, distribuidas en 29 con texto, ninguna con fotografía y  63 con texto e imagen. En tanto, el Partido de la Revolución Democrática Guerrero registró </a:t>
            </a:r>
            <a:r>
              <a:rPr lang="es-MX" sz="1200" dirty="0"/>
              <a:t>52</a:t>
            </a:r>
            <a:r>
              <a:rPr lang="es-MX" sz="1200" dirty="0">
                <a:sym typeface="Arial"/>
              </a:rPr>
              <a:t> menciones, de las cuales </a:t>
            </a:r>
            <a:r>
              <a:rPr lang="es-MX" sz="1200" dirty="0"/>
              <a:t>31</a:t>
            </a:r>
            <a:r>
              <a:rPr lang="es-MX" sz="1200" dirty="0">
                <a:sym typeface="Arial"/>
              </a:rPr>
              <a:t> se presentan únicamente en formato de texto, ninguna con fotografía individual y </a:t>
            </a:r>
            <a:r>
              <a:rPr lang="es-MX" sz="1200" dirty="0"/>
              <a:t>21</a:t>
            </a:r>
            <a:r>
              <a:rPr lang="es-MX" sz="1200" dirty="0">
                <a:sym typeface="Arial"/>
              </a:rPr>
              <a:t> con texto acompañado de imagen</a:t>
            </a:r>
            <a:r>
              <a:rPr lang="es-MX" sz="1200" dirty="0" smtClean="0">
                <a:sym typeface="Arial"/>
              </a:rPr>
              <a:t>. </a:t>
            </a:r>
            <a:r>
              <a:rPr lang="es-MX" sz="1200" dirty="0"/>
              <a:t>Cabe señalar que seis menciones no fueron incorporadas en estas categorías debido a que su formato de presentación no permitió clasificarlas de manera precisa dentro de las modalidades de texto, fotografía o texto-imagen.</a:t>
            </a:r>
          </a:p>
          <a:p>
            <a:pPr algn="just"/>
            <a:endParaRPr sz="1800" dirty="0"/>
          </a:p>
        </p:txBody>
      </p:sp>
      <p:sp>
        <p:nvSpPr>
          <p:cNvPr id="170" name="Google Shape;170;p17"/>
          <p:cNvSpPr/>
          <p:nvPr/>
        </p:nvSpPr>
        <p:spPr>
          <a:xfrm>
            <a:off x="11497056" y="6438513"/>
            <a:ext cx="354584"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17</a:t>
            </a:r>
            <a:endParaRPr sz="1200">
              <a:latin typeface="Calibri"/>
              <a:ea typeface="Calibri"/>
              <a:cs typeface="Calibri"/>
              <a:sym typeface="Calibri"/>
            </a:endParaRPr>
          </a:p>
        </p:txBody>
      </p:sp>
      <p:graphicFrame>
        <p:nvGraphicFramePr>
          <p:cNvPr id="6" name="Gráfico 5">
            <a:extLst>
              <a:ext uri="{FF2B5EF4-FFF2-40B4-BE49-F238E27FC236}">
                <a16:creationId xmlns:a16="http://schemas.microsoft.com/office/drawing/2014/main" id="{024AFB83-E019-4BF1-89DD-B085EBCA35C6}"/>
              </a:ext>
            </a:extLst>
          </p:cNvPr>
          <p:cNvGraphicFramePr>
            <a:graphicFrameLocks/>
          </p:cNvGraphicFramePr>
          <p:nvPr>
            <p:extLst>
              <p:ext uri="{D42A27DB-BD31-4B8C-83A1-F6EECF244321}">
                <p14:modId xmlns:p14="http://schemas.microsoft.com/office/powerpoint/2010/main" val="3399900373"/>
              </p:ext>
            </p:extLst>
          </p:nvPr>
        </p:nvGraphicFramePr>
        <p:xfrm>
          <a:off x="2143412" y="1052035"/>
          <a:ext cx="5405467" cy="292426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8"/>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18</a:t>
            </a:fld>
            <a:endParaRPr/>
          </a:p>
        </p:txBody>
      </p:sp>
      <p:graphicFrame>
        <p:nvGraphicFramePr>
          <p:cNvPr id="3" name="Tabla 2"/>
          <p:cNvGraphicFramePr>
            <a:graphicFrameLocks noGrp="1"/>
          </p:cNvGraphicFramePr>
          <p:nvPr>
            <p:extLst>
              <p:ext uri="{D42A27DB-BD31-4B8C-83A1-F6EECF244321}">
                <p14:modId xmlns:p14="http://schemas.microsoft.com/office/powerpoint/2010/main" val="414894505"/>
              </p:ext>
            </p:extLst>
          </p:nvPr>
        </p:nvGraphicFramePr>
        <p:xfrm>
          <a:off x="3754790" y="1799241"/>
          <a:ext cx="6069930" cy="3463640"/>
        </p:xfrm>
        <a:graphic>
          <a:graphicData uri="http://schemas.openxmlformats.org/drawingml/2006/table">
            <a:tbl>
              <a:tblPr/>
              <a:tblGrid>
                <a:gridCol w="1527805">
                  <a:extLst>
                    <a:ext uri="{9D8B030D-6E8A-4147-A177-3AD203B41FA5}">
                      <a16:colId xmlns:a16="http://schemas.microsoft.com/office/drawing/2014/main" val="1914732544"/>
                    </a:ext>
                  </a:extLst>
                </a:gridCol>
                <a:gridCol w="1307581">
                  <a:extLst>
                    <a:ext uri="{9D8B030D-6E8A-4147-A177-3AD203B41FA5}">
                      <a16:colId xmlns:a16="http://schemas.microsoft.com/office/drawing/2014/main" val="1428133609"/>
                    </a:ext>
                  </a:extLst>
                </a:gridCol>
                <a:gridCol w="1637918">
                  <a:extLst>
                    <a:ext uri="{9D8B030D-6E8A-4147-A177-3AD203B41FA5}">
                      <a16:colId xmlns:a16="http://schemas.microsoft.com/office/drawing/2014/main" val="495315681"/>
                    </a:ext>
                  </a:extLst>
                </a:gridCol>
                <a:gridCol w="1596626">
                  <a:extLst>
                    <a:ext uri="{9D8B030D-6E8A-4147-A177-3AD203B41FA5}">
                      <a16:colId xmlns:a16="http://schemas.microsoft.com/office/drawing/2014/main" val="1885405178"/>
                    </a:ext>
                  </a:extLst>
                </a:gridCol>
              </a:tblGrid>
              <a:tr h="521680">
                <a:tc>
                  <a:txBody>
                    <a:bodyPr/>
                    <a:lstStyle/>
                    <a:p>
                      <a:pPr algn="l" fontAlgn="b"/>
                      <a:r>
                        <a:rPr lang="es-MX" sz="1100" b="1" i="0" u="none" strike="noStrike" dirty="0">
                          <a:solidFill>
                            <a:srgbClr val="FFFFFF"/>
                          </a:solidFill>
                          <a:effectLst/>
                          <a:latin typeface="+mj-lt"/>
                        </a:rPr>
                        <a:t>PARTIDO POLÍTICO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mj-lt"/>
                        </a:rPr>
                        <a:t>TEXTO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mj-lt"/>
                        </a:rPr>
                        <a:t>FOTOGRAFÍA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100" b="1" i="0" u="none" strike="noStrike">
                          <a:solidFill>
                            <a:srgbClr val="FFFFFF"/>
                          </a:solidFill>
                          <a:effectLst/>
                          <a:latin typeface="+mj-lt"/>
                        </a:rPr>
                        <a:t>TEXTO-IMAGEN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304260347"/>
                  </a:ext>
                </a:extLst>
              </a:tr>
              <a:tr h="268920">
                <a:tc>
                  <a:txBody>
                    <a:bodyPr/>
                    <a:lstStyle/>
                    <a:p>
                      <a:pPr algn="l" fontAlgn="b"/>
                      <a:r>
                        <a:rPr lang="es-MX" sz="1100" b="0" i="0" u="none" strike="noStrike">
                          <a:solidFill>
                            <a:srgbClr val="000000"/>
                          </a:solidFill>
                          <a:effectLst/>
                          <a:latin typeface="+mj-lt"/>
                        </a:rPr>
                        <a:t>MORENA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mj-lt"/>
                        </a:rPr>
                        <a:t>84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smtClean="0">
                          <a:solidFill>
                            <a:srgbClr val="000000"/>
                          </a:solidFill>
                          <a:effectLst/>
                          <a:latin typeface="+mj-lt"/>
                        </a:rPr>
                        <a:t>143</a:t>
                      </a:r>
                      <a:endParaRPr lang="es-MX" sz="1100" b="0" i="0" u="none" strike="noStrike" dirty="0">
                        <a:solidFill>
                          <a:srgbClr val="000000"/>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58055999"/>
                  </a:ext>
                </a:extLst>
              </a:tr>
              <a:tr h="268920">
                <a:tc>
                  <a:txBody>
                    <a:bodyPr/>
                    <a:lstStyle/>
                    <a:p>
                      <a:pPr algn="l" fontAlgn="b"/>
                      <a:r>
                        <a:rPr lang="es-MX" sz="1100" b="0" i="0" u="none" strike="noStrike">
                          <a:solidFill>
                            <a:srgbClr val="000000"/>
                          </a:solidFill>
                          <a:effectLst/>
                          <a:latin typeface="+mj-lt"/>
                        </a:rPr>
                        <a:t>PRI</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dirty="0" smtClean="0">
                          <a:solidFill>
                            <a:srgbClr val="000000"/>
                          </a:solidFill>
                          <a:effectLst/>
                          <a:latin typeface="+mj-lt"/>
                        </a:rPr>
                        <a:t>63</a:t>
                      </a:r>
                      <a:endParaRPr lang="es-MX" sz="1100" b="0" i="0" u="none" strike="noStrike" dirty="0">
                        <a:solidFill>
                          <a:srgbClr val="000000"/>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109133450"/>
                  </a:ext>
                </a:extLst>
              </a:tr>
              <a:tr h="268920">
                <a:tc>
                  <a:txBody>
                    <a:bodyPr/>
                    <a:lstStyle/>
                    <a:p>
                      <a:pPr algn="l" fontAlgn="b"/>
                      <a:r>
                        <a:rPr lang="es-MX" sz="1100" b="0" i="0" u="none" strike="noStrike">
                          <a:solidFill>
                            <a:srgbClr val="000000"/>
                          </a:solidFill>
                          <a:effectLst/>
                          <a:latin typeface="+mj-lt"/>
                        </a:rPr>
                        <a:t>PRD GUERRERO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mj-lt"/>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00894484"/>
                  </a:ext>
                </a:extLst>
              </a:tr>
              <a:tr h="268920">
                <a:tc>
                  <a:txBody>
                    <a:bodyPr/>
                    <a:lstStyle/>
                    <a:p>
                      <a:pPr algn="l" fontAlgn="b"/>
                      <a:r>
                        <a:rPr lang="es-MX" sz="1100" b="0" i="0" u="none" strike="noStrike">
                          <a:solidFill>
                            <a:srgbClr val="000000"/>
                          </a:solidFill>
                          <a:effectLst/>
                          <a:latin typeface="+mj-lt"/>
                        </a:rPr>
                        <a:t>PT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dirty="0" smtClean="0">
                          <a:solidFill>
                            <a:srgbClr val="000000"/>
                          </a:solidFill>
                          <a:effectLst/>
                          <a:latin typeface="+mj-lt"/>
                        </a:rPr>
                        <a:t>24</a:t>
                      </a:r>
                      <a:endParaRPr lang="es-MX" sz="1100" b="0" i="0" u="none" strike="noStrike" dirty="0">
                        <a:solidFill>
                          <a:srgbClr val="000000"/>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643764673"/>
                  </a:ext>
                </a:extLst>
              </a:tr>
              <a:tr h="268920">
                <a:tc>
                  <a:txBody>
                    <a:bodyPr/>
                    <a:lstStyle/>
                    <a:p>
                      <a:pPr algn="l" fontAlgn="b"/>
                      <a:r>
                        <a:rPr lang="es-MX" sz="1100" b="0" i="0" u="none" strike="noStrike">
                          <a:solidFill>
                            <a:srgbClr val="000000"/>
                          </a:solidFill>
                          <a:effectLst/>
                          <a:latin typeface="+mj-lt"/>
                        </a:rPr>
                        <a:t>PVEM</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smtClean="0">
                          <a:solidFill>
                            <a:srgbClr val="000000"/>
                          </a:solidFill>
                          <a:effectLst/>
                          <a:latin typeface="+mj-lt"/>
                        </a:rPr>
                        <a:t>26</a:t>
                      </a:r>
                      <a:endParaRPr lang="es-MX" sz="1100" b="0" i="0" u="none" strike="noStrike" dirty="0">
                        <a:solidFill>
                          <a:srgbClr val="000000"/>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520306572"/>
                  </a:ext>
                </a:extLst>
              </a:tr>
              <a:tr h="268920">
                <a:tc>
                  <a:txBody>
                    <a:bodyPr/>
                    <a:lstStyle/>
                    <a:p>
                      <a:pPr algn="l" fontAlgn="b"/>
                      <a:r>
                        <a:rPr lang="es-MX" sz="1100" b="0" i="0" u="none" strike="noStrike">
                          <a:solidFill>
                            <a:srgbClr val="000000"/>
                          </a:solidFill>
                          <a:effectLst/>
                          <a:latin typeface="+mj-lt"/>
                        </a:rPr>
                        <a:t>PAN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dirty="0">
                          <a:solidFill>
                            <a:srgbClr val="000000"/>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dirty="0">
                          <a:solidFill>
                            <a:srgbClr val="000000"/>
                          </a:solidFill>
                          <a:effectLst/>
                          <a:latin typeface="+mj-lt"/>
                        </a:rPr>
                        <a:t>16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9718499"/>
                  </a:ext>
                </a:extLst>
              </a:tr>
              <a:tr h="268920">
                <a:tc>
                  <a:txBody>
                    <a:bodyPr/>
                    <a:lstStyle/>
                    <a:p>
                      <a:pPr algn="l" fontAlgn="b"/>
                      <a:r>
                        <a:rPr lang="es-MX" sz="1100" b="0" i="0" u="none" strike="noStrike">
                          <a:solidFill>
                            <a:srgbClr val="000000"/>
                          </a:solidFill>
                          <a:effectLst/>
                          <a:latin typeface="+mj-lt"/>
                        </a:rPr>
                        <a:t>MC</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mj-lt"/>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00487284"/>
                  </a:ext>
                </a:extLst>
              </a:tr>
              <a:tr h="521680">
                <a:tc>
                  <a:txBody>
                    <a:bodyPr/>
                    <a:lstStyle/>
                    <a:p>
                      <a:pPr algn="l" fontAlgn="b"/>
                      <a:r>
                        <a:rPr lang="es-MX" sz="1100" b="0" i="0" u="none" strike="noStrike">
                          <a:solidFill>
                            <a:srgbClr val="000000"/>
                          </a:solidFill>
                          <a:effectLst/>
                          <a:latin typeface="+mj-lt"/>
                        </a:rPr>
                        <a:t>PT-PVEM-MORENA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100" b="0" i="0" u="none" strike="noStrike" dirty="0">
                          <a:solidFill>
                            <a:srgbClr val="000000"/>
                          </a:solidFill>
                          <a:effectLst/>
                          <a:latin typeface="+mj-lt"/>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46288678"/>
                  </a:ext>
                </a:extLst>
              </a:tr>
              <a:tr h="268920">
                <a:tc>
                  <a:txBody>
                    <a:bodyPr/>
                    <a:lstStyle/>
                    <a:p>
                      <a:pPr algn="l" fontAlgn="b"/>
                      <a:r>
                        <a:rPr lang="es-MX" sz="1100" b="0" i="0" u="none" strike="noStrike">
                          <a:solidFill>
                            <a:srgbClr val="000000"/>
                          </a:solidFill>
                          <a:effectLst/>
                          <a:latin typeface="+mj-lt"/>
                        </a:rPr>
                        <a:t>PAN-PRI-PRD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13920368"/>
                  </a:ext>
                </a:extLst>
              </a:tr>
              <a:tr h="268920">
                <a:tc>
                  <a:txBody>
                    <a:bodyPr/>
                    <a:lstStyle/>
                    <a:p>
                      <a:pPr algn="l" fontAlgn="b"/>
                      <a:r>
                        <a:rPr lang="es-MX" sz="1100" b="1" i="0" u="none" strike="noStrike">
                          <a:solidFill>
                            <a:srgbClr val="000000"/>
                          </a:solidFill>
                          <a:effectLst/>
                          <a:latin typeface="+mj-lt"/>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mj-lt"/>
                        </a:rPr>
                        <a:t>212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a:solidFill>
                            <a:srgbClr val="000000"/>
                          </a:solidFill>
                          <a:effectLst/>
                          <a:latin typeface="+mj-lt"/>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100" b="1" i="0" u="none" strike="noStrike" dirty="0" smtClean="0">
                          <a:solidFill>
                            <a:srgbClr val="000000"/>
                          </a:solidFill>
                          <a:effectLst/>
                          <a:latin typeface="+mj-lt"/>
                        </a:rPr>
                        <a:t>310</a:t>
                      </a:r>
                      <a:endParaRPr lang="es-MX" sz="1100" b="1" i="0" u="none" strike="noStrike" dirty="0">
                        <a:solidFill>
                          <a:srgbClr val="000000"/>
                        </a:solidFill>
                        <a:effectLst/>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65912520"/>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19"/>
          <p:cNvSpPr txBox="1"/>
          <p:nvPr/>
        </p:nvSpPr>
        <p:spPr>
          <a:xfrm>
            <a:off x="2438400" y="685800"/>
            <a:ext cx="82296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I) PERSONAS ACTORAS POLÍTICAS POR SEXO</a:t>
            </a:r>
            <a:endParaRPr sz="1700" b="1">
              <a:solidFill>
                <a:srgbClr val="7030A0"/>
              </a:solidFill>
              <a:latin typeface="Arial"/>
              <a:ea typeface="Arial"/>
              <a:cs typeface="Arial"/>
              <a:sym typeface="Arial"/>
            </a:endParaRPr>
          </a:p>
        </p:txBody>
      </p:sp>
      <p:sp>
        <p:nvSpPr>
          <p:cNvPr id="185" name="Google Shape;185;p19"/>
          <p:cNvSpPr/>
          <p:nvPr/>
        </p:nvSpPr>
        <p:spPr>
          <a:xfrm>
            <a:off x="7009465" y="1773728"/>
            <a:ext cx="4800600" cy="1708120"/>
          </a:xfrm>
          <a:prstGeom prst="rect">
            <a:avLst/>
          </a:prstGeom>
          <a:noFill/>
          <a:ln>
            <a:noFill/>
          </a:ln>
        </p:spPr>
        <p:txBody>
          <a:bodyPr spcFirstLastPara="1" wrap="square" lIns="91425" tIns="45700" rIns="91425" bIns="45700" anchor="ctr" anchorCtr="0">
            <a:spAutoFit/>
          </a:bodyPr>
          <a:lstStyle/>
          <a:p>
            <a:pPr lvl="0" algn="just">
              <a:lnSpc>
                <a:spcPct val="150000"/>
              </a:lnSpc>
              <a:buSzPts val="1600"/>
            </a:pPr>
            <a:r>
              <a:rPr lang="es-MX" dirty="0">
                <a:sym typeface="Arial"/>
              </a:rPr>
              <a:t>Durante el periodo comprendido del 01 de marzo al 30 de abril de </a:t>
            </a:r>
            <a:r>
              <a:rPr lang="es-MX" dirty="0" smtClean="0">
                <a:sym typeface="Arial"/>
              </a:rPr>
              <a:t>2026, </a:t>
            </a:r>
            <a:r>
              <a:rPr lang="es-MX" dirty="0"/>
              <a:t>En cuanto a las menciones registradas por sexo, se identificaron 232 menciones correspondientes a hombres y 167 a mujeres, lo que representa aproximadamente el 58% y 42%, respectivamente.</a:t>
            </a:r>
            <a:endParaRPr i="0" u="none" strike="noStrike" cap="none" dirty="0">
              <a:solidFill>
                <a:schemeClr val="dk1"/>
              </a:solidFill>
              <a:sym typeface="Arial"/>
            </a:endParaRPr>
          </a:p>
        </p:txBody>
      </p:sp>
      <p:sp>
        <p:nvSpPr>
          <p:cNvPr id="186" name="Google Shape;186;p19"/>
          <p:cNvSpPr/>
          <p:nvPr/>
        </p:nvSpPr>
        <p:spPr>
          <a:xfrm>
            <a:off x="11532616" y="6327516"/>
            <a:ext cx="354584"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19</a:t>
            </a:r>
            <a:endParaRPr sz="1200">
              <a:latin typeface="Calibri"/>
              <a:ea typeface="Calibri"/>
              <a:cs typeface="Calibri"/>
              <a:sym typeface="Calibri"/>
            </a:endParaRPr>
          </a:p>
        </p:txBody>
      </p:sp>
      <p:graphicFrame>
        <p:nvGraphicFramePr>
          <p:cNvPr id="5" name="Tabla 4"/>
          <p:cNvGraphicFramePr>
            <a:graphicFrameLocks noGrp="1"/>
          </p:cNvGraphicFramePr>
          <p:nvPr>
            <p:extLst>
              <p:ext uri="{D42A27DB-BD31-4B8C-83A1-F6EECF244321}">
                <p14:modId xmlns:p14="http://schemas.microsoft.com/office/powerpoint/2010/main" val="3400897875"/>
              </p:ext>
            </p:extLst>
          </p:nvPr>
        </p:nvGraphicFramePr>
        <p:xfrm>
          <a:off x="968980" y="5045880"/>
          <a:ext cx="4381500" cy="962660"/>
        </p:xfrm>
        <a:graphic>
          <a:graphicData uri="http://schemas.openxmlformats.org/drawingml/2006/table">
            <a:tbl>
              <a:tblPr/>
              <a:tblGrid>
                <a:gridCol w="2527300">
                  <a:extLst>
                    <a:ext uri="{9D8B030D-6E8A-4147-A177-3AD203B41FA5}">
                      <a16:colId xmlns:a16="http://schemas.microsoft.com/office/drawing/2014/main" val="4038355402"/>
                    </a:ext>
                  </a:extLst>
                </a:gridCol>
                <a:gridCol w="1854200">
                  <a:extLst>
                    <a:ext uri="{9D8B030D-6E8A-4147-A177-3AD203B41FA5}">
                      <a16:colId xmlns:a16="http://schemas.microsoft.com/office/drawing/2014/main" val="3492277268"/>
                    </a:ext>
                  </a:extLst>
                </a:gridCol>
              </a:tblGrid>
              <a:tr h="181769">
                <a:tc>
                  <a:txBody>
                    <a:bodyPr/>
                    <a:lstStyle/>
                    <a:p>
                      <a:pPr algn="l" fontAlgn="b"/>
                      <a:r>
                        <a:rPr lang="pt-BR" sz="1200" b="1" i="0" u="none" strike="noStrike">
                          <a:solidFill>
                            <a:srgbClr val="000000"/>
                          </a:solidFill>
                          <a:effectLst/>
                          <a:latin typeface="Aptos Narrow"/>
                        </a:rPr>
                        <a:t>ACTORA/ ACTOR POLÍTICO POR SEXO</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a:rPr>
                        <a:t>FRECUENCIA</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277178664"/>
                  </a:ext>
                </a:extLst>
              </a:tr>
              <a:tr h="196850">
                <a:tc>
                  <a:txBody>
                    <a:bodyPr/>
                    <a:lstStyle/>
                    <a:p>
                      <a:pPr algn="l" fontAlgn="b"/>
                      <a:r>
                        <a:rPr lang="es-MX" sz="1200" b="0" i="0" u="none" strike="noStrike">
                          <a:solidFill>
                            <a:srgbClr val="000000"/>
                          </a:solidFill>
                          <a:effectLst/>
                          <a:latin typeface="Aptos Narrow"/>
                        </a:rPr>
                        <a:t>HOMBRE</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100" b="0" i="0" u="none" strike="noStrike" dirty="0" smtClean="0">
                          <a:solidFill>
                            <a:srgbClr val="000000"/>
                          </a:solidFill>
                          <a:effectLst/>
                          <a:latin typeface="Aptos Narrow"/>
                        </a:rPr>
                        <a:t>232</a:t>
                      </a:r>
                      <a:endParaRPr lang="es-MX" sz="1100" b="0" i="0" u="none" strike="noStrike" dirty="0">
                        <a:solidFill>
                          <a:srgbClr val="000000"/>
                        </a:solidFill>
                        <a:effectLst/>
                        <a:latin typeface="Aptos Narrow"/>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87643417"/>
                  </a:ext>
                </a:extLst>
              </a:tr>
              <a:tr h="196850">
                <a:tc>
                  <a:txBody>
                    <a:bodyPr/>
                    <a:lstStyle/>
                    <a:p>
                      <a:pPr algn="l" fontAlgn="b"/>
                      <a:r>
                        <a:rPr lang="es-MX" sz="1200" b="0" i="0" u="none" strike="noStrike">
                          <a:solidFill>
                            <a:srgbClr val="000000"/>
                          </a:solidFill>
                          <a:effectLst/>
                          <a:latin typeface="Aptos Narrow"/>
                        </a:rPr>
                        <a:t>MUJER</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smtClean="0">
                          <a:solidFill>
                            <a:srgbClr val="000000"/>
                          </a:solidFill>
                          <a:effectLst/>
                          <a:latin typeface="Aptos Narrow"/>
                        </a:rPr>
                        <a:t>167</a:t>
                      </a:r>
                      <a:endParaRPr lang="es-MX" sz="1200" b="0" i="0" u="none" strike="noStrike" dirty="0">
                        <a:solidFill>
                          <a:srgbClr val="000000"/>
                        </a:solidFill>
                        <a:effectLst/>
                        <a:latin typeface="Aptos Narrow"/>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81576536"/>
                  </a:ext>
                </a:extLst>
              </a:tr>
              <a:tr h="196850">
                <a:tc>
                  <a:txBody>
                    <a:bodyPr/>
                    <a:lstStyle/>
                    <a:p>
                      <a:pPr algn="l" fontAlgn="b"/>
                      <a:r>
                        <a:rPr lang="es-MX" sz="1200" b="1" i="0" u="none" strike="noStrike" dirty="0">
                          <a:solidFill>
                            <a:srgbClr val="000000"/>
                          </a:solidFill>
                          <a:effectLst/>
                          <a:latin typeface="Aptos Narrow"/>
                        </a:rPr>
                        <a:t>TOTAL</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smtClean="0">
                          <a:solidFill>
                            <a:srgbClr val="000000"/>
                          </a:solidFill>
                          <a:effectLst/>
                          <a:latin typeface="Aptos Narrow"/>
                        </a:rPr>
                        <a:t>399</a:t>
                      </a:r>
                      <a:endParaRPr lang="es-MX" sz="1200" b="1" i="0" u="none" strike="noStrike" dirty="0">
                        <a:solidFill>
                          <a:srgbClr val="000000"/>
                        </a:solidFill>
                        <a:effectLst/>
                        <a:latin typeface="Aptos Narrow"/>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6228957"/>
                  </a:ext>
                </a:extLst>
              </a:tr>
            </a:tbl>
          </a:graphicData>
        </a:graphic>
      </p:graphicFrame>
      <p:graphicFrame>
        <p:nvGraphicFramePr>
          <p:cNvPr id="7" name="Gráfico 6">
            <a:extLst>
              <a:ext uri="{FF2B5EF4-FFF2-40B4-BE49-F238E27FC236}">
                <a16:creationId xmlns:a16="http://schemas.microsoft.com/office/drawing/2014/main" id="{687CF967-7B98-2B56-E401-7B02F49FC31E}"/>
              </a:ext>
            </a:extLst>
          </p:cNvPr>
          <p:cNvGraphicFramePr>
            <a:graphicFrameLocks/>
          </p:cNvGraphicFramePr>
          <p:nvPr>
            <p:extLst>
              <p:ext uri="{D42A27DB-BD31-4B8C-83A1-F6EECF244321}">
                <p14:modId xmlns:p14="http://schemas.microsoft.com/office/powerpoint/2010/main" val="3910231866"/>
              </p:ext>
            </p:extLst>
          </p:nvPr>
        </p:nvGraphicFramePr>
        <p:xfrm>
          <a:off x="816099" y="1229586"/>
          <a:ext cx="6193366" cy="309456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54"/>
        <p:cNvGrpSpPr/>
        <p:nvPr/>
      </p:nvGrpSpPr>
      <p:grpSpPr>
        <a:xfrm>
          <a:off x="0" y="0"/>
          <a:ext cx="0" cy="0"/>
          <a:chOff x="0" y="0"/>
          <a:chExt cx="0" cy="0"/>
        </a:xfrm>
      </p:grpSpPr>
      <p:pic>
        <p:nvPicPr>
          <p:cNvPr id="55" name="Google Shape;55;p2"/>
          <p:cNvPicPr preferRelativeResize="0"/>
          <p:nvPr/>
        </p:nvPicPr>
        <p:blipFill rotWithShape="1">
          <a:blip r:embed="rId3">
            <a:alphaModFix/>
          </a:blip>
          <a:srcRect/>
          <a:stretch/>
        </p:blipFill>
        <p:spPr>
          <a:xfrm>
            <a:off x="0" y="0"/>
            <a:ext cx="12192000" cy="6857998"/>
          </a:xfrm>
          <a:prstGeom prst="rect">
            <a:avLst/>
          </a:prstGeom>
          <a:noFill/>
          <a:ln>
            <a:noFill/>
          </a:ln>
        </p:spPr>
      </p:pic>
      <p:sp>
        <p:nvSpPr>
          <p:cNvPr id="56" name="Google Shape;56;p2"/>
          <p:cNvSpPr txBox="1"/>
          <p:nvPr/>
        </p:nvSpPr>
        <p:spPr>
          <a:xfrm>
            <a:off x="11146535" y="6463538"/>
            <a:ext cx="166370" cy="177800"/>
          </a:xfrm>
          <a:prstGeom prst="rect">
            <a:avLst/>
          </a:prstGeom>
          <a:noFill/>
          <a:ln>
            <a:noFill/>
          </a:ln>
        </p:spPr>
        <p:txBody>
          <a:bodyPr spcFirstLastPara="1" wrap="square" lIns="0" tIns="0" rIns="0" bIns="0" anchor="t" anchorCtr="0">
            <a:spAutoFit/>
          </a:bodyPr>
          <a:lstStyle/>
          <a:p>
            <a:pPr marL="38100" lvl="0" indent="0" algn="l" rtl="0">
              <a:lnSpc>
                <a:spcPct val="103333"/>
              </a:lnSpc>
              <a:spcBef>
                <a:spcPts val="0"/>
              </a:spcBef>
              <a:spcAft>
                <a:spcPts val="0"/>
              </a:spcAft>
              <a:buNone/>
            </a:pPr>
            <a:fld id="{00000000-1234-1234-1234-123412341234}" type="slidenum">
              <a:rPr lang="es-MX" sz="1200">
                <a:solidFill>
                  <a:srgbClr val="888888"/>
                </a:solidFill>
                <a:latin typeface="Calibri"/>
                <a:ea typeface="Calibri"/>
                <a:cs typeface="Calibri"/>
                <a:sym typeface="Calibri"/>
              </a:rPr>
              <a:t>2</a:t>
            </a:fld>
            <a:endParaRPr sz="1200">
              <a:latin typeface="Calibri"/>
              <a:ea typeface="Calibri"/>
              <a:cs typeface="Calibri"/>
              <a:sym typeface="Calibri"/>
            </a:endParaRPr>
          </a:p>
        </p:txBody>
      </p:sp>
      <p:sp>
        <p:nvSpPr>
          <p:cNvPr id="57" name="Google Shape;57;p2"/>
          <p:cNvSpPr txBox="1">
            <a:spLocks noGrp="1"/>
          </p:cNvSpPr>
          <p:nvPr>
            <p:ph type="title"/>
          </p:nvPr>
        </p:nvSpPr>
        <p:spPr>
          <a:xfrm>
            <a:off x="7123043" y="357809"/>
            <a:ext cx="3188749" cy="430887"/>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MX" sz="2800" b="1" dirty="0">
                <a:solidFill>
                  <a:schemeClr val="bg1"/>
                </a:solidFill>
                <a:latin typeface="Arial Black" panose="020B0A04020102020204" pitchFamily="34" charset="0"/>
                <a:ea typeface="Arial"/>
                <a:cs typeface="Arial"/>
                <a:sym typeface="Arial"/>
              </a:rPr>
              <a:t>Introducción</a:t>
            </a:r>
            <a:endParaRPr sz="2800" b="1" dirty="0">
              <a:solidFill>
                <a:schemeClr val="bg1"/>
              </a:solidFill>
              <a:latin typeface="Arial Black" panose="020B0A04020102020204" pitchFamily="34" charset="0"/>
              <a:ea typeface="Arial"/>
              <a:cs typeface="Arial"/>
              <a:sym typeface="Arial"/>
            </a:endParaRPr>
          </a:p>
        </p:txBody>
      </p:sp>
      <p:sp>
        <p:nvSpPr>
          <p:cNvPr id="58" name="Google Shape;58;p2"/>
          <p:cNvSpPr txBox="1"/>
          <p:nvPr/>
        </p:nvSpPr>
        <p:spPr>
          <a:xfrm>
            <a:off x="381000" y="1524000"/>
            <a:ext cx="6477000" cy="4016484"/>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r>
              <a:rPr lang="es-MX" sz="1700" dirty="0">
                <a:latin typeface="Arial"/>
                <a:ea typeface="Arial"/>
                <a:cs typeface="Arial"/>
                <a:sym typeface="Arial"/>
              </a:rPr>
              <a:t>El Centro de Monitoreo de Medios constituye una instancia autorizada para efectuar análisis sistemáticos de contenido en medios de comunicación impresos, particularmente en prensa escrita. En este marco, la Universidad Autónoma de Guerrero, a través del Convenio de Colaboración suscrito con el Instituto Electoral y de Participación Ciudadana del Estado de Guerrero, presenta los resultados derivados del análisis cuantitativo y cualitativo del monitoreo de medios impresos efectuado a nivel estatal, correspondiente al periodo comprendido del 01 de marzo al 30 de abril de 2026.</a:t>
            </a:r>
            <a:endParaRPr sz="1700" b="1" dirty="0">
              <a:solidFill>
                <a:srgbClr val="422A5E"/>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0"/>
          <p:cNvSpPr txBox="1"/>
          <p:nvPr/>
        </p:nvSpPr>
        <p:spPr>
          <a:xfrm>
            <a:off x="1371600" y="333409"/>
            <a:ext cx="82296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J) VALORACIÓN DE INFORMACIÓN POR GÉNERO FEMENINO. </a:t>
            </a:r>
            <a:endParaRPr sz="1700" b="1">
              <a:solidFill>
                <a:srgbClr val="7030A0"/>
              </a:solidFill>
              <a:latin typeface="Arial"/>
              <a:ea typeface="Arial"/>
              <a:cs typeface="Arial"/>
              <a:sym typeface="Arial"/>
            </a:endParaRPr>
          </a:p>
        </p:txBody>
      </p:sp>
      <p:sp>
        <p:nvSpPr>
          <p:cNvPr id="194" name="Google Shape;194;p20"/>
          <p:cNvSpPr/>
          <p:nvPr/>
        </p:nvSpPr>
        <p:spPr>
          <a:xfrm>
            <a:off x="1143000" y="4790767"/>
            <a:ext cx="9951720" cy="1754326"/>
          </a:xfrm>
          <a:prstGeom prst="rect">
            <a:avLst/>
          </a:prstGeom>
          <a:noFill/>
          <a:ln>
            <a:noFill/>
          </a:ln>
        </p:spPr>
        <p:txBody>
          <a:bodyPr spcFirstLastPara="1" wrap="square" lIns="91425" tIns="45700" rIns="91425" bIns="45700" anchor="ctr" anchorCtr="0">
            <a:spAutoFit/>
          </a:bodyPr>
          <a:lstStyle/>
          <a:p>
            <a:pPr marL="0" marR="0" lvl="0" indent="0" algn="just" rtl="0">
              <a:lnSpc>
                <a:spcPct val="150000"/>
              </a:lnSpc>
              <a:spcBef>
                <a:spcPts val="0"/>
              </a:spcBef>
              <a:spcAft>
                <a:spcPts val="0"/>
              </a:spcAft>
              <a:buClr>
                <a:schemeClr val="dk1"/>
              </a:buClr>
              <a:buSzPts val="1800"/>
              <a:buFont typeface="Arial"/>
              <a:buNone/>
            </a:pPr>
            <a:r>
              <a:rPr lang="es-MX" sz="1800" strike="noStrike" cap="none" dirty="0">
                <a:solidFill>
                  <a:schemeClr val="dk1"/>
                </a:solidFill>
                <a:sym typeface="Arial"/>
              </a:rPr>
              <a:t>En la valoración de la información por género, y sin considerar las notas correspondientes a opinión y/o análisis registradas durante el periodo, se contabilizó un total de </a:t>
            </a:r>
            <a:r>
              <a:rPr lang="es-MX" sz="1800" dirty="0">
                <a:solidFill>
                  <a:schemeClr val="dk1"/>
                </a:solidFill>
              </a:rPr>
              <a:t>1,912</a:t>
            </a:r>
            <a:r>
              <a:rPr lang="es-MX" sz="1800" strike="noStrike" cap="none" dirty="0">
                <a:solidFill>
                  <a:schemeClr val="dk1"/>
                </a:solidFill>
                <a:sym typeface="Arial"/>
              </a:rPr>
              <a:t> menciones. de estas, </a:t>
            </a:r>
            <a:r>
              <a:rPr lang="es-MX" sz="1800" dirty="0">
                <a:solidFill>
                  <a:schemeClr val="dk1"/>
                </a:solidFill>
              </a:rPr>
              <a:t>644</a:t>
            </a:r>
            <a:r>
              <a:rPr lang="es-MX" sz="1800" strike="noStrike" cap="none" dirty="0">
                <a:solidFill>
                  <a:schemeClr val="dk1"/>
                </a:solidFill>
                <a:sym typeface="Arial"/>
              </a:rPr>
              <a:t> presentan una valoración positiva, </a:t>
            </a:r>
            <a:r>
              <a:rPr lang="es-MX" sz="1800" dirty="0">
                <a:solidFill>
                  <a:schemeClr val="dk1"/>
                </a:solidFill>
              </a:rPr>
              <a:t>22</a:t>
            </a:r>
            <a:r>
              <a:rPr lang="es-MX" sz="1800" strike="noStrike" cap="none" dirty="0">
                <a:solidFill>
                  <a:schemeClr val="dk1"/>
                </a:solidFill>
                <a:sym typeface="Arial"/>
              </a:rPr>
              <a:t> negativa y </a:t>
            </a:r>
            <a:r>
              <a:rPr lang="es-MX" sz="1800" dirty="0">
                <a:solidFill>
                  <a:schemeClr val="dk1"/>
                </a:solidFill>
              </a:rPr>
              <a:t>1246</a:t>
            </a:r>
            <a:r>
              <a:rPr lang="es-MX" sz="1800" strike="noStrike" cap="none" dirty="0">
                <a:solidFill>
                  <a:schemeClr val="dk1"/>
                </a:solidFill>
                <a:sym typeface="Arial"/>
              </a:rPr>
              <a:t> fueron clasificadas como no adjetivadas (neutrales).</a:t>
            </a:r>
            <a:endParaRPr dirty="0"/>
          </a:p>
        </p:txBody>
      </p:sp>
      <p:sp>
        <p:nvSpPr>
          <p:cNvPr id="195" name="Google Shape;195;p20"/>
          <p:cNvSpPr/>
          <p:nvPr/>
        </p:nvSpPr>
        <p:spPr>
          <a:xfrm>
            <a:off x="11506200" y="6268094"/>
            <a:ext cx="354584"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20</a:t>
            </a:r>
            <a:endParaRPr sz="1200">
              <a:latin typeface="Calibri"/>
              <a:ea typeface="Calibri"/>
              <a:cs typeface="Calibri"/>
              <a:sym typeface="Calibri"/>
            </a:endParaRPr>
          </a:p>
        </p:txBody>
      </p:sp>
      <p:graphicFrame>
        <p:nvGraphicFramePr>
          <p:cNvPr id="13" name="Gráfico 12">
            <a:extLst>
              <a:ext uri="{FF2B5EF4-FFF2-40B4-BE49-F238E27FC236}">
                <a16:creationId xmlns:a16="http://schemas.microsoft.com/office/drawing/2014/main" id="{E892A33A-7811-5174-336D-EAF60FF0DFCB}"/>
              </a:ext>
            </a:extLst>
          </p:cNvPr>
          <p:cNvGraphicFramePr>
            <a:graphicFrameLocks/>
          </p:cNvGraphicFramePr>
          <p:nvPr>
            <p:extLst>
              <p:ext uri="{D42A27DB-BD31-4B8C-83A1-F6EECF244321}">
                <p14:modId xmlns:p14="http://schemas.microsoft.com/office/powerpoint/2010/main" val="1547651474"/>
              </p:ext>
            </p:extLst>
          </p:nvPr>
        </p:nvGraphicFramePr>
        <p:xfrm>
          <a:off x="3475461" y="1169247"/>
          <a:ext cx="3798358" cy="173566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Tabla 6"/>
          <p:cNvGraphicFramePr>
            <a:graphicFrameLocks noGrp="1"/>
          </p:cNvGraphicFramePr>
          <p:nvPr>
            <p:extLst>
              <p:ext uri="{D42A27DB-BD31-4B8C-83A1-F6EECF244321}">
                <p14:modId xmlns:p14="http://schemas.microsoft.com/office/powerpoint/2010/main" val="3398301236"/>
              </p:ext>
            </p:extLst>
          </p:nvPr>
        </p:nvGraphicFramePr>
        <p:xfrm>
          <a:off x="3429000" y="3466317"/>
          <a:ext cx="4114800" cy="562610"/>
        </p:xfrm>
        <a:graphic>
          <a:graphicData uri="http://schemas.openxmlformats.org/drawingml/2006/table">
            <a:tbl>
              <a:tblPr/>
              <a:tblGrid>
                <a:gridCol w="1308100">
                  <a:extLst>
                    <a:ext uri="{9D8B030D-6E8A-4147-A177-3AD203B41FA5}">
                      <a16:colId xmlns:a16="http://schemas.microsoft.com/office/drawing/2014/main" val="1860195202"/>
                    </a:ext>
                  </a:extLst>
                </a:gridCol>
                <a:gridCol w="812800">
                  <a:extLst>
                    <a:ext uri="{9D8B030D-6E8A-4147-A177-3AD203B41FA5}">
                      <a16:colId xmlns:a16="http://schemas.microsoft.com/office/drawing/2014/main" val="3382346536"/>
                    </a:ext>
                  </a:extLst>
                </a:gridCol>
                <a:gridCol w="812800">
                  <a:extLst>
                    <a:ext uri="{9D8B030D-6E8A-4147-A177-3AD203B41FA5}">
                      <a16:colId xmlns:a16="http://schemas.microsoft.com/office/drawing/2014/main" val="3358425591"/>
                    </a:ext>
                  </a:extLst>
                </a:gridCol>
                <a:gridCol w="1181100">
                  <a:extLst>
                    <a:ext uri="{9D8B030D-6E8A-4147-A177-3AD203B41FA5}">
                      <a16:colId xmlns:a16="http://schemas.microsoft.com/office/drawing/2014/main" val="77354074"/>
                    </a:ext>
                  </a:extLst>
                </a:gridCol>
              </a:tblGrid>
              <a:tr h="196850">
                <a:tc>
                  <a:txBody>
                    <a:bodyPr/>
                    <a:lstStyle/>
                    <a:p>
                      <a:pPr algn="l" fontAlgn="b"/>
                      <a:r>
                        <a:rPr lang="es-MX" sz="1200" b="1" i="0" u="none" strike="noStrike">
                          <a:solidFill>
                            <a:srgbClr val="000000"/>
                          </a:solidFill>
                          <a:effectLst/>
                          <a:latin typeface="Aptos Narrow" panose="02110004020202020204"/>
                        </a:rPr>
                        <a:t>GÉNERO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dirty="0">
                          <a:solidFill>
                            <a:srgbClr val="000000"/>
                          </a:solidFill>
                          <a:effectLst/>
                          <a:latin typeface="Aptos Narrow" panose="02110004020202020204"/>
                        </a:rPr>
                        <a:t>POSITIVA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panose="02110004020202020204"/>
                        </a:rPr>
                        <a:t>NEGATIVA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panose="02110004020202020204"/>
                        </a:rPr>
                        <a:t>NO ADJETIVADA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3330209379"/>
                  </a:ext>
                </a:extLst>
              </a:tr>
              <a:tr h="196850">
                <a:tc>
                  <a:txBody>
                    <a:bodyPr/>
                    <a:lstStyle/>
                    <a:p>
                      <a:pPr algn="l" fontAlgn="b"/>
                      <a:r>
                        <a:rPr lang="es-MX" sz="1200" b="0" i="0" u="none" strike="noStrike">
                          <a:solidFill>
                            <a:srgbClr val="000000"/>
                          </a:solidFill>
                          <a:effectLst/>
                          <a:latin typeface="Aptos Narrow" panose="02110004020202020204"/>
                        </a:rPr>
                        <a:t>FEMENINO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Aptos Narrow" panose="02110004020202020204"/>
                        </a:rPr>
                        <a:t>644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Aptos Narrow" panose="02110004020202020204"/>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ptos Narrow" panose="02110004020202020204"/>
                        </a:rPr>
                        <a:t>1,246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171206550"/>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1"/>
          <p:cNvSpPr txBox="1">
            <a:spLocks noGrp="1"/>
          </p:cNvSpPr>
          <p:nvPr>
            <p:ph type="title"/>
          </p:nvPr>
        </p:nvSpPr>
        <p:spPr>
          <a:xfrm>
            <a:off x="2655570" y="806195"/>
            <a:ext cx="5669280" cy="29972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s-MX">
                <a:solidFill>
                  <a:schemeClr val="accent4"/>
                </a:solidFill>
              </a:rPr>
              <a:t>VALORACIÓN DE INFORMACIÓN POR GÉNERO: MASCULINO</a:t>
            </a:r>
            <a:endParaRPr/>
          </a:p>
        </p:txBody>
      </p:sp>
      <p:sp>
        <p:nvSpPr>
          <p:cNvPr id="203" name="Google Shape;203;p21"/>
          <p:cNvSpPr/>
          <p:nvPr/>
        </p:nvSpPr>
        <p:spPr>
          <a:xfrm>
            <a:off x="1676400" y="5268184"/>
            <a:ext cx="9296400" cy="1138773"/>
          </a:xfrm>
          <a:prstGeom prst="rect">
            <a:avLst/>
          </a:prstGeom>
          <a:solidFill>
            <a:schemeClr val="bg1"/>
          </a:solidFill>
          <a:ln>
            <a:noFill/>
          </a:ln>
        </p:spPr>
        <p:txBody>
          <a:bodyPr spcFirstLastPara="1" wrap="square" lIns="91425" tIns="45700" rIns="91425" bIns="45700" anchor="ctr" anchorCtr="0">
            <a:spAutoFit/>
          </a:bodyPr>
          <a:lstStyle/>
          <a:p>
            <a:pPr marL="0" marR="0" lvl="0" indent="0" algn="just" rtl="0">
              <a:lnSpc>
                <a:spcPct val="100000"/>
              </a:lnSpc>
              <a:spcBef>
                <a:spcPts val="0"/>
              </a:spcBef>
              <a:spcAft>
                <a:spcPts val="0"/>
              </a:spcAft>
              <a:buClr>
                <a:schemeClr val="dk1"/>
              </a:buClr>
              <a:buSzPts val="1700"/>
              <a:buFont typeface="Arial"/>
              <a:buNone/>
            </a:pPr>
            <a:r>
              <a:rPr lang="es-MX" sz="1700" strike="noStrike" cap="none" dirty="0">
                <a:solidFill>
                  <a:schemeClr val="dk1"/>
                </a:solidFill>
                <a:sym typeface="Arial"/>
              </a:rPr>
              <a:t>En el caso de los hombres como actores políticos, y sin considerar las notas de opinión y/o análisis registradas durante el periodo, se contabilizaron </a:t>
            </a:r>
            <a:r>
              <a:rPr lang="es-MX" sz="1700" dirty="0">
                <a:solidFill>
                  <a:schemeClr val="dk1"/>
                </a:solidFill>
              </a:rPr>
              <a:t>844</a:t>
            </a:r>
            <a:r>
              <a:rPr lang="es-MX" sz="1700" strike="noStrike" cap="none" dirty="0">
                <a:solidFill>
                  <a:schemeClr val="dk1"/>
                </a:solidFill>
                <a:sym typeface="Arial"/>
              </a:rPr>
              <a:t> menciones. De este total, </a:t>
            </a:r>
            <a:r>
              <a:rPr lang="es-MX" sz="1700" dirty="0">
                <a:solidFill>
                  <a:schemeClr val="dk1"/>
                </a:solidFill>
              </a:rPr>
              <a:t>120</a:t>
            </a:r>
            <a:r>
              <a:rPr lang="es-MX" sz="1700" strike="noStrike" cap="none" dirty="0">
                <a:solidFill>
                  <a:schemeClr val="dk1"/>
                </a:solidFill>
                <a:sym typeface="Arial"/>
              </a:rPr>
              <a:t> presentan una valoración positiva, </a:t>
            </a:r>
            <a:r>
              <a:rPr lang="es-MX" sz="1700" dirty="0">
                <a:solidFill>
                  <a:schemeClr val="dk1"/>
                </a:solidFill>
              </a:rPr>
              <a:t>46</a:t>
            </a:r>
            <a:r>
              <a:rPr lang="es-MX" sz="1700" strike="noStrike" cap="none" dirty="0">
                <a:solidFill>
                  <a:schemeClr val="dk1"/>
                </a:solidFill>
                <a:sym typeface="Arial"/>
              </a:rPr>
              <a:t> negativa y </a:t>
            </a:r>
            <a:r>
              <a:rPr lang="es-MX" sz="1700" dirty="0">
                <a:solidFill>
                  <a:schemeClr val="dk1"/>
                </a:solidFill>
              </a:rPr>
              <a:t>678</a:t>
            </a:r>
            <a:r>
              <a:rPr lang="es-MX" sz="1700" strike="noStrike" cap="none" dirty="0">
                <a:solidFill>
                  <a:schemeClr val="dk1"/>
                </a:solidFill>
                <a:sym typeface="Arial"/>
              </a:rPr>
              <a:t> fueron clasificadas como no adjetivadas (neutrales).</a:t>
            </a:r>
            <a:endParaRPr dirty="0"/>
          </a:p>
        </p:txBody>
      </p:sp>
      <p:sp>
        <p:nvSpPr>
          <p:cNvPr id="204" name="Google Shape;204;p21"/>
          <p:cNvSpPr/>
          <p:nvPr/>
        </p:nvSpPr>
        <p:spPr>
          <a:xfrm>
            <a:off x="11506200" y="6324600"/>
            <a:ext cx="354584"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21</a:t>
            </a:r>
            <a:endParaRPr sz="1200">
              <a:latin typeface="Calibri"/>
              <a:ea typeface="Calibri"/>
              <a:cs typeface="Calibri"/>
              <a:sym typeface="Calibri"/>
            </a:endParaRPr>
          </a:p>
        </p:txBody>
      </p:sp>
      <p:graphicFrame>
        <p:nvGraphicFramePr>
          <p:cNvPr id="7" name="Gráfico 6">
            <a:extLst>
              <a:ext uri="{FF2B5EF4-FFF2-40B4-BE49-F238E27FC236}">
                <a16:creationId xmlns:a16="http://schemas.microsoft.com/office/drawing/2014/main" id="{71A9A6DD-71E1-A156-9571-85ABBFB2AD80}"/>
              </a:ext>
            </a:extLst>
          </p:cNvPr>
          <p:cNvGraphicFramePr>
            <a:graphicFrameLocks/>
          </p:cNvGraphicFramePr>
          <p:nvPr>
            <p:extLst>
              <p:ext uri="{D42A27DB-BD31-4B8C-83A1-F6EECF244321}">
                <p14:modId xmlns:p14="http://schemas.microsoft.com/office/powerpoint/2010/main" val="1274771430"/>
              </p:ext>
            </p:extLst>
          </p:nvPr>
        </p:nvGraphicFramePr>
        <p:xfrm>
          <a:off x="2953914" y="1681321"/>
          <a:ext cx="4577291" cy="174783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Tabla 2"/>
          <p:cNvGraphicFramePr>
            <a:graphicFrameLocks noGrp="1"/>
          </p:cNvGraphicFramePr>
          <p:nvPr>
            <p:extLst>
              <p:ext uri="{D42A27DB-BD31-4B8C-83A1-F6EECF244321}">
                <p14:modId xmlns:p14="http://schemas.microsoft.com/office/powerpoint/2010/main" val="274916442"/>
              </p:ext>
            </p:extLst>
          </p:nvPr>
        </p:nvGraphicFramePr>
        <p:xfrm>
          <a:off x="2953914" y="3723260"/>
          <a:ext cx="4927600" cy="562610"/>
        </p:xfrm>
        <a:graphic>
          <a:graphicData uri="http://schemas.openxmlformats.org/drawingml/2006/table">
            <a:tbl>
              <a:tblPr/>
              <a:tblGrid>
                <a:gridCol w="1308100">
                  <a:extLst>
                    <a:ext uri="{9D8B030D-6E8A-4147-A177-3AD203B41FA5}">
                      <a16:colId xmlns:a16="http://schemas.microsoft.com/office/drawing/2014/main" val="2196970144"/>
                    </a:ext>
                  </a:extLst>
                </a:gridCol>
                <a:gridCol w="812800">
                  <a:extLst>
                    <a:ext uri="{9D8B030D-6E8A-4147-A177-3AD203B41FA5}">
                      <a16:colId xmlns:a16="http://schemas.microsoft.com/office/drawing/2014/main" val="1903552571"/>
                    </a:ext>
                  </a:extLst>
                </a:gridCol>
                <a:gridCol w="812800">
                  <a:extLst>
                    <a:ext uri="{9D8B030D-6E8A-4147-A177-3AD203B41FA5}">
                      <a16:colId xmlns:a16="http://schemas.microsoft.com/office/drawing/2014/main" val="3327796482"/>
                    </a:ext>
                  </a:extLst>
                </a:gridCol>
                <a:gridCol w="812800">
                  <a:extLst>
                    <a:ext uri="{9D8B030D-6E8A-4147-A177-3AD203B41FA5}">
                      <a16:colId xmlns:a16="http://schemas.microsoft.com/office/drawing/2014/main" val="358791966"/>
                    </a:ext>
                  </a:extLst>
                </a:gridCol>
                <a:gridCol w="1181100">
                  <a:extLst>
                    <a:ext uri="{9D8B030D-6E8A-4147-A177-3AD203B41FA5}">
                      <a16:colId xmlns:a16="http://schemas.microsoft.com/office/drawing/2014/main" val="583037730"/>
                    </a:ext>
                  </a:extLst>
                </a:gridCol>
              </a:tblGrid>
              <a:tr h="196850">
                <a:tc>
                  <a:txBody>
                    <a:bodyPr/>
                    <a:lstStyle/>
                    <a:p>
                      <a:pPr algn="l" fontAlgn="b"/>
                      <a:r>
                        <a:rPr lang="es-MX" sz="1200" b="1" i="0" u="none" strike="noStrike">
                          <a:solidFill>
                            <a:srgbClr val="000000"/>
                          </a:solidFill>
                          <a:effectLst/>
                          <a:latin typeface="Aptos Narrow" panose="02110004020202020204"/>
                        </a:rPr>
                        <a:t>GÉNERO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panose="02110004020202020204"/>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panose="02110004020202020204"/>
                        </a:rPr>
                        <a:t>POSITIVA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panose="02110004020202020204"/>
                        </a:rPr>
                        <a:t>NEGATIVA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Aptos Narrow" panose="02110004020202020204"/>
                        </a:rPr>
                        <a:t>NO ADJETIVADA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249976537"/>
                  </a:ext>
                </a:extLst>
              </a:tr>
              <a:tr h="196850">
                <a:tc>
                  <a:txBody>
                    <a:bodyPr/>
                    <a:lstStyle/>
                    <a:p>
                      <a:pPr algn="l" fontAlgn="b"/>
                      <a:r>
                        <a:rPr lang="es-MX" sz="1200" b="1" i="0" u="none" strike="noStrike">
                          <a:solidFill>
                            <a:srgbClr val="000000"/>
                          </a:solidFill>
                          <a:effectLst/>
                          <a:latin typeface="Aptos Narrow" panose="02110004020202020204"/>
                        </a:rPr>
                        <a:t>TOTALES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Aptos Narrow" panose="02110004020202020204"/>
                        </a:rPr>
                        <a:t>844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Aptos Narrow" panose="02110004020202020204"/>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Aptos Narrow" panose="02110004020202020204"/>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dirty="0">
                          <a:solidFill>
                            <a:srgbClr val="000000"/>
                          </a:solidFill>
                          <a:effectLst/>
                          <a:latin typeface="Aptos Narrow" panose="02110004020202020204"/>
                        </a:rPr>
                        <a:t>678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63142805"/>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2"/>
          <p:cNvSpPr txBox="1"/>
          <p:nvPr/>
        </p:nvSpPr>
        <p:spPr>
          <a:xfrm>
            <a:off x="1371600" y="333409"/>
            <a:ext cx="82296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k) MENCIÓN DE GRUPOS EN SITUACIÓN DE VULNERABILIDAD. </a:t>
            </a:r>
            <a:endParaRPr sz="1700" b="1">
              <a:solidFill>
                <a:srgbClr val="7030A0"/>
              </a:solidFill>
              <a:latin typeface="Arial"/>
              <a:ea typeface="Arial"/>
              <a:cs typeface="Arial"/>
              <a:sym typeface="Arial"/>
            </a:endParaRPr>
          </a:p>
        </p:txBody>
      </p:sp>
      <p:sp>
        <p:nvSpPr>
          <p:cNvPr id="211" name="Google Shape;211;p22"/>
          <p:cNvSpPr/>
          <p:nvPr/>
        </p:nvSpPr>
        <p:spPr>
          <a:xfrm>
            <a:off x="1447800" y="4530767"/>
            <a:ext cx="9601200" cy="1938952"/>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r>
              <a:rPr lang="es-MX" sz="1600" dirty="0">
                <a:sym typeface="Arial"/>
              </a:rPr>
              <a:t>En relación con la temática de grupos en situación de vulnerabilidad abordada durante el periodo del informe, se identificaron </a:t>
            </a:r>
            <a:r>
              <a:rPr lang="es-MX" sz="1600" dirty="0"/>
              <a:t>96</a:t>
            </a:r>
            <a:r>
              <a:rPr lang="es-MX" sz="1600" dirty="0">
                <a:sym typeface="Arial"/>
              </a:rPr>
              <a:t> menciones en los medios impresos. Estas se distribuyen de la siguiente manera: </a:t>
            </a:r>
            <a:r>
              <a:rPr lang="es-MX" sz="1600" dirty="0"/>
              <a:t>30</a:t>
            </a:r>
            <a:r>
              <a:rPr lang="es-MX" sz="1600" dirty="0">
                <a:sym typeface="Arial"/>
              </a:rPr>
              <a:t> correspondientes a juventudes, 29 relacionadas con pueblos y comunidades indígenas, 18 sobre personas adultas mayores, </a:t>
            </a:r>
            <a:r>
              <a:rPr lang="es-MX" sz="1600" dirty="0"/>
              <a:t>11</a:t>
            </a:r>
            <a:r>
              <a:rPr lang="es-MX" sz="1600" dirty="0">
                <a:sym typeface="Arial"/>
              </a:rPr>
              <a:t> vinculadas con la población afrodescendiente, ocho referente a personas con discapacidad y </a:t>
            </a:r>
            <a:r>
              <a:rPr lang="es-MX" sz="1600" dirty="0"/>
              <a:t>0</a:t>
            </a:r>
            <a:r>
              <a:rPr lang="es-MX" sz="1600" dirty="0">
                <a:sym typeface="Arial"/>
              </a:rPr>
              <a:t> correspondiente a la comunidad LGBTTTIQ+.</a:t>
            </a:r>
            <a:endParaRPr sz="1600" dirty="0">
              <a:sym typeface="Arial"/>
            </a:endParaRPr>
          </a:p>
        </p:txBody>
      </p:sp>
      <p:sp>
        <p:nvSpPr>
          <p:cNvPr id="212" name="Google Shape;212;p22"/>
          <p:cNvSpPr/>
          <p:nvPr/>
        </p:nvSpPr>
        <p:spPr>
          <a:xfrm>
            <a:off x="11506200" y="6285606"/>
            <a:ext cx="341760"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22</a:t>
            </a:r>
            <a:endParaRPr sz="1200">
              <a:latin typeface="Calibri"/>
              <a:ea typeface="Calibri"/>
              <a:cs typeface="Calibri"/>
              <a:sym typeface="Calibri"/>
            </a:endParaRPr>
          </a:p>
        </p:txBody>
      </p:sp>
      <p:graphicFrame>
        <p:nvGraphicFramePr>
          <p:cNvPr id="3" name="Tabla 2"/>
          <p:cNvGraphicFramePr>
            <a:graphicFrameLocks noGrp="1"/>
          </p:cNvGraphicFramePr>
          <p:nvPr>
            <p:extLst>
              <p:ext uri="{D42A27DB-BD31-4B8C-83A1-F6EECF244321}">
                <p14:modId xmlns:p14="http://schemas.microsoft.com/office/powerpoint/2010/main" val="510366539"/>
              </p:ext>
            </p:extLst>
          </p:nvPr>
        </p:nvGraphicFramePr>
        <p:xfrm>
          <a:off x="2245361" y="1191204"/>
          <a:ext cx="5903504" cy="2832714"/>
        </p:xfrm>
        <a:graphic>
          <a:graphicData uri="http://schemas.openxmlformats.org/drawingml/2006/table">
            <a:tbl>
              <a:tblPr/>
              <a:tblGrid>
                <a:gridCol w="3405210">
                  <a:extLst>
                    <a:ext uri="{9D8B030D-6E8A-4147-A177-3AD203B41FA5}">
                      <a16:colId xmlns:a16="http://schemas.microsoft.com/office/drawing/2014/main" val="2651773852"/>
                    </a:ext>
                  </a:extLst>
                </a:gridCol>
                <a:gridCol w="2498294">
                  <a:extLst>
                    <a:ext uri="{9D8B030D-6E8A-4147-A177-3AD203B41FA5}">
                      <a16:colId xmlns:a16="http://schemas.microsoft.com/office/drawing/2014/main" val="2882797899"/>
                    </a:ext>
                  </a:extLst>
                </a:gridCol>
              </a:tblGrid>
              <a:tr h="480204">
                <a:tc>
                  <a:txBody>
                    <a:bodyPr/>
                    <a:lstStyle/>
                    <a:p>
                      <a:pPr algn="l" fontAlgn="b"/>
                      <a:r>
                        <a:rPr lang="es-MX" sz="1200" b="1" i="0" u="none" strike="noStrike">
                          <a:solidFill>
                            <a:srgbClr val="000000"/>
                          </a:solidFill>
                          <a:effectLst/>
                          <a:latin typeface="+mj-lt"/>
                        </a:rPr>
                        <a:t>GRUPOS EN SITUACIÓN DE VULNERABILIDAD</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200" b="1" i="0" u="none" strike="noStrike">
                          <a:solidFill>
                            <a:srgbClr val="000000"/>
                          </a:solidFill>
                          <a:effectLst/>
                          <a:latin typeface="+mj-lt"/>
                        </a:rPr>
                        <a:t>MENCIÓN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122799148"/>
                  </a:ext>
                </a:extLst>
              </a:tr>
              <a:tr h="251091">
                <a:tc>
                  <a:txBody>
                    <a:bodyPr/>
                    <a:lstStyle/>
                    <a:p>
                      <a:pPr algn="l" fontAlgn="b"/>
                      <a:r>
                        <a:rPr lang="es-MX" sz="1200" b="0" i="0" u="none" strike="noStrike">
                          <a:solidFill>
                            <a:srgbClr val="000000"/>
                          </a:solidFill>
                          <a:effectLst/>
                          <a:latin typeface="+mj-lt"/>
                        </a:rPr>
                        <a:t>JUVENTUDES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a:solidFill>
                            <a:srgbClr val="000000"/>
                          </a:solidFill>
                          <a:effectLst/>
                          <a:latin typeface="+mj-lt"/>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3716709"/>
                  </a:ext>
                </a:extLst>
              </a:tr>
              <a:tr h="251091">
                <a:tc>
                  <a:txBody>
                    <a:bodyPr/>
                    <a:lstStyle/>
                    <a:p>
                      <a:pPr algn="l" fontAlgn="b"/>
                      <a:r>
                        <a:rPr lang="es-MX" sz="1200" b="0" i="0" u="none" strike="noStrike" dirty="0" smtClean="0">
                          <a:solidFill>
                            <a:srgbClr val="000000"/>
                          </a:solidFill>
                          <a:effectLst/>
                          <a:latin typeface="+mj-lt"/>
                        </a:rPr>
                        <a:t>PERSONAS INDÍGENAS</a:t>
                      </a:r>
                      <a:endParaRPr lang="es-MX" sz="1200" b="0" i="0" u="none" strike="noStrike" dirty="0">
                        <a:solidFill>
                          <a:srgbClr val="000000"/>
                        </a:solidFill>
                        <a:effectLst/>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a:solidFill>
                            <a:srgbClr val="000000"/>
                          </a:solidFill>
                          <a:effectLst/>
                          <a:latin typeface="+mj-lt"/>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112969476"/>
                  </a:ext>
                </a:extLst>
              </a:tr>
              <a:tr h="480204">
                <a:tc>
                  <a:txBody>
                    <a:bodyPr/>
                    <a:lstStyle/>
                    <a:p>
                      <a:pPr marL="0" marR="0" indent="0" algn="l" defTabSz="914400" rtl="0" eaLnBrk="1" fontAlgn="b" latinLnBrk="0" hangingPunct="1">
                        <a:lnSpc>
                          <a:spcPct val="100000"/>
                        </a:lnSpc>
                        <a:spcBef>
                          <a:spcPts val="0"/>
                        </a:spcBef>
                        <a:spcAft>
                          <a:spcPts val="0"/>
                        </a:spcAft>
                        <a:buClr>
                          <a:srgbClr val="000000"/>
                        </a:buClr>
                        <a:buSzTx/>
                        <a:buFont typeface="Arial"/>
                        <a:buNone/>
                        <a:tabLst/>
                        <a:defRPr/>
                      </a:pPr>
                      <a:r>
                        <a:rPr lang="es-MX" sz="1200" b="0" i="0" u="none" strike="noStrike" dirty="0" smtClean="0">
                          <a:solidFill>
                            <a:srgbClr val="000000"/>
                          </a:solidFill>
                          <a:effectLst/>
                          <a:latin typeface="+mj-lt"/>
                        </a:rPr>
                        <a:t>ADULTAS MAYORES</a:t>
                      </a:r>
                    </a:p>
                    <a:p>
                      <a:pPr algn="l" fontAlgn="b"/>
                      <a:endParaRPr lang="es-MX" sz="1200" b="0" i="0" u="none" strike="noStrike" dirty="0">
                        <a:solidFill>
                          <a:srgbClr val="000000"/>
                        </a:solidFill>
                        <a:effectLst/>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smtClean="0">
                          <a:solidFill>
                            <a:srgbClr val="000000"/>
                          </a:solidFill>
                          <a:effectLst/>
                          <a:latin typeface="+mj-lt"/>
                        </a:rPr>
                        <a:t>18</a:t>
                      </a:r>
                      <a:endParaRPr lang="es-MX" sz="1200" b="0" i="0" u="none" strike="noStrike" dirty="0">
                        <a:solidFill>
                          <a:srgbClr val="000000"/>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09754469"/>
                  </a:ext>
                </a:extLst>
              </a:tr>
              <a:tr h="251091">
                <a:tc>
                  <a:txBody>
                    <a:bodyPr/>
                    <a:lstStyle/>
                    <a:p>
                      <a:pPr algn="l" fontAlgn="b"/>
                      <a:r>
                        <a:rPr lang="es-MX" sz="1200" b="0" i="0" u="none" strike="noStrike" dirty="0" smtClean="0">
                          <a:solidFill>
                            <a:srgbClr val="000000"/>
                          </a:solidFill>
                          <a:effectLst/>
                          <a:latin typeface="+mj-lt"/>
                        </a:rPr>
                        <a:t>PERSONAS AFROMEXICANAS</a:t>
                      </a:r>
                      <a:endParaRPr lang="es-MX" sz="1200" b="0" i="0" u="none" strike="noStrike" dirty="0">
                        <a:solidFill>
                          <a:srgbClr val="000000"/>
                        </a:solidFill>
                        <a:effectLst/>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smtClean="0">
                          <a:solidFill>
                            <a:srgbClr val="000000"/>
                          </a:solidFill>
                          <a:effectLst/>
                          <a:latin typeface="+mj-lt"/>
                        </a:rPr>
                        <a:t>11</a:t>
                      </a:r>
                      <a:endParaRPr lang="es-MX" sz="1200" b="0" i="0" u="none" strike="noStrike" dirty="0">
                        <a:solidFill>
                          <a:srgbClr val="000000"/>
                        </a:solidFill>
                        <a:effectLst/>
                        <a:latin typeface="+mj-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318369017"/>
                  </a:ext>
                </a:extLst>
              </a:tr>
              <a:tr h="251091">
                <a:tc>
                  <a:txBody>
                    <a:bodyPr/>
                    <a:lstStyle/>
                    <a:p>
                      <a:pPr marL="0" marR="0" indent="0" algn="l" defTabSz="914400" rtl="0" eaLnBrk="1" fontAlgn="b" latinLnBrk="0" hangingPunct="1">
                        <a:lnSpc>
                          <a:spcPct val="100000"/>
                        </a:lnSpc>
                        <a:spcBef>
                          <a:spcPts val="0"/>
                        </a:spcBef>
                        <a:spcAft>
                          <a:spcPts val="0"/>
                        </a:spcAft>
                        <a:buClr>
                          <a:srgbClr val="000000"/>
                        </a:buClr>
                        <a:buSzTx/>
                        <a:buFont typeface="Arial"/>
                        <a:buNone/>
                        <a:tabLst/>
                        <a:defRPr/>
                      </a:pPr>
                      <a:r>
                        <a:rPr lang="es-MX" sz="1200" b="0" i="0" u="none" strike="noStrike" dirty="0" smtClean="0">
                          <a:solidFill>
                            <a:srgbClr val="000000"/>
                          </a:solidFill>
                          <a:effectLst/>
                          <a:latin typeface="+mj-lt"/>
                        </a:rPr>
                        <a:t>PERSONAS CON DISCAPACIDAD</a:t>
                      </a:r>
                    </a:p>
                    <a:p>
                      <a:pPr algn="l" fontAlgn="b"/>
                      <a:endParaRPr lang="es-MX" sz="1200" b="0" i="0" u="none" strike="noStrike" dirty="0">
                        <a:solidFill>
                          <a:srgbClr val="000000"/>
                        </a:solidFill>
                        <a:effectLst/>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1200" b="0" i="0" u="none" strike="noStrike" dirty="0">
                          <a:solidFill>
                            <a:srgbClr val="000000"/>
                          </a:solidFill>
                          <a:effectLst/>
                          <a:latin typeface="+mj-lt"/>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692181339"/>
                  </a:ext>
                </a:extLst>
              </a:tr>
              <a:tr h="251091">
                <a:tc>
                  <a:txBody>
                    <a:bodyPr/>
                    <a:lstStyle/>
                    <a:p>
                      <a:pPr algn="l" fontAlgn="b"/>
                      <a:r>
                        <a:rPr lang="es-MX" sz="1200" b="0" i="0" u="none" strike="noStrike" cap="none" dirty="0" smtClean="0">
                          <a:solidFill>
                            <a:srgbClr val="000000"/>
                          </a:solidFill>
                          <a:effectLst/>
                          <a:latin typeface="+mn-lt"/>
                          <a:ea typeface="+mn-ea"/>
                          <a:cs typeface="+mn-cs"/>
                          <a:sym typeface="Arial"/>
                        </a:rPr>
                        <a:t>COMUNIDAD LGBTTTIQ+</a:t>
                      </a:r>
                      <a:endParaRPr lang="es-MX" sz="1200" b="0" i="0" u="none" strike="noStrike" dirty="0">
                        <a:solidFill>
                          <a:srgbClr val="000000"/>
                        </a:solidFill>
                        <a:effectLst/>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1200" b="0" i="0" u="none" strike="noStrike" dirty="0">
                          <a:solidFill>
                            <a:srgbClr val="000000"/>
                          </a:solidFill>
                          <a:effectLst/>
                          <a:latin typeface="+mj-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55192196"/>
                  </a:ext>
                </a:extLst>
              </a:tr>
              <a:tr h="251091">
                <a:tc>
                  <a:txBody>
                    <a:bodyPr/>
                    <a:lstStyle/>
                    <a:p>
                      <a:pPr algn="l" fontAlgn="b"/>
                      <a:r>
                        <a:rPr lang="es-MX" sz="1200" b="1" i="0" u="none" strike="noStrike">
                          <a:solidFill>
                            <a:srgbClr val="000000"/>
                          </a:solidFill>
                          <a:effectLst/>
                          <a:latin typeface="+mj-lt"/>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mj-lt"/>
                        </a:rPr>
                        <a:t>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47367707"/>
                  </a:ext>
                </a:extLst>
              </a:tr>
              <a:tr h="251091">
                <a:tc>
                  <a:txBody>
                    <a:bodyPr/>
                    <a:lstStyle/>
                    <a:p>
                      <a:pPr algn="l" fontAlgn="b"/>
                      <a:endParaRPr lang="es-MX" sz="1100" b="0" i="0" u="none" strike="noStrike">
                        <a:solidFill>
                          <a:srgbClr val="000000"/>
                        </a:solidFill>
                        <a:effectLst/>
                        <a:latin typeface="Aptos Narrow" panose="02110004020202020204"/>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s-MX" sz="1100" b="0" i="0" u="none" strike="noStrike" dirty="0">
                        <a:solidFill>
                          <a:srgbClr val="000000"/>
                        </a:solidFill>
                        <a:effectLst/>
                        <a:latin typeface="Aptos Narrow" panose="02110004020202020204"/>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30142672"/>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3"/>
          <p:cNvSpPr txBox="1"/>
          <p:nvPr/>
        </p:nvSpPr>
        <p:spPr>
          <a:xfrm>
            <a:off x="2133600" y="609600"/>
            <a:ext cx="82296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L) ROLES O ESTEREOTIPOS DE GÉNERO </a:t>
            </a:r>
            <a:endParaRPr sz="1700" b="1">
              <a:solidFill>
                <a:srgbClr val="7030A0"/>
              </a:solidFill>
              <a:latin typeface="Arial"/>
              <a:ea typeface="Arial"/>
              <a:cs typeface="Arial"/>
              <a:sym typeface="Arial"/>
            </a:endParaRPr>
          </a:p>
        </p:txBody>
      </p:sp>
      <p:sp>
        <p:nvSpPr>
          <p:cNvPr id="218" name="Google Shape;218;p23"/>
          <p:cNvSpPr/>
          <p:nvPr/>
        </p:nvSpPr>
        <p:spPr>
          <a:xfrm>
            <a:off x="1981200" y="4834511"/>
            <a:ext cx="8763000" cy="830956"/>
          </a:xfrm>
          <a:prstGeom prst="rect">
            <a:avLst/>
          </a:prstGeom>
          <a:noFill/>
          <a:ln>
            <a:noFill/>
          </a:ln>
        </p:spPr>
        <p:txBody>
          <a:bodyPr spcFirstLastPara="1" wrap="square" lIns="91425" tIns="45700" rIns="91425" bIns="45700" anchor="ctr" anchorCtr="0">
            <a:spAutoFit/>
          </a:bodyPr>
          <a:lstStyle/>
          <a:p>
            <a:pPr lvl="0" algn="just">
              <a:lnSpc>
                <a:spcPct val="150000"/>
              </a:lnSpc>
              <a:buSzPts val="1600"/>
            </a:pPr>
            <a:r>
              <a:rPr lang="es-MX" sz="1600" dirty="0"/>
              <a:t>Durante el periodo codificado no se identificaron menciones relacionadas con roles o estereotipos de género en los contenidos periodísticos revisados.</a:t>
            </a:r>
            <a:endParaRPr sz="1600" i="1" u="sng" strike="noStrike" cap="none" dirty="0">
              <a:solidFill>
                <a:schemeClr val="dk1"/>
              </a:solidFill>
              <a:sym typeface="Arial"/>
            </a:endParaRPr>
          </a:p>
        </p:txBody>
      </p:sp>
      <p:graphicFrame>
        <p:nvGraphicFramePr>
          <p:cNvPr id="219" name="Google Shape;219;p23"/>
          <p:cNvGraphicFramePr/>
          <p:nvPr/>
        </p:nvGraphicFramePr>
        <p:xfrm>
          <a:off x="2438400" y="1371600"/>
          <a:ext cx="4699001" cy="2591594"/>
        </p:xfrm>
        <a:graphic>
          <a:graphicData uri="http://schemas.openxmlformats.org/drawingml/2006/chart">
            <c:chart xmlns:c="http://schemas.openxmlformats.org/drawingml/2006/chart" xmlns:r="http://schemas.openxmlformats.org/officeDocument/2006/relationships" r:id="rId3"/>
          </a:graphicData>
        </a:graphic>
      </p:graphicFrame>
      <p:sp>
        <p:nvSpPr>
          <p:cNvPr id="220" name="Google Shape;220;p23"/>
          <p:cNvSpPr/>
          <p:nvPr/>
        </p:nvSpPr>
        <p:spPr>
          <a:xfrm>
            <a:off x="11430000" y="6324600"/>
            <a:ext cx="354584" cy="276999"/>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None/>
            </a:pPr>
            <a:r>
              <a:rPr lang="es-MX" sz="1200">
                <a:latin typeface="Calibri"/>
                <a:ea typeface="Calibri"/>
                <a:cs typeface="Calibri"/>
                <a:sym typeface="Calibri"/>
              </a:rPr>
              <a:t>23</a:t>
            </a:r>
            <a:endParaRPr sz="1200">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a:spLocks/>
          </p:cNvSpPr>
          <p:nvPr/>
        </p:nvSpPr>
        <p:spPr>
          <a:xfrm>
            <a:off x="1752600" y="3048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M) MENCIÓN POR ACTORES POLÍTICOS</a:t>
            </a:r>
            <a:endParaRPr lang="es-MX" sz="1700" b="1" dirty="0">
              <a:solidFill>
                <a:srgbClr val="7030A0"/>
              </a:solidFill>
              <a:latin typeface="Arial" panose="020B0604020202020204" pitchFamily="34" charset="0"/>
              <a:cs typeface="Arial" panose="020B0604020202020204" pitchFamily="34" charset="0"/>
            </a:endParaRPr>
          </a:p>
        </p:txBody>
      </p:sp>
      <p:sp>
        <p:nvSpPr>
          <p:cNvPr id="3" name="Rectángulo 2"/>
          <p:cNvSpPr/>
          <p:nvPr/>
        </p:nvSpPr>
        <p:spPr>
          <a:xfrm>
            <a:off x="11658600" y="6400800"/>
            <a:ext cx="354584" cy="276999"/>
          </a:xfrm>
          <a:prstGeom prst="rect">
            <a:avLst/>
          </a:prstGeom>
        </p:spPr>
        <p:txBody>
          <a:bodyPr wrap="none">
            <a:spAutoFit/>
          </a:bodyPr>
          <a:lstStyle/>
          <a:p>
            <a:r>
              <a:rPr lang="es-MX" sz="1200" dirty="0">
                <a:latin typeface="+mn-lt"/>
              </a:rPr>
              <a:t>24</a:t>
            </a:r>
          </a:p>
        </p:txBody>
      </p:sp>
      <p:graphicFrame>
        <p:nvGraphicFramePr>
          <p:cNvPr id="6" name="Gráfico 5"/>
          <p:cNvGraphicFramePr>
            <a:graphicFrameLocks/>
          </p:cNvGraphicFramePr>
          <p:nvPr>
            <p:extLst>
              <p:ext uri="{D42A27DB-BD31-4B8C-83A1-F6EECF244321}">
                <p14:modId xmlns:p14="http://schemas.microsoft.com/office/powerpoint/2010/main" val="3073037598"/>
              </p:ext>
            </p:extLst>
          </p:nvPr>
        </p:nvGraphicFramePr>
        <p:xfrm>
          <a:off x="1351280" y="711200"/>
          <a:ext cx="6756400" cy="3586480"/>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ángulo 4"/>
          <p:cNvSpPr/>
          <p:nvPr/>
        </p:nvSpPr>
        <p:spPr>
          <a:xfrm>
            <a:off x="1517904" y="4429646"/>
            <a:ext cx="9820656" cy="1200329"/>
          </a:xfrm>
          <a:prstGeom prst="rect">
            <a:avLst/>
          </a:prstGeom>
        </p:spPr>
        <p:txBody>
          <a:bodyPr wrap="square">
            <a:spAutoFit/>
          </a:bodyPr>
          <a:lstStyle/>
          <a:p>
            <a:pPr>
              <a:lnSpc>
                <a:spcPct val="150000"/>
              </a:lnSpc>
            </a:pPr>
            <a:r>
              <a:rPr lang="es-MX" sz="1600" dirty="0">
                <a:latin typeface="Arial" panose="020B0604020202020204" pitchFamily="34" charset="0"/>
                <a:ea typeface="Calibri" panose="020F0502020204030204" pitchFamily="34" charset="0"/>
              </a:rPr>
              <a:t>En el análisis de las 5,336 notas revisadas se identificaron 2,756 menciones correspondientes a distintas personas actoras del ámbito político. Para este reporte se presentan las 15 personas actoras con mayor número de menciones durante el periodo comprendido del 01 de marzo al 30 de abril de 2026.</a:t>
            </a:r>
            <a:endParaRPr lang="es-MX" sz="1600" dirty="0"/>
          </a:p>
        </p:txBody>
      </p:sp>
    </p:spTree>
    <p:extLst>
      <p:ext uri="{BB962C8B-B14F-4D97-AF65-F5344CB8AC3E}">
        <p14:creationId xmlns:p14="http://schemas.microsoft.com/office/powerpoint/2010/main" val="82639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658600" y="6400800"/>
            <a:ext cx="354584" cy="276999"/>
          </a:xfrm>
          <a:prstGeom prst="rect">
            <a:avLst/>
          </a:prstGeom>
        </p:spPr>
        <p:txBody>
          <a:bodyPr wrap="none">
            <a:spAutoFit/>
          </a:bodyPr>
          <a:lstStyle/>
          <a:p>
            <a:r>
              <a:rPr lang="es-MX" sz="1200" dirty="0">
                <a:latin typeface="+mn-lt"/>
              </a:rPr>
              <a:t>25</a:t>
            </a:r>
          </a:p>
        </p:txBody>
      </p:sp>
      <p:graphicFrame>
        <p:nvGraphicFramePr>
          <p:cNvPr id="4" name="Tabla 3"/>
          <p:cNvGraphicFramePr>
            <a:graphicFrameLocks noGrp="1"/>
          </p:cNvGraphicFramePr>
          <p:nvPr>
            <p:extLst>
              <p:ext uri="{D42A27DB-BD31-4B8C-83A1-F6EECF244321}">
                <p14:modId xmlns:p14="http://schemas.microsoft.com/office/powerpoint/2010/main" val="2944841537"/>
              </p:ext>
            </p:extLst>
          </p:nvPr>
        </p:nvGraphicFramePr>
        <p:xfrm>
          <a:off x="3519379" y="935664"/>
          <a:ext cx="5571459" cy="5155538"/>
        </p:xfrm>
        <a:graphic>
          <a:graphicData uri="http://schemas.openxmlformats.org/drawingml/2006/table">
            <a:tbl>
              <a:tblPr/>
              <a:tblGrid>
                <a:gridCol w="2815230">
                  <a:extLst>
                    <a:ext uri="{9D8B030D-6E8A-4147-A177-3AD203B41FA5}">
                      <a16:colId xmlns:a16="http://schemas.microsoft.com/office/drawing/2014/main" val="2167447792"/>
                    </a:ext>
                  </a:extLst>
                </a:gridCol>
                <a:gridCol w="2756229">
                  <a:extLst>
                    <a:ext uri="{9D8B030D-6E8A-4147-A177-3AD203B41FA5}">
                      <a16:colId xmlns:a16="http://schemas.microsoft.com/office/drawing/2014/main" val="298290888"/>
                    </a:ext>
                  </a:extLst>
                </a:gridCol>
              </a:tblGrid>
              <a:tr h="491558">
                <a:tc>
                  <a:txBody>
                    <a:bodyPr/>
                    <a:lstStyle/>
                    <a:p>
                      <a:pPr algn="l" fontAlgn="b"/>
                      <a:r>
                        <a:rPr lang="es-MX" sz="1200" b="1" i="0" u="none" strike="noStrike">
                          <a:solidFill>
                            <a:srgbClr val="FFFFFF"/>
                          </a:solidFill>
                          <a:effectLst/>
                          <a:latin typeface="+mn-lt"/>
                        </a:rPr>
                        <a:t>ACTORES POLÍTICOS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MENCIONES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751916527"/>
                  </a:ext>
                </a:extLst>
              </a:tr>
              <a:tr h="327705">
                <a:tc>
                  <a:txBody>
                    <a:bodyPr/>
                    <a:lstStyle/>
                    <a:p>
                      <a:pPr algn="l" fontAlgn="b"/>
                      <a:r>
                        <a:rPr lang="es-MX" sz="1200" b="0" i="0" u="none" strike="noStrike" dirty="0">
                          <a:solidFill>
                            <a:srgbClr val="000000"/>
                          </a:solidFill>
                          <a:effectLst/>
                          <a:latin typeface="+mn-lt"/>
                        </a:rPr>
                        <a:t>Evelyn Cecia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1,129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75360346"/>
                  </a:ext>
                </a:extLst>
              </a:tr>
              <a:tr h="327705">
                <a:tc>
                  <a:txBody>
                    <a:bodyPr/>
                    <a:lstStyle/>
                    <a:p>
                      <a:pPr algn="l" fontAlgn="b"/>
                      <a:r>
                        <a:rPr lang="es-MX" sz="1200" b="0" i="0" u="none" strike="noStrike">
                          <a:solidFill>
                            <a:srgbClr val="000000"/>
                          </a:solidFill>
                          <a:effectLst/>
                          <a:latin typeface="+mn-lt"/>
                        </a:rPr>
                        <a:t>Abelina López Rodríguez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267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03703202"/>
                  </a:ext>
                </a:extLst>
              </a:tr>
              <a:tr h="327705">
                <a:tc>
                  <a:txBody>
                    <a:bodyPr/>
                    <a:lstStyle/>
                    <a:p>
                      <a:pPr algn="l" fontAlgn="b"/>
                      <a:r>
                        <a:rPr lang="es-MX" sz="1200" b="0" i="0" u="none" strike="noStrike">
                          <a:solidFill>
                            <a:srgbClr val="000000"/>
                          </a:solidFill>
                          <a:effectLst/>
                          <a:latin typeface="+mn-lt"/>
                        </a:rPr>
                        <a:t>Javier Saldaña Almazán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199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62849484"/>
                  </a:ext>
                </a:extLst>
              </a:tr>
              <a:tr h="163852">
                <a:tc>
                  <a:txBody>
                    <a:bodyPr/>
                    <a:lstStyle/>
                    <a:p>
                      <a:pPr algn="l" fontAlgn="b"/>
                      <a:r>
                        <a:rPr lang="es-MX" sz="1200" b="0" i="0" u="none" strike="noStrike">
                          <a:solidFill>
                            <a:srgbClr val="000000"/>
                          </a:solidFill>
                          <a:effectLst/>
                          <a:latin typeface="+mn-lt"/>
                        </a:rPr>
                        <a:t>Lizette Tapia Castro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11468804"/>
                  </a:ext>
                </a:extLst>
              </a:tr>
              <a:tr h="327705">
                <a:tc>
                  <a:txBody>
                    <a:bodyPr/>
                    <a:lstStyle/>
                    <a:p>
                      <a:pPr algn="l" fontAlgn="b"/>
                      <a:r>
                        <a:rPr lang="es-MX" sz="1200" b="0" i="0" u="none" strike="noStrike">
                          <a:solidFill>
                            <a:srgbClr val="000000"/>
                          </a:solidFill>
                          <a:effectLst/>
                          <a:latin typeface="+mn-lt"/>
                        </a:rPr>
                        <a:t>Claudia Sheinbaum Pardo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108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264065284"/>
                  </a:ext>
                </a:extLst>
              </a:tr>
              <a:tr h="163852">
                <a:tc>
                  <a:txBody>
                    <a:bodyPr/>
                    <a:lstStyle/>
                    <a:p>
                      <a:pPr algn="l" fontAlgn="b"/>
                      <a:r>
                        <a:rPr lang="es-MX" sz="1200" b="0" i="0" u="none" strike="noStrike">
                          <a:solidFill>
                            <a:srgbClr val="000000"/>
                          </a:solidFill>
                          <a:effectLst/>
                          <a:latin typeface="+mn-lt"/>
                        </a:rPr>
                        <a:t>Beatriz Mojica Morga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37970305"/>
                  </a:ext>
                </a:extLst>
              </a:tr>
              <a:tr h="327705">
                <a:tc>
                  <a:txBody>
                    <a:bodyPr/>
                    <a:lstStyle/>
                    <a:p>
                      <a:pPr algn="l" fontAlgn="b"/>
                      <a:r>
                        <a:rPr lang="es-MX" sz="1200" b="0" i="0" u="none" strike="noStrike">
                          <a:solidFill>
                            <a:srgbClr val="000000"/>
                          </a:solidFill>
                          <a:effectLst/>
                          <a:latin typeface="+mn-lt"/>
                        </a:rPr>
                        <a:t>Simón Quiñones Orozco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183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9866114"/>
                  </a:ext>
                </a:extLst>
              </a:tr>
              <a:tr h="327705">
                <a:tc>
                  <a:txBody>
                    <a:bodyPr/>
                    <a:lstStyle/>
                    <a:p>
                      <a:pPr algn="l" fontAlgn="b"/>
                      <a:r>
                        <a:rPr lang="es-MX" sz="1200" b="0" i="0" u="none" strike="noStrike">
                          <a:solidFill>
                            <a:srgbClr val="000000"/>
                          </a:solidFill>
                          <a:effectLst/>
                          <a:latin typeface="+mn-lt"/>
                        </a:rPr>
                        <a:t>Félix Salgado Macedonio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137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971409346"/>
                  </a:ext>
                </a:extLst>
              </a:tr>
              <a:tr h="327705">
                <a:tc>
                  <a:txBody>
                    <a:bodyPr/>
                    <a:lstStyle/>
                    <a:p>
                      <a:pPr algn="l" fontAlgn="b"/>
                      <a:r>
                        <a:rPr lang="es-MX" sz="1200" b="0" i="0" u="none" strike="noStrike">
                          <a:solidFill>
                            <a:srgbClr val="000000"/>
                          </a:solidFill>
                          <a:effectLst/>
                          <a:latin typeface="+mn-lt"/>
                        </a:rPr>
                        <a:t>Gustavo Alarcón Herrera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89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8853793"/>
                  </a:ext>
                </a:extLst>
              </a:tr>
              <a:tr h="327705">
                <a:tc>
                  <a:txBody>
                    <a:bodyPr/>
                    <a:lstStyle/>
                    <a:p>
                      <a:pPr algn="l" fontAlgn="b"/>
                      <a:r>
                        <a:rPr lang="es-MX" sz="1200" b="0" i="0" u="none" strike="noStrike">
                          <a:solidFill>
                            <a:srgbClr val="000000"/>
                          </a:solidFill>
                          <a:effectLst/>
                          <a:latin typeface="+mn-lt"/>
                        </a:rPr>
                        <a:t>Juan Andrés Vega Carranza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874422329"/>
                  </a:ext>
                </a:extLst>
              </a:tr>
              <a:tr h="163852">
                <a:tc>
                  <a:txBody>
                    <a:bodyPr/>
                    <a:lstStyle/>
                    <a:p>
                      <a:pPr algn="l" fontAlgn="b"/>
                      <a:r>
                        <a:rPr lang="es-MX" sz="1200" b="0" i="0" u="none" strike="noStrike">
                          <a:solidFill>
                            <a:srgbClr val="000000"/>
                          </a:solidFill>
                          <a:effectLst/>
                          <a:latin typeface="+mn-lt"/>
                        </a:rPr>
                        <a:t>Erik Catalán Rendón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941909966"/>
                  </a:ext>
                </a:extLst>
              </a:tr>
              <a:tr h="327705">
                <a:tc>
                  <a:txBody>
                    <a:bodyPr/>
                    <a:lstStyle/>
                    <a:p>
                      <a:pPr algn="l" fontAlgn="b"/>
                      <a:r>
                        <a:rPr lang="es-MX" sz="1200" b="0" i="0" u="none" strike="noStrike">
                          <a:solidFill>
                            <a:srgbClr val="000000"/>
                          </a:solidFill>
                          <a:effectLst/>
                          <a:latin typeface="+mn-lt"/>
                        </a:rPr>
                        <a:t>Jesús Eugenio Uriostegui García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73160072"/>
                  </a:ext>
                </a:extLst>
              </a:tr>
              <a:tr h="327705">
                <a:tc>
                  <a:txBody>
                    <a:bodyPr/>
                    <a:lstStyle/>
                    <a:p>
                      <a:pPr algn="l" fontAlgn="b"/>
                      <a:r>
                        <a:rPr lang="es-MX" sz="1200" b="0" i="0" u="none" strike="noStrike">
                          <a:solidFill>
                            <a:srgbClr val="000000"/>
                          </a:solidFill>
                          <a:effectLst/>
                          <a:latin typeface="+mn-lt"/>
                        </a:rPr>
                        <a:t>Alejandro Bravo Abarca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815724727"/>
                  </a:ext>
                </a:extLst>
              </a:tr>
              <a:tr h="327705">
                <a:tc>
                  <a:txBody>
                    <a:bodyPr/>
                    <a:lstStyle/>
                    <a:p>
                      <a:pPr algn="l" fontAlgn="b"/>
                      <a:r>
                        <a:rPr lang="es-MX" sz="1200" b="0" i="0" u="none" strike="noStrike">
                          <a:solidFill>
                            <a:srgbClr val="000000"/>
                          </a:solidFill>
                          <a:effectLst/>
                          <a:latin typeface="+mn-lt"/>
                        </a:rPr>
                        <a:t>Aída Melina Martínez Rebolledo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b"/>
                      <a:r>
                        <a:rPr lang="es-MX" sz="1200" b="1" i="0" u="none" strike="noStrike">
                          <a:solidFill>
                            <a:srgbClr val="000000"/>
                          </a:solidFill>
                          <a:effectLst/>
                          <a:latin typeface="+mn-lt"/>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35353776"/>
                  </a:ext>
                </a:extLst>
              </a:tr>
              <a:tr h="327705">
                <a:tc>
                  <a:txBody>
                    <a:bodyPr/>
                    <a:lstStyle/>
                    <a:p>
                      <a:pPr algn="l" fontAlgn="b"/>
                      <a:r>
                        <a:rPr lang="es-MX" sz="1200" b="0" i="0" u="none" strike="noStrike">
                          <a:solidFill>
                            <a:srgbClr val="000000"/>
                          </a:solidFill>
                          <a:effectLst/>
                          <a:latin typeface="+mn-lt"/>
                        </a:rPr>
                        <a:t>Alondra García Carbajal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200" b="1" i="0" u="none" strike="noStrike">
                          <a:solidFill>
                            <a:srgbClr val="000000"/>
                          </a:solidFill>
                          <a:effectLst/>
                          <a:latin typeface="+mn-lt"/>
                        </a:rPr>
                        <a:t>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927766504"/>
                  </a:ext>
                </a:extLst>
              </a:tr>
              <a:tr h="163852">
                <a:tc>
                  <a:txBody>
                    <a:bodyPr/>
                    <a:lstStyle/>
                    <a:p>
                      <a:pPr algn="l" fontAlgn="b"/>
                      <a:r>
                        <a:rPr lang="es-MX" sz="1200" b="1" i="0" u="none" strike="noStrike">
                          <a:solidFill>
                            <a:srgbClr val="000000"/>
                          </a:solidFill>
                          <a:effectLst/>
                          <a:latin typeface="+mn-lt"/>
                        </a:rPr>
                        <a:t>TOTALES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200" b="1" i="0" u="none" strike="noStrike" dirty="0">
                          <a:solidFill>
                            <a:srgbClr val="000000"/>
                          </a:solidFill>
                          <a:effectLst/>
                          <a:latin typeface="+mn-lt"/>
                        </a:rPr>
                        <a:t>2,756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64681397"/>
                  </a:ext>
                </a:extLst>
              </a:tr>
            </a:tbl>
          </a:graphicData>
        </a:graphic>
      </p:graphicFrame>
    </p:spTree>
    <p:extLst>
      <p:ext uri="{BB962C8B-B14F-4D97-AF65-F5344CB8AC3E}">
        <p14:creationId xmlns:p14="http://schemas.microsoft.com/office/powerpoint/2010/main" val="41956195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object 3"/>
          <p:cNvSpPr txBox="1">
            <a:spLocks/>
          </p:cNvSpPr>
          <p:nvPr/>
        </p:nvSpPr>
        <p:spPr>
          <a:xfrm>
            <a:off x="1676400" y="31531"/>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N) VALORACIÓN 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65" name="Rectángulo 64"/>
          <p:cNvSpPr/>
          <p:nvPr/>
        </p:nvSpPr>
        <p:spPr>
          <a:xfrm>
            <a:off x="685800" y="3962400"/>
            <a:ext cx="6400800" cy="2939266"/>
          </a:xfrm>
          <a:prstGeom prst="rect">
            <a:avLst/>
          </a:prstGeom>
        </p:spPr>
        <p:txBody>
          <a:bodyPr wrap="square">
            <a:spAutoFit/>
          </a:bodyPr>
          <a:lstStyle/>
          <a:p>
            <a:pPr algn="just"/>
            <a:r>
              <a:rPr lang="es-MX" sz="1400" dirty="0">
                <a:latin typeface="Arial" panose="020B0604020202020204" pitchFamily="34" charset="0"/>
                <a:cs typeface="Arial" panose="020B0604020202020204" pitchFamily="34" charset="0"/>
              </a:rPr>
              <a:t>Al considerar las variables de valoración positiva, negativa y no adjetivada (neutral) en el registro del monitoreo de medios impresos a nivel estatal, correspondiente al periodo del 01 de marzo al 30 de abril de 2026, se identificaron los siguientes resultados entre las personas actoras del ámbito político con mayor número de menciones.</a:t>
            </a:r>
          </a:p>
          <a:p>
            <a:pPr algn="just"/>
            <a:r>
              <a:rPr lang="es-MX" sz="1400" dirty="0">
                <a:latin typeface="Arial" panose="020B0604020202020204" pitchFamily="34" charset="0"/>
                <a:cs typeface="Arial" panose="020B0604020202020204" pitchFamily="34" charset="0"/>
              </a:rPr>
              <a:t>En el caso de Evelyn Salgado Pineda, de un total de 1129 menciones, 383 presentan una valoración positiva, 1 valoración negativa y 745 fueron clasificadas como no adjetivadas o neutrales. Por su parte, Abelina López Rodríguez registró 267 menciones, de las cuales 71 son positivas, 5 negativas y 191 no adjetivadas o neutrales. En tanto, Javier Saldaña Almazán acumuló 199 menciones, distribuidas en 50 positivas, 10 negativas y 139 no adjetivadas o neutrales. </a:t>
            </a:r>
          </a:p>
          <a:p>
            <a:pPr algn="just"/>
            <a:endParaRPr lang="es-MX" sz="1700" dirty="0">
              <a:latin typeface="Arial" panose="020B0604020202020204" pitchFamily="34" charset="0"/>
              <a:cs typeface="Arial" panose="020B0604020202020204" pitchFamily="34" charset="0"/>
            </a:endParaRPr>
          </a:p>
        </p:txBody>
      </p:sp>
      <p:sp>
        <p:nvSpPr>
          <p:cNvPr id="67" name="Rectángulo 66"/>
          <p:cNvSpPr/>
          <p:nvPr/>
        </p:nvSpPr>
        <p:spPr>
          <a:xfrm>
            <a:off x="7170026" y="3815477"/>
            <a:ext cx="4405148" cy="3093154"/>
          </a:xfrm>
          <a:prstGeom prst="rect">
            <a:avLst/>
          </a:prstGeom>
        </p:spPr>
        <p:txBody>
          <a:bodyPr wrap="square">
            <a:spAutoFit/>
          </a:bodyPr>
          <a:lstStyle/>
          <a:p>
            <a:pPr algn="just"/>
            <a:r>
              <a:rPr lang="es-MX" sz="1500" dirty="0">
                <a:latin typeface="Arial" panose="020B0604020202020204" pitchFamily="34" charset="0"/>
                <a:cs typeface="Arial" panose="020B0604020202020204" pitchFamily="34" charset="0"/>
              </a:rPr>
              <a:t>Entre las personas actoras del ámbito político con menor número de menciones en el periodo analizado se encuentra </a:t>
            </a:r>
            <a:r>
              <a:rPr lang="es-MX" sz="1500" dirty="0" smtClean="0">
                <a:latin typeface="Arial" panose="020B0604020202020204" pitchFamily="34" charset="0"/>
                <a:cs typeface="Arial" panose="020B0604020202020204" pitchFamily="34" charset="0"/>
              </a:rPr>
              <a:t>Erik </a:t>
            </a:r>
            <a:r>
              <a:rPr lang="es-MX" sz="1500" dirty="0">
                <a:latin typeface="Arial" panose="020B0604020202020204" pitchFamily="34" charset="0"/>
                <a:cs typeface="Arial" panose="020B0604020202020204" pitchFamily="34" charset="0"/>
              </a:rPr>
              <a:t>Catalán Rendón con 53 menciones, 11 positivas, 0 negativas y 42 no adjetivadas y Jesús Eugenio Uriostegui  con 53 menciones, de las cuales 4 presentan valoración positiva, 1 negativa y 48 fueron clasificadas como no adjetivadas o neutrales.</a:t>
            </a:r>
          </a:p>
          <a:p>
            <a:pPr algn="just"/>
            <a:r>
              <a:rPr lang="es-MX" sz="1500" dirty="0">
                <a:latin typeface="Arial" panose="020B0604020202020204" pitchFamily="34" charset="0"/>
                <a:cs typeface="Arial" panose="020B0604020202020204" pitchFamily="34" charset="0"/>
              </a:rPr>
              <a:t>Asimismo, Alondra García Carbajal acumuló 34 menciones, de las </a:t>
            </a:r>
            <a:r>
              <a:rPr lang="es-ES" sz="1500" dirty="0">
                <a:latin typeface="Arial" panose="020B0604020202020204" pitchFamily="34" charset="0"/>
                <a:cs typeface="Arial" panose="020B0604020202020204" pitchFamily="34" charset="0"/>
              </a:rPr>
              <a:t>cuales 10 presentan valoración positiva, 0 negativas y 24 fueron clasificadas como no adjetivadas o neutrales.</a:t>
            </a:r>
          </a:p>
          <a:p>
            <a:pPr algn="just"/>
            <a:endParaRPr lang="es-MX" sz="1500" dirty="0">
              <a:latin typeface="Arial" panose="020B0604020202020204" pitchFamily="34" charset="0"/>
              <a:cs typeface="Arial" panose="020B0604020202020204" pitchFamily="34" charset="0"/>
            </a:endParaRPr>
          </a:p>
        </p:txBody>
      </p:sp>
      <p:sp>
        <p:nvSpPr>
          <p:cNvPr id="2" name="Rectángulo 1"/>
          <p:cNvSpPr/>
          <p:nvPr/>
        </p:nvSpPr>
        <p:spPr>
          <a:xfrm>
            <a:off x="11658600" y="6400800"/>
            <a:ext cx="354584" cy="276999"/>
          </a:xfrm>
          <a:prstGeom prst="rect">
            <a:avLst/>
          </a:prstGeom>
        </p:spPr>
        <p:txBody>
          <a:bodyPr wrap="none">
            <a:spAutoFit/>
          </a:bodyPr>
          <a:lstStyle/>
          <a:p>
            <a:r>
              <a:rPr lang="es-MX" sz="1200" dirty="0"/>
              <a:t>26</a:t>
            </a:r>
          </a:p>
        </p:txBody>
      </p:sp>
      <p:graphicFrame>
        <p:nvGraphicFramePr>
          <p:cNvPr id="7" name="Gráfico 6"/>
          <p:cNvGraphicFramePr>
            <a:graphicFrameLocks/>
          </p:cNvGraphicFramePr>
          <p:nvPr>
            <p:extLst>
              <p:ext uri="{D42A27DB-BD31-4B8C-83A1-F6EECF244321}">
                <p14:modId xmlns:p14="http://schemas.microsoft.com/office/powerpoint/2010/main" val="3629901023"/>
              </p:ext>
            </p:extLst>
          </p:nvPr>
        </p:nvGraphicFramePr>
        <p:xfrm>
          <a:off x="965200" y="487680"/>
          <a:ext cx="6512560" cy="30378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029582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582400" y="6324600"/>
            <a:ext cx="354584" cy="276999"/>
          </a:xfrm>
          <a:prstGeom prst="rect">
            <a:avLst/>
          </a:prstGeom>
        </p:spPr>
        <p:txBody>
          <a:bodyPr wrap="none">
            <a:spAutoFit/>
          </a:bodyPr>
          <a:lstStyle/>
          <a:p>
            <a:r>
              <a:rPr lang="es-MX" sz="1200" dirty="0">
                <a:latin typeface="+mn-lt"/>
              </a:rPr>
              <a:t>27</a:t>
            </a:r>
          </a:p>
        </p:txBody>
      </p:sp>
      <p:graphicFrame>
        <p:nvGraphicFramePr>
          <p:cNvPr id="8" name="Tabla 7"/>
          <p:cNvGraphicFramePr>
            <a:graphicFrameLocks noGrp="1"/>
          </p:cNvGraphicFramePr>
          <p:nvPr>
            <p:extLst>
              <p:ext uri="{D42A27DB-BD31-4B8C-83A1-F6EECF244321}">
                <p14:modId xmlns:p14="http://schemas.microsoft.com/office/powerpoint/2010/main" val="3112743649"/>
              </p:ext>
            </p:extLst>
          </p:nvPr>
        </p:nvGraphicFramePr>
        <p:xfrm>
          <a:off x="2530548" y="1169586"/>
          <a:ext cx="7123815" cy="4528237"/>
        </p:xfrm>
        <a:graphic>
          <a:graphicData uri="http://schemas.openxmlformats.org/drawingml/2006/table">
            <a:tbl>
              <a:tblPr/>
              <a:tblGrid>
                <a:gridCol w="3148933">
                  <a:extLst>
                    <a:ext uri="{9D8B030D-6E8A-4147-A177-3AD203B41FA5}">
                      <a16:colId xmlns:a16="http://schemas.microsoft.com/office/drawing/2014/main" val="2640601035"/>
                    </a:ext>
                  </a:extLst>
                </a:gridCol>
                <a:gridCol w="1101266">
                  <a:extLst>
                    <a:ext uri="{9D8B030D-6E8A-4147-A177-3AD203B41FA5}">
                      <a16:colId xmlns:a16="http://schemas.microsoft.com/office/drawing/2014/main" val="3249698750"/>
                    </a:ext>
                  </a:extLst>
                </a:gridCol>
                <a:gridCol w="1101266">
                  <a:extLst>
                    <a:ext uri="{9D8B030D-6E8A-4147-A177-3AD203B41FA5}">
                      <a16:colId xmlns:a16="http://schemas.microsoft.com/office/drawing/2014/main" val="18974036"/>
                    </a:ext>
                  </a:extLst>
                </a:gridCol>
                <a:gridCol w="1772350">
                  <a:extLst>
                    <a:ext uri="{9D8B030D-6E8A-4147-A177-3AD203B41FA5}">
                      <a16:colId xmlns:a16="http://schemas.microsoft.com/office/drawing/2014/main" val="1143369527"/>
                    </a:ext>
                  </a:extLst>
                </a:gridCol>
              </a:tblGrid>
              <a:tr h="434679">
                <a:tc>
                  <a:txBody>
                    <a:bodyPr/>
                    <a:lstStyle/>
                    <a:p>
                      <a:pPr algn="l" fontAlgn="b"/>
                      <a:r>
                        <a:rPr lang="es-MX" sz="1200" b="1" i="0" u="none" strike="noStrike" dirty="0">
                          <a:solidFill>
                            <a:srgbClr val="FFFFFF"/>
                          </a:solidFill>
                          <a:effectLst/>
                          <a:latin typeface="+mn-lt"/>
                        </a:rPr>
                        <a:t>ACTORES POLÍTICOS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POSITIVA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NEGATIVA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NO ADJETIVADA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368825364"/>
                  </a:ext>
                </a:extLst>
              </a:tr>
              <a:tr h="398793">
                <a:tc>
                  <a:txBody>
                    <a:bodyPr/>
                    <a:lstStyle/>
                    <a:p>
                      <a:pPr algn="l" fontAlgn="b"/>
                      <a:r>
                        <a:rPr lang="es-MX" sz="1200" b="0" i="0" u="none" strike="noStrike" dirty="0">
                          <a:solidFill>
                            <a:srgbClr val="000000"/>
                          </a:solidFill>
                          <a:effectLst/>
                          <a:latin typeface="+mn-lt"/>
                        </a:rPr>
                        <a:t>Evelyn Cecia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745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39635290"/>
                  </a:ext>
                </a:extLst>
              </a:tr>
              <a:tr h="217339">
                <a:tc>
                  <a:txBody>
                    <a:bodyPr/>
                    <a:lstStyle/>
                    <a:p>
                      <a:pPr algn="l" fontAlgn="b"/>
                      <a:r>
                        <a:rPr lang="es-MX" sz="1200" b="0" i="0" u="none" strike="noStrike">
                          <a:solidFill>
                            <a:srgbClr val="000000"/>
                          </a:solidFill>
                          <a:effectLst/>
                          <a:latin typeface="+mn-lt"/>
                        </a:rPr>
                        <a:t>Abelina López Rodríguez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191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73344389"/>
                  </a:ext>
                </a:extLst>
              </a:tr>
              <a:tr h="217339">
                <a:tc>
                  <a:txBody>
                    <a:bodyPr/>
                    <a:lstStyle/>
                    <a:p>
                      <a:pPr algn="l" fontAlgn="b"/>
                      <a:r>
                        <a:rPr lang="es-MX" sz="1200" b="0" i="0" u="none" strike="noStrike">
                          <a:solidFill>
                            <a:srgbClr val="000000"/>
                          </a:solidFill>
                          <a:effectLst/>
                          <a:latin typeface="+mn-lt"/>
                        </a:rPr>
                        <a:t>Javier Saldaña Almazán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139</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7938390"/>
                  </a:ext>
                </a:extLst>
              </a:tr>
              <a:tr h="217339">
                <a:tc>
                  <a:txBody>
                    <a:bodyPr/>
                    <a:lstStyle/>
                    <a:p>
                      <a:pPr algn="l" fontAlgn="b"/>
                      <a:r>
                        <a:rPr lang="es-MX" sz="1200" b="0" i="0" u="none" strike="noStrike">
                          <a:solidFill>
                            <a:srgbClr val="000000"/>
                          </a:solidFill>
                          <a:effectLst/>
                          <a:latin typeface="+mn-lt"/>
                        </a:rPr>
                        <a:t>Lizette Tapia Castro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123</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13396269"/>
                  </a:ext>
                </a:extLst>
              </a:tr>
              <a:tr h="217339">
                <a:tc>
                  <a:txBody>
                    <a:bodyPr/>
                    <a:lstStyle/>
                    <a:p>
                      <a:pPr algn="l" fontAlgn="b"/>
                      <a:r>
                        <a:rPr lang="es-MX" sz="1200" b="0" i="0" u="none" strike="noStrike">
                          <a:solidFill>
                            <a:srgbClr val="000000"/>
                          </a:solidFill>
                          <a:effectLst/>
                          <a:latin typeface="+mn-lt"/>
                        </a:rPr>
                        <a:t>Claudia Sheinbaum Pardo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29</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958153673"/>
                  </a:ext>
                </a:extLst>
              </a:tr>
              <a:tr h="217339">
                <a:tc>
                  <a:txBody>
                    <a:bodyPr/>
                    <a:lstStyle/>
                    <a:p>
                      <a:pPr algn="l" fontAlgn="b"/>
                      <a:r>
                        <a:rPr lang="es-MX" sz="1200" b="0" i="0" u="none" strike="noStrike">
                          <a:solidFill>
                            <a:srgbClr val="000000"/>
                          </a:solidFill>
                          <a:effectLst/>
                          <a:latin typeface="+mn-lt"/>
                        </a:rPr>
                        <a:t>Beatriz Mojica Morga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88</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222032636"/>
                  </a:ext>
                </a:extLst>
              </a:tr>
              <a:tr h="217339">
                <a:tc>
                  <a:txBody>
                    <a:bodyPr/>
                    <a:lstStyle/>
                    <a:p>
                      <a:pPr algn="l" fontAlgn="b"/>
                      <a:r>
                        <a:rPr lang="es-MX" sz="1200" b="0" i="0" u="none" strike="noStrike">
                          <a:solidFill>
                            <a:srgbClr val="000000"/>
                          </a:solidFill>
                          <a:effectLst/>
                          <a:latin typeface="+mn-lt"/>
                        </a:rPr>
                        <a:t>Simón Quiñones Orozco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150</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629621438"/>
                  </a:ext>
                </a:extLst>
              </a:tr>
              <a:tr h="217339">
                <a:tc>
                  <a:txBody>
                    <a:bodyPr/>
                    <a:lstStyle/>
                    <a:p>
                      <a:pPr algn="l" fontAlgn="b"/>
                      <a:r>
                        <a:rPr lang="es-MX" sz="1200" b="0" i="0" u="none" strike="noStrike">
                          <a:solidFill>
                            <a:srgbClr val="000000"/>
                          </a:solidFill>
                          <a:effectLst/>
                          <a:latin typeface="+mn-lt"/>
                        </a:rPr>
                        <a:t>Félix Salgado Macedonio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130</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093430603"/>
                  </a:ext>
                </a:extLst>
              </a:tr>
              <a:tr h="217339">
                <a:tc>
                  <a:txBody>
                    <a:bodyPr/>
                    <a:lstStyle/>
                    <a:p>
                      <a:pPr algn="l" fontAlgn="b"/>
                      <a:r>
                        <a:rPr lang="es-MX" sz="1200" b="0" i="0" u="none" strike="noStrike">
                          <a:solidFill>
                            <a:srgbClr val="000000"/>
                          </a:solidFill>
                          <a:effectLst/>
                          <a:latin typeface="+mn-lt"/>
                        </a:rPr>
                        <a:t>Gustavo Alarcón Herrera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52</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33682203"/>
                  </a:ext>
                </a:extLst>
              </a:tr>
              <a:tr h="217339">
                <a:tc>
                  <a:txBody>
                    <a:bodyPr/>
                    <a:lstStyle/>
                    <a:p>
                      <a:pPr algn="l" fontAlgn="b"/>
                      <a:r>
                        <a:rPr lang="es-MX" sz="1200" b="0" i="0" u="none" strike="noStrike">
                          <a:solidFill>
                            <a:srgbClr val="000000"/>
                          </a:solidFill>
                          <a:effectLst/>
                          <a:latin typeface="+mn-lt"/>
                        </a:rPr>
                        <a:t>Juan Andrés Vega Carranza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53</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982050942"/>
                  </a:ext>
                </a:extLst>
              </a:tr>
              <a:tr h="217339">
                <a:tc>
                  <a:txBody>
                    <a:bodyPr/>
                    <a:lstStyle/>
                    <a:p>
                      <a:pPr algn="l" fontAlgn="b"/>
                      <a:r>
                        <a:rPr lang="es-MX" sz="1200" b="0" i="0" u="none" strike="noStrike">
                          <a:solidFill>
                            <a:srgbClr val="000000"/>
                          </a:solidFill>
                          <a:effectLst/>
                          <a:latin typeface="+mn-lt"/>
                        </a:rPr>
                        <a:t>Erik Catalán Rendón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42</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82999106"/>
                  </a:ext>
                </a:extLst>
              </a:tr>
              <a:tr h="434679">
                <a:tc>
                  <a:txBody>
                    <a:bodyPr/>
                    <a:lstStyle/>
                    <a:p>
                      <a:pPr algn="l" fontAlgn="b"/>
                      <a:r>
                        <a:rPr lang="es-MX" sz="1200" b="0" i="0" u="none" strike="noStrike">
                          <a:solidFill>
                            <a:srgbClr val="000000"/>
                          </a:solidFill>
                          <a:effectLst/>
                          <a:latin typeface="+mn-lt"/>
                        </a:rPr>
                        <a:t>Jesús Eugenio Uriostegui García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48</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194140509"/>
                  </a:ext>
                </a:extLst>
              </a:tr>
              <a:tr h="217339">
                <a:tc>
                  <a:txBody>
                    <a:bodyPr/>
                    <a:lstStyle/>
                    <a:p>
                      <a:pPr algn="l" fontAlgn="b"/>
                      <a:r>
                        <a:rPr lang="es-MX" sz="1200" b="0" i="0" u="none" strike="noStrike">
                          <a:solidFill>
                            <a:srgbClr val="000000"/>
                          </a:solidFill>
                          <a:effectLst/>
                          <a:latin typeface="+mn-lt"/>
                        </a:rPr>
                        <a:t>Alejandro Bravo Abarca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64</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491001004"/>
                  </a:ext>
                </a:extLst>
              </a:tr>
              <a:tr h="434679">
                <a:tc>
                  <a:txBody>
                    <a:bodyPr/>
                    <a:lstStyle/>
                    <a:p>
                      <a:pPr algn="l" fontAlgn="b"/>
                      <a:r>
                        <a:rPr lang="es-MX" sz="1200" b="0" i="0" u="none" strike="noStrike">
                          <a:solidFill>
                            <a:srgbClr val="000000"/>
                          </a:solidFill>
                          <a:effectLst/>
                          <a:latin typeface="+mn-lt"/>
                        </a:rPr>
                        <a:t>Aída Melina Martínez Rebolledo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46</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509260863"/>
                  </a:ext>
                </a:extLst>
              </a:tr>
              <a:tr h="217339">
                <a:tc>
                  <a:txBody>
                    <a:bodyPr/>
                    <a:lstStyle/>
                    <a:p>
                      <a:pPr algn="l" fontAlgn="b"/>
                      <a:r>
                        <a:rPr lang="es-MX" sz="1200" b="0" i="0" u="none" strike="noStrike">
                          <a:solidFill>
                            <a:srgbClr val="000000"/>
                          </a:solidFill>
                          <a:effectLst/>
                          <a:latin typeface="+mn-lt"/>
                        </a:rPr>
                        <a:t>Alondra García Carbajal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24</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543004982"/>
                  </a:ext>
                </a:extLst>
              </a:tr>
              <a:tr h="217339">
                <a:tc>
                  <a:txBody>
                    <a:bodyPr/>
                    <a:lstStyle/>
                    <a:p>
                      <a:pPr algn="l" fontAlgn="b"/>
                      <a:r>
                        <a:rPr lang="es-MX" sz="1200" b="1" i="0" u="none" strike="noStrike">
                          <a:solidFill>
                            <a:srgbClr val="000000"/>
                          </a:solidFill>
                          <a:effectLst/>
                          <a:latin typeface="+mn-lt"/>
                        </a:rPr>
                        <a:t>TOTALES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764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mn-lt"/>
                        </a:rPr>
                        <a:t>1,924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7184601"/>
                  </a:ext>
                </a:extLst>
              </a:tr>
            </a:tbl>
          </a:graphicData>
        </a:graphic>
      </p:graphicFrame>
    </p:spTree>
    <p:extLst>
      <p:ext uri="{BB962C8B-B14F-4D97-AF65-F5344CB8AC3E}">
        <p14:creationId xmlns:p14="http://schemas.microsoft.com/office/powerpoint/2010/main" val="26551591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object 3"/>
          <p:cNvSpPr txBox="1">
            <a:spLocks/>
          </p:cNvSpPr>
          <p:nvPr/>
        </p:nvSpPr>
        <p:spPr>
          <a:xfrm>
            <a:off x="1828800" y="1524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O) UBICACIÓN 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2" name="Rectángulo 1"/>
          <p:cNvSpPr/>
          <p:nvPr/>
        </p:nvSpPr>
        <p:spPr>
          <a:xfrm>
            <a:off x="11430000" y="6096000"/>
            <a:ext cx="354584" cy="276999"/>
          </a:xfrm>
          <a:prstGeom prst="rect">
            <a:avLst/>
          </a:prstGeom>
        </p:spPr>
        <p:txBody>
          <a:bodyPr wrap="none">
            <a:spAutoFit/>
          </a:bodyPr>
          <a:lstStyle/>
          <a:p>
            <a:r>
              <a:rPr lang="es-MX" sz="1200" dirty="0">
                <a:latin typeface="+mn-lt"/>
              </a:rPr>
              <a:t>28</a:t>
            </a:r>
          </a:p>
        </p:txBody>
      </p:sp>
      <p:graphicFrame>
        <p:nvGraphicFramePr>
          <p:cNvPr id="5" name="Gráfico 4"/>
          <p:cNvGraphicFramePr>
            <a:graphicFrameLocks/>
          </p:cNvGraphicFramePr>
          <p:nvPr>
            <p:extLst>
              <p:ext uri="{D42A27DB-BD31-4B8C-83A1-F6EECF244321}">
                <p14:modId xmlns:p14="http://schemas.microsoft.com/office/powerpoint/2010/main" val="1018805081"/>
              </p:ext>
            </p:extLst>
          </p:nvPr>
        </p:nvGraphicFramePr>
        <p:xfrm>
          <a:off x="1463040" y="1402080"/>
          <a:ext cx="8168640" cy="41757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257318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object 2"/>
          <p:cNvSpPr txBox="1"/>
          <p:nvPr/>
        </p:nvSpPr>
        <p:spPr>
          <a:xfrm flipH="1">
            <a:off x="2165162" y="1940132"/>
            <a:ext cx="7051752" cy="45719"/>
          </a:xfrm>
          <a:prstGeom prst="rect">
            <a:avLst/>
          </a:prstGeom>
        </p:spPr>
        <p:txBody>
          <a:bodyPr vert="horz" wrap="square" lIns="0" tIns="12065" rIns="0" bIns="0" rtlCol="0">
            <a:spAutoFit/>
          </a:bodyPr>
          <a:lstStyle/>
          <a:p>
            <a:pPr marL="12700" marR="5080" algn="just">
              <a:lnSpc>
                <a:spcPct val="150000"/>
              </a:lnSpc>
              <a:spcBef>
                <a:spcPts val="95"/>
              </a:spcBef>
            </a:pPr>
            <a:endParaRPr sz="1700" dirty="0">
              <a:latin typeface="Arial" panose="020B0604020202020204" pitchFamily="34" charset="0"/>
              <a:cs typeface="Arial" panose="020B0604020202020204" pitchFamily="34" charset="0"/>
            </a:endParaRPr>
          </a:p>
        </p:txBody>
      </p:sp>
      <p:sp>
        <p:nvSpPr>
          <p:cNvPr id="64" name="Rectangle 1"/>
          <p:cNvSpPr>
            <a:spLocks noChangeArrowheads="1"/>
          </p:cNvSpPr>
          <p:nvPr/>
        </p:nvSpPr>
        <p:spPr bwMode="auto">
          <a:xfrm flipH="1">
            <a:off x="381000" y="486772"/>
            <a:ext cx="11125200" cy="5747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a:lnSpc>
                <a:spcPct val="150000"/>
              </a:lnSpc>
            </a:pPr>
            <a:r>
              <a:rPr lang="es-MX" dirty="0">
                <a:latin typeface="Arial" panose="020B0604020202020204" pitchFamily="34" charset="0"/>
                <a:cs typeface="Arial" panose="020B0604020202020204" pitchFamily="34" charset="0"/>
              </a:rPr>
              <a:t>En el monitoreo de medios impresos, la ubicación de las menciones de las personas actoras del ámbito político se clasificó en las categorías de portada, vinculada a portada, vinculada a contraportada, contraportada y sin relación. Con base en esta clasificación se obtuvieron los siguientes resultados.</a:t>
            </a:r>
          </a:p>
          <a:p>
            <a:pPr algn="just">
              <a:lnSpc>
                <a:spcPct val="150000"/>
              </a:lnSpc>
            </a:pPr>
            <a:r>
              <a:rPr lang="es-MX" dirty="0">
                <a:latin typeface="Arial" panose="020B0604020202020204" pitchFamily="34" charset="0"/>
                <a:cs typeface="Arial" panose="020B0604020202020204" pitchFamily="34" charset="0"/>
              </a:rPr>
              <a:t>De las 1129 menciones registradas sobre Evelyn </a:t>
            </a:r>
            <a:r>
              <a:rPr lang="es-MX" dirty="0" smtClean="0">
                <a:latin typeface="Arial" panose="020B0604020202020204" pitchFamily="34" charset="0"/>
                <a:cs typeface="Arial" panose="020B0604020202020204" pitchFamily="34" charset="0"/>
              </a:rPr>
              <a:t>Cecia Salgado </a:t>
            </a:r>
            <a:r>
              <a:rPr lang="es-MX" dirty="0">
                <a:latin typeface="Arial" panose="020B0604020202020204" pitchFamily="34" charset="0"/>
                <a:cs typeface="Arial" panose="020B0604020202020204" pitchFamily="34" charset="0"/>
              </a:rPr>
              <a:t>Pineda, 32 aparecen en portada, 216 están vinculadas a portada, 0 vinculada a contraportada, 851 se encuentran sin relación con estos espacios y 28 en contraportada.</a:t>
            </a:r>
          </a:p>
          <a:p>
            <a:pPr algn="just">
              <a:lnSpc>
                <a:spcPct val="150000"/>
              </a:lnSpc>
            </a:pPr>
            <a:r>
              <a:rPr lang="es-MX" dirty="0">
                <a:latin typeface="Arial" panose="020B0604020202020204" pitchFamily="34" charset="0"/>
                <a:cs typeface="Arial" panose="020B0604020202020204" pitchFamily="34" charset="0"/>
              </a:rPr>
              <a:t>En el caso de Abelina López Rodríguez, de 267 menciones, ninguna se ubica en portada; </a:t>
            </a:r>
            <a:r>
              <a:rPr lang="es-MX" dirty="0" smtClean="0">
                <a:latin typeface="Arial" panose="020B0604020202020204" pitchFamily="34" charset="0"/>
                <a:cs typeface="Arial" panose="020B0604020202020204" pitchFamily="34" charset="0"/>
              </a:rPr>
              <a:t>38 </a:t>
            </a:r>
            <a:r>
              <a:rPr lang="es-MX" dirty="0">
                <a:latin typeface="Arial" panose="020B0604020202020204" pitchFamily="34" charset="0"/>
                <a:cs typeface="Arial" panose="020B0604020202020204" pitchFamily="34" charset="0"/>
              </a:rPr>
              <a:t>están vinculadas a portada; ninguna está vinculada a contraportada; 227 se clasifican sin relación; y 2 en contraportada.</a:t>
            </a:r>
          </a:p>
          <a:p>
            <a:pPr algn="just">
              <a:lnSpc>
                <a:spcPct val="150000"/>
              </a:lnSpc>
            </a:pPr>
            <a:r>
              <a:rPr lang="es-MX" dirty="0">
                <a:latin typeface="Arial" panose="020B0604020202020204" pitchFamily="34" charset="0"/>
                <a:cs typeface="Arial" panose="020B0604020202020204" pitchFamily="34" charset="0"/>
              </a:rPr>
              <a:t>Por su parte, Javier Saldaña </a:t>
            </a:r>
            <a:r>
              <a:rPr lang="es-MX" dirty="0" smtClean="0">
                <a:latin typeface="Arial" panose="020B0604020202020204" pitchFamily="34" charset="0"/>
                <a:cs typeface="Arial" panose="020B0604020202020204" pitchFamily="34" charset="0"/>
              </a:rPr>
              <a:t>Almazán </a:t>
            </a:r>
            <a:r>
              <a:rPr lang="es-MX" dirty="0">
                <a:latin typeface="Arial" panose="020B0604020202020204" pitchFamily="34" charset="0"/>
                <a:cs typeface="Arial" panose="020B0604020202020204" pitchFamily="34" charset="0"/>
              </a:rPr>
              <a:t>registra 199 menciones, de las cuales 3 aparecen en portada, 22 vinculadas a portada, ninguna vinculada a contraportada, 172 sin relación y 1 en contraportada.</a:t>
            </a:r>
          </a:p>
          <a:p>
            <a:pPr algn="just">
              <a:lnSpc>
                <a:spcPct val="150000"/>
              </a:lnSpc>
            </a:pPr>
            <a:r>
              <a:rPr lang="es-MX" dirty="0">
                <a:latin typeface="Arial" panose="020B0604020202020204" pitchFamily="34" charset="0"/>
                <a:cs typeface="Arial" panose="020B0604020202020204" pitchFamily="34" charset="0"/>
              </a:rPr>
              <a:t>Entre las personas con menor número de menciones se encuentra </a:t>
            </a:r>
            <a:r>
              <a:rPr lang="es-ES" dirty="0">
                <a:latin typeface="Arial" panose="020B0604020202020204" pitchFamily="34" charset="0"/>
                <a:cs typeface="Arial" panose="020B0604020202020204" pitchFamily="34" charset="0"/>
              </a:rPr>
              <a:t> </a:t>
            </a:r>
            <a:r>
              <a:rPr lang="es-ES" dirty="0" smtClean="0">
                <a:latin typeface="Arial" panose="020B0604020202020204" pitchFamily="34" charset="0"/>
                <a:cs typeface="Arial" panose="020B0604020202020204" pitchFamily="34" charset="0"/>
              </a:rPr>
              <a:t>Erik </a:t>
            </a:r>
            <a:r>
              <a:rPr lang="es-ES" dirty="0">
                <a:latin typeface="Arial" panose="020B0604020202020204" pitchFamily="34" charset="0"/>
                <a:cs typeface="Arial" panose="020B0604020202020204" pitchFamily="34" charset="0"/>
              </a:rPr>
              <a:t>Catalán Rendón con 53 menciones, </a:t>
            </a:r>
            <a:r>
              <a:rPr lang="es-MX" dirty="0">
                <a:latin typeface="Arial" panose="020B0604020202020204" pitchFamily="34" charset="0"/>
                <a:cs typeface="Arial" panose="020B0604020202020204" pitchFamily="34" charset="0"/>
              </a:rPr>
              <a:t>de las cuales 0 aparecen en portada, 15 vinculadas a portada, ninguna vinculada a contraportada, 38 sin relación y 0 en contraportada </a:t>
            </a:r>
            <a:r>
              <a:rPr lang="es-ES" dirty="0">
                <a:latin typeface="Arial" panose="020B0604020202020204" pitchFamily="34" charset="0"/>
                <a:cs typeface="Arial" panose="020B0604020202020204" pitchFamily="34" charset="0"/>
              </a:rPr>
              <a:t>y Jesús Eugenio Uriostegui  con 53 menciones, </a:t>
            </a:r>
            <a:r>
              <a:rPr lang="es-MX" dirty="0">
                <a:latin typeface="Arial" panose="020B0604020202020204" pitchFamily="34" charset="0"/>
                <a:cs typeface="Arial" panose="020B0604020202020204" pitchFamily="34" charset="0"/>
              </a:rPr>
              <a:t>de las cuales 0 aparecen en portada, 4 vinculadas a portada, ninguna vinculada a contraportada, 48 sin relación y 0 en contraportada </a:t>
            </a:r>
            <a:r>
              <a:rPr lang="es-ES" dirty="0">
                <a:latin typeface="Arial" panose="020B0604020202020204" pitchFamily="34" charset="0"/>
                <a:cs typeface="Arial" panose="020B0604020202020204" pitchFamily="34" charset="0"/>
              </a:rPr>
              <a:t>Asimismo, Alondra García Carbajal acumuló 34 menciones, </a:t>
            </a:r>
            <a:r>
              <a:rPr lang="es-MX" dirty="0">
                <a:latin typeface="Arial" panose="020B0604020202020204" pitchFamily="34" charset="0"/>
                <a:cs typeface="Arial" panose="020B0604020202020204" pitchFamily="34" charset="0"/>
              </a:rPr>
              <a:t>de las cuales 0 aparecen en portada, 3 vinculadas a portada, ninguna vinculada a contraportada, 30 sin relación y 1 en contraportada </a:t>
            </a:r>
            <a:r>
              <a:rPr lang="es-MX" dirty="0"/>
              <a:t>Cabe señalar que </a:t>
            </a:r>
            <a:r>
              <a:rPr lang="es-MX" dirty="0" smtClean="0"/>
              <a:t>cuatro </a:t>
            </a:r>
            <a:r>
              <a:rPr lang="es-MX" dirty="0"/>
              <a:t>menciones no fueron incorporadas a estas categorías debido a que su formato de presentación no permitió clasificarlas con precisión en las </a:t>
            </a:r>
            <a:r>
              <a:rPr lang="es-MX" dirty="0" smtClean="0"/>
              <a:t>modalidades </a:t>
            </a:r>
            <a:r>
              <a:rPr lang="es-MX" dirty="0">
                <a:latin typeface="Arial" panose="020B0604020202020204" pitchFamily="34" charset="0"/>
                <a:cs typeface="Arial" panose="020B0604020202020204" pitchFamily="34" charset="0"/>
              </a:rPr>
              <a:t>portada, </a:t>
            </a:r>
            <a:r>
              <a:rPr lang="es-MX" dirty="0" smtClean="0">
                <a:latin typeface="Arial" panose="020B0604020202020204" pitchFamily="34" charset="0"/>
                <a:cs typeface="Arial" panose="020B0604020202020204" pitchFamily="34" charset="0"/>
              </a:rPr>
              <a:t> </a:t>
            </a:r>
            <a:r>
              <a:rPr lang="es-MX" dirty="0">
                <a:latin typeface="Arial" panose="020B0604020202020204" pitchFamily="34" charset="0"/>
                <a:cs typeface="Arial" panose="020B0604020202020204" pitchFamily="34" charset="0"/>
              </a:rPr>
              <a:t>vinculadas a </a:t>
            </a:r>
            <a:r>
              <a:rPr lang="es-MX">
                <a:latin typeface="Arial" panose="020B0604020202020204" pitchFamily="34" charset="0"/>
                <a:cs typeface="Arial" panose="020B0604020202020204" pitchFamily="34" charset="0"/>
              </a:rPr>
              <a:t>portada</a:t>
            </a:r>
            <a:r>
              <a:rPr lang="es-MX" smtClean="0">
                <a:latin typeface="Arial" panose="020B0604020202020204" pitchFamily="34" charset="0"/>
                <a:cs typeface="Arial" panose="020B0604020202020204" pitchFamily="34" charset="0"/>
              </a:rPr>
              <a:t>, </a:t>
            </a:r>
            <a:r>
              <a:rPr lang="es-MX" dirty="0">
                <a:latin typeface="Arial" panose="020B0604020202020204" pitchFamily="34" charset="0"/>
                <a:cs typeface="Arial" panose="020B0604020202020204" pitchFamily="34" charset="0"/>
              </a:rPr>
              <a:t>vinculada a contraportada</a:t>
            </a:r>
            <a:r>
              <a:rPr lang="es-MX">
                <a:latin typeface="Arial" panose="020B0604020202020204" pitchFamily="34" charset="0"/>
                <a:cs typeface="Arial" panose="020B0604020202020204" pitchFamily="34" charset="0"/>
              </a:rPr>
              <a:t>, </a:t>
            </a:r>
            <a:r>
              <a:rPr lang="es-MX" smtClean="0">
                <a:latin typeface="Arial" panose="020B0604020202020204" pitchFamily="34" charset="0"/>
                <a:cs typeface="Arial" panose="020B0604020202020204" pitchFamily="34" charset="0"/>
              </a:rPr>
              <a:t> </a:t>
            </a:r>
            <a:r>
              <a:rPr lang="es-MX" dirty="0">
                <a:latin typeface="Arial" panose="020B0604020202020204" pitchFamily="34" charset="0"/>
                <a:cs typeface="Arial" panose="020B0604020202020204" pitchFamily="34" charset="0"/>
              </a:rPr>
              <a:t>sin </a:t>
            </a:r>
            <a:r>
              <a:rPr lang="es-MX">
                <a:latin typeface="Arial" panose="020B0604020202020204" pitchFamily="34" charset="0"/>
                <a:cs typeface="Arial" panose="020B0604020202020204" pitchFamily="34" charset="0"/>
              </a:rPr>
              <a:t>relación </a:t>
            </a:r>
            <a:r>
              <a:rPr lang="es-MX" smtClean="0">
                <a:latin typeface="Arial" panose="020B0604020202020204" pitchFamily="34" charset="0"/>
                <a:cs typeface="Arial" panose="020B0604020202020204" pitchFamily="34" charset="0"/>
              </a:rPr>
              <a:t>y </a:t>
            </a:r>
            <a:r>
              <a:rPr lang="es-MX">
                <a:latin typeface="Arial" panose="020B0604020202020204" pitchFamily="34" charset="0"/>
                <a:cs typeface="Arial" panose="020B0604020202020204" pitchFamily="34" charset="0"/>
              </a:rPr>
              <a:t>en </a:t>
            </a:r>
            <a:r>
              <a:rPr lang="es-MX" smtClean="0">
                <a:latin typeface="Arial" panose="020B0604020202020204" pitchFamily="34" charset="0"/>
                <a:cs typeface="Arial" panose="020B0604020202020204" pitchFamily="34" charset="0"/>
              </a:rPr>
              <a:t>contraportada. </a:t>
            </a:r>
            <a:endParaRPr lang="es-MX" i="1" u="sng" dirty="0">
              <a:latin typeface="Arial" panose="020B0604020202020204" pitchFamily="34" charset="0"/>
              <a:cs typeface="Arial" panose="020B0604020202020204" pitchFamily="34" charset="0"/>
            </a:endParaRPr>
          </a:p>
          <a:p>
            <a:pPr marL="0" marR="0" lvl="0" indent="0" algn="just" defTabSz="914400" rtl="0" eaLnBrk="0" fontAlgn="base" latinLnBrk="0" hangingPunct="0">
              <a:lnSpc>
                <a:spcPct val="150000"/>
              </a:lnSpc>
              <a:spcBef>
                <a:spcPct val="0"/>
              </a:spcBef>
              <a:spcAft>
                <a:spcPct val="0"/>
              </a:spcAft>
              <a:buClrTx/>
              <a:buSzTx/>
              <a:buFontTx/>
              <a:buNone/>
              <a:tabLst/>
            </a:pPr>
            <a:endParaRPr kumimoji="0" lang="es-MX" altLang="es-MX" sz="1700" i="0" u="none" strike="noStrike" cap="none" normalizeH="0" baseline="0" dirty="0">
              <a:ln>
                <a:noFill/>
              </a:ln>
              <a:solidFill>
                <a:schemeClr val="tx1"/>
              </a:solidFill>
              <a:effectLst/>
              <a:latin typeface="Arial" panose="020B0604020202020204" pitchFamily="34" charset="0"/>
            </a:endParaRPr>
          </a:p>
        </p:txBody>
      </p:sp>
      <p:sp>
        <p:nvSpPr>
          <p:cNvPr id="2" name="Rectángulo 1"/>
          <p:cNvSpPr/>
          <p:nvPr/>
        </p:nvSpPr>
        <p:spPr>
          <a:xfrm>
            <a:off x="11506200" y="6096000"/>
            <a:ext cx="354584" cy="276999"/>
          </a:xfrm>
          <a:prstGeom prst="rect">
            <a:avLst/>
          </a:prstGeom>
        </p:spPr>
        <p:txBody>
          <a:bodyPr wrap="none">
            <a:spAutoFit/>
          </a:bodyPr>
          <a:lstStyle/>
          <a:p>
            <a:r>
              <a:rPr lang="es-MX" sz="1200" dirty="0"/>
              <a:t>29</a:t>
            </a:r>
          </a:p>
        </p:txBody>
      </p:sp>
    </p:spTree>
    <p:extLst>
      <p:ext uri="{BB962C8B-B14F-4D97-AF65-F5344CB8AC3E}">
        <p14:creationId xmlns:p14="http://schemas.microsoft.com/office/powerpoint/2010/main" val="67708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62"/>
        <p:cNvGrpSpPr/>
        <p:nvPr/>
      </p:nvGrpSpPr>
      <p:grpSpPr>
        <a:xfrm>
          <a:off x="0" y="0"/>
          <a:ext cx="0" cy="0"/>
          <a:chOff x="0" y="0"/>
          <a:chExt cx="0" cy="0"/>
        </a:xfrm>
      </p:grpSpPr>
      <p:pic>
        <p:nvPicPr>
          <p:cNvPr id="63" name="Google Shape;63;p3"/>
          <p:cNvPicPr preferRelativeResize="0"/>
          <p:nvPr/>
        </p:nvPicPr>
        <p:blipFill rotWithShape="1">
          <a:blip r:embed="rId3">
            <a:alphaModFix/>
          </a:blip>
          <a:srcRect/>
          <a:stretch/>
        </p:blipFill>
        <p:spPr>
          <a:xfrm>
            <a:off x="0" y="2"/>
            <a:ext cx="12192000" cy="6857998"/>
          </a:xfrm>
          <a:prstGeom prst="rect">
            <a:avLst/>
          </a:prstGeom>
          <a:noFill/>
          <a:ln>
            <a:noFill/>
          </a:ln>
        </p:spPr>
      </p:pic>
      <p:sp>
        <p:nvSpPr>
          <p:cNvPr id="64" name="Google Shape;64;p3"/>
          <p:cNvSpPr txBox="1"/>
          <p:nvPr/>
        </p:nvSpPr>
        <p:spPr>
          <a:xfrm>
            <a:off x="11146535" y="6463538"/>
            <a:ext cx="166370" cy="177800"/>
          </a:xfrm>
          <a:prstGeom prst="rect">
            <a:avLst/>
          </a:prstGeom>
          <a:noFill/>
          <a:ln>
            <a:noFill/>
          </a:ln>
        </p:spPr>
        <p:txBody>
          <a:bodyPr spcFirstLastPara="1" wrap="square" lIns="0" tIns="0" rIns="0" bIns="0" anchor="t" anchorCtr="0">
            <a:spAutoFit/>
          </a:bodyPr>
          <a:lstStyle/>
          <a:p>
            <a:pPr marL="38100" lvl="0" indent="0" algn="l" rtl="0">
              <a:lnSpc>
                <a:spcPct val="103333"/>
              </a:lnSpc>
              <a:spcBef>
                <a:spcPts val="0"/>
              </a:spcBef>
              <a:spcAft>
                <a:spcPts val="0"/>
              </a:spcAft>
              <a:buNone/>
            </a:pPr>
            <a:fld id="{00000000-1234-1234-1234-123412341234}" type="slidenum">
              <a:rPr lang="es-MX" sz="1200">
                <a:solidFill>
                  <a:srgbClr val="888888"/>
                </a:solidFill>
                <a:latin typeface="Calibri"/>
                <a:ea typeface="Calibri"/>
                <a:cs typeface="Calibri"/>
                <a:sym typeface="Calibri"/>
              </a:rPr>
              <a:t>3</a:t>
            </a:fld>
            <a:endParaRPr sz="1200">
              <a:latin typeface="Calibri"/>
              <a:ea typeface="Calibri"/>
              <a:cs typeface="Calibri"/>
              <a:sym typeface="Calibri"/>
            </a:endParaRPr>
          </a:p>
        </p:txBody>
      </p:sp>
      <p:sp>
        <p:nvSpPr>
          <p:cNvPr id="65" name="Google Shape;65;p3"/>
          <p:cNvSpPr txBox="1"/>
          <p:nvPr/>
        </p:nvSpPr>
        <p:spPr>
          <a:xfrm>
            <a:off x="-838200" y="2248043"/>
            <a:ext cx="4138615" cy="815608"/>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endParaRPr sz="1800">
              <a:latin typeface="Arial"/>
              <a:ea typeface="Arial"/>
              <a:cs typeface="Arial"/>
              <a:sym typeface="Arial"/>
            </a:endParaRPr>
          </a:p>
          <a:p>
            <a:pPr marL="0" lvl="0" indent="0" algn="ctr" rtl="0">
              <a:spcBef>
                <a:spcPts val="0"/>
              </a:spcBef>
              <a:spcAft>
                <a:spcPts val="0"/>
              </a:spcAft>
              <a:buNone/>
            </a:pPr>
            <a:endParaRPr sz="2000" b="1">
              <a:solidFill>
                <a:srgbClr val="422A5E"/>
              </a:solidFill>
              <a:latin typeface="Arial"/>
              <a:ea typeface="Arial"/>
              <a:cs typeface="Arial"/>
              <a:sym typeface="Arial"/>
            </a:endParaRPr>
          </a:p>
        </p:txBody>
      </p:sp>
      <p:sp>
        <p:nvSpPr>
          <p:cNvPr id="66" name="Google Shape;66;p3"/>
          <p:cNvSpPr txBox="1"/>
          <p:nvPr/>
        </p:nvSpPr>
        <p:spPr>
          <a:xfrm>
            <a:off x="-57044" y="10012708"/>
            <a:ext cx="7838625" cy="815608"/>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endParaRPr sz="1800">
              <a:latin typeface="Arial"/>
              <a:ea typeface="Arial"/>
              <a:cs typeface="Arial"/>
              <a:sym typeface="Arial"/>
            </a:endParaRPr>
          </a:p>
          <a:p>
            <a:pPr marL="0" lvl="0" indent="0" algn="ctr" rtl="0">
              <a:spcBef>
                <a:spcPts val="0"/>
              </a:spcBef>
              <a:spcAft>
                <a:spcPts val="0"/>
              </a:spcAft>
              <a:buNone/>
            </a:pPr>
            <a:endParaRPr sz="2000" b="1">
              <a:solidFill>
                <a:srgbClr val="422A5E"/>
              </a:solidFill>
              <a:latin typeface="Arial"/>
              <a:ea typeface="Arial"/>
              <a:cs typeface="Arial"/>
              <a:sym typeface="Arial"/>
            </a:endParaRPr>
          </a:p>
        </p:txBody>
      </p:sp>
      <p:sp>
        <p:nvSpPr>
          <p:cNvPr id="67" name="Google Shape;67;p3"/>
          <p:cNvSpPr/>
          <p:nvPr/>
        </p:nvSpPr>
        <p:spPr>
          <a:xfrm>
            <a:off x="201615" y="494294"/>
            <a:ext cx="6046785" cy="156962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chemeClr val="dk1"/>
              </a:buClr>
              <a:buSzPts val="1600"/>
              <a:buFont typeface="Arial"/>
              <a:buNone/>
            </a:pPr>
            <a:r>
              <a:rPr lang="es-MX" sz="1600" b="0" i="0" u="none" strike="noStrike" cap="none" dirty="0">
                <a:solidFill>
                  <a:schemeClr val="dk1"/>
                </a:solidFill>
                <a:latin typeface="Arial"/>
                <a:ea typeface="Arial"/>
                <a:cs typeface="Arial"/>
                <a:sym typeface="Arial"/>
              </a:rPr>
              <a:t>El propósito de este ejercicio radica en analizar y evaluar la calidad de la cobertura informativa vinculada con los partidos políticos y las personas actoras del ámbito político en el estado de Guerrero. </a:t>
            </a:r>
            <a:endParaRPr dirty="0"/>
          </a:p>
        </p:txBody>
      </p:sp>
      <p:sp>
        <p:nvSpPr>
          <p:cNvPr id="68" name="Google Shape;68;p3"/>
          <p:cNvSpPr/>
          <p:nvPr/>
        </p:nvSpPr>
        <p:spPr>
          <a:xfrm>
            <a:off x="320885" y="4542263"/>
            <a:ext cx="9359552" cy="1200288"/>
          </a:xfrm>
          <a:prstGeom prst="rect">
            <a:avLst/>
          </a:prstGeom>
          <a:noFill/>
          <a:ln>
            <a:noFill/>
          </a:ln>
        </p:spPr>
        <p:txBody>
          <a:bodyPr spcFirstLastPara="1" wrap="square" lIns="91425" tIns="45700" rIns="91425" bIns="45700" anchor="ctr" anchorCtr="0">
            <a:spAutoFit/>
          </a:bodyPr>
          <a:lstStyle/>
          <a:p>
            <a:pPr lvl="0" algn="just">
              <a:lnSpc>
                <a:spcPct val="150000"/>
              </a:lnSpc>
              <a:buClr>
                <a:schemeClr val="dk1"/>
              </a:buClr>
              <a:buSzPts val="1600"/>
            </a:pPr>
            <a:r>
              <a:rPr lang="es-MX" sz="1600" dirty="0"/>
              <a:t>La conformación de la muestra se realizó con base en los medios impresos integrados en el catálogo aprobado por el IEPC Guerrero, considerando su circulación estatal o local y su presencia informativa en la entidad.</a:t>
            </a:r>
            <a:endParaRPr dirty="0"/>
          </a:p>
        </p:txBody>
      </p:sp>
      <p:sp>
        <p:nvSpPr>
          <p:cNvPr id="2" name="Google Shape;57;p2">
            <a:extLst>
              <a:ext uri="{FF2B5EF4-FFF2-40B4-BE49-F238E27FC236}">
                <a16:creationId xmlns:a16="http://schemas.microsoft.com/office/drawing/2014/main" id="{4E74BA23-68EA-CF6C-A64A-7805F1947EF2}"/>
              </a:ext>
            </a:extLst>
          </p:cNvPr>
          <p:cNvSpPr txBox="1">
            <a:spLocks noGrp="1"/>
          </p:cNvSpPr>
          <p:nvPr>
            <p:ph type="title"/>
          </p:nvPr>
        </p:nvSpPr>
        <p:spPr>
          <a:xfrm>
            <a:off x="7036904" y="377687"/>
            <a:ext cx="3188749" cy="861774"/>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s-MX" sz="2800" b="1" dirty="0">
                <a:solidFill>
                  <a:schemeClr val="bg1"/>
                </a:solidFill>
                <a:latin typeface="Arial Black" panose="020B0A04020102020204" pitchFamily="34" charset="0"/>
                <a:ea typeface="Arial"/>
                <a:cs typeface="Arial"/>
                <a:sym typeface="Arial"/>
              </a:rPr>
              <a:t>Metodología y muestra</a:t>
            </a:r>
            <a:endParaRPr sz="2800" b="1" dirty="0">
              <a:solidFill>
                <a:schemeClr val="bg1"/>
              </a:solidFill>
              <a:latin typeface="Arial Black" panose="020B0A04020102020204" pitchFamily="34" charset="0"/>
              <a:ea typeface="Arial"/>
              <a:cs typeface="Arial"/>
              <a:sym typeface="Arial"/>
            </a:endParaRPr>
          </a:p>
        </p:txBody>
      </p:sp>
      <p:sp>
        <p:nvSpPr>
          <p:cNvPr id="4" name="CuadroTexto 3">
            <a:extLst>
              <a:ext uri="{FF2B5EF4-FFF2-40B4-BE49-F238E27FC236}">
                <a16:creationId xmlns:a16="http://schemas.microsoft.com/office/drawing/2014/main" id="{5741F340-E92E-2AE4-482D-E2C737698B65}"/>
              </a:ext>
            </a:extLst>
          </p:cNvPr>
          <p:cNvSpPr txBox="1"/>
          <p:nvPr/>
        </p:nvSpPr>
        <p:spPr>
          <a:xfrm>
            <a:off x="278295" y="2264443"/>
            <a:ext cx="7381461" cy="1938952"/>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algn="just">
              <a:lnSpc>
                <a:spcPct val="150000"/>
              </a:lnSpc>
              <a:buClr>
                <a:schemeClr val="dk1"/>
              </a:buClr>
              <a:buSzPts val="1600"/>
              <a:buNone/>
              <a:defRPr sz="1600">
                <a:solidFill>
                  <a:schemeClr val="dk1"/>
                </a:solidFill>
              </a:defRPr>
            </a:lvl1pPr>
          </a:lstStyle>
          <a:p>
            <a:r>
              <a:rPr lang="es-MX" dirty="0"/>
              <a:t>Para tal efecto, se implementa una metodología de enfoque cualitativo y cuantitativo sustentada en la técnica de análisis de contenido, tomando como referencia las variables y criterios metodológicos establecidos por el Instituto Nacional Electoral (INE), así como los Lineamientos para el Monitoreo de Medios Impresos aprobados por el IEPC Guerrero.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506200" y="6358406"/>
            <a:ext cx="354584" cy="276999"/>
          </a:xfrm>
          <a:prstGeom prst="rect">
            <a:avLst/>
          </a:prstGeom>
        </p:spPr>
        <p:txBody>
          <a:bodyPr wrap="none">
            <a:spAutoFit/>
          </a:bodyPr>
          <a:lstStyle/>
          <a:p>
            <a:r>
              <a:rPr lang="es-MX" sz="1200" dirty="0"/>
              <a:t>30</a:t>
            </a:r>
          </a:p>
        </p:txBody>
      </p:sp>
      <p:graphicFrame>
        <p:nvGraphicFramePr>
          <p:cNvPr id="7" name="Tabla 6"/>
          <p:cNvGraphicFramePr>
            <a:graphicFrameLocks noGrp="1"/>
          </p:cNvGraphicFramePr>
          <p:nvPr>
            <p:extLst>
              <p:ext uri="{D42A27DB-BD31-4B8C-83A1-F6EECF244321}">
                <p14:modId xmlns:p14="http://schemas.microsoft.com/office/powerpoint/2010/main" val="527869434"/>
              </p:ext>
            </p:extLst>
          </p:nvPr>
        </p:nvGraphicFramePr>
        <p:xfrm>
          <a:off x="2276856" y="1143000"/>
          <a:ext cx="8074153" cy="4474094"/>
        </p:xfrm>
        <a:graphic>
          <a:graphicData uri="http://schemas.openxmlformats.org/drawingml/2006/table">
            <a:tbl>
              <a:tblPr/>
              <a:tblGrid>
                <a:gridCol w="2469538">
                  <a:extLst>
                    <a:ext uri="{9D8B030D-6E8A-4147-A177-3AD203B41FA5}">
                      <a16:colId xmlns:a16="http://schemas.microsoft.com/office/drawing/2014/main" val="1130862188"/>
                    </a:ext>
                  </a:extLst>
                </a:gridCol>
                <a:gridCol w="1120923">
                  <a:extLst>
                    <a:ext uri="{9D8B030D-6E8A-4147-A177-3AD203B41FA5}">
                      <a16:colId xmlns:a16="http://schemas.microsoft.com/office/drawing/2014/main" val="4294945542"/>
                    </a:ext>
                  </a:extLst>
                </a:gridCol>
                <a:gridCol w="1120923">
                  <a:extLst>
                    <a:ext uri="{9D8B030D-6E8A-4147-A177-3AD203B41FA5}">
                      <a16:colId xmlns:a16="http://schemas.microsoft.com/office/drawing/2014/main" val="146531974"/>
                    </a:ext>
                  </a:extLst>
                </a:gridCol>
                <a:gridCol w="1120923">
                  <a:extLst>
                    <a:ext uri="{9D8B030D-6E8A-4147-A177-3AD203B41FA5}">
                      <a16:colId xmlns:a16="http://schemas.microsoft.com/office/drawing/2014/main" val="114809714"/>
                    </a:ext>
                  </a:extLst>
                </a:gridCol>
                <a:gridCol w="1120923">
                  <a:extLst>
                    <a:ext uri="{9D8B030D-6E8A-4147-A177-3AD203B41FA5}">
                      <a16:colId xmlns:a16="http://schemas.microsoft.com/office/drawing/2014/main" val="3607407705"/>
                    </a:ext>
                  </a:extLst>
                </a:gridCol>
                <a:gridCol w="1120923">
                  <a:extLst>
                    <a:ext uri="{9D8B030D-6E8A-4147-A177-3AD203B41FA5}">
                      <a16:colId xmlns:a16="http://schemas.microsoft.com/office/drawing/2014/main" val="2679120053"/>
                    </a:ext>
                  </a:extLst>
                </a:gridCol>
              </a:tblGrid>
              <a:tr h="482403">
                <a:tc>
                  <a:txBody>
                    <a:bodyPr/>
                    <a:lstStyle/>
                    <a:p>
                      <a:pPr algn="l" fontAlgn="b"/>
                      <a:r>
                        <a:rPr lang="es-MX" sz="1200" b="1" i="0" u="none" strike="noStrike">
                          <a:solidFill>
                            <a:srgbClr val="FFFFFF"/>
                          </a:solidFill>
                          <a:effectLst/>
                          <a:latin typeface="+mn-lt"/>
                        </a:rPr>
                        <a:t>ACTORES POLÍTICOS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VINCULADA A LA 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VINCULADA A LA CONTRAPORTADA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SIN RELACIÓN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CONTRAPORTADA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2331759292"/>
                  </a:ext>
                </a:extLst>
              </a:tr>
              <a:tr h="241201">
                <a:tc>
                  <a:txBody>
                    <a:bodyPr/>
                    <a:lstStyle/>
                    <a:p>
                      <a:pPr algn="l" fontAlgn="b"/>
                      <a:r>
                        <a:rPr lang="es-MX" sz="1200" b="0" i="0" u="none" strike="noStrike">
                          <a:solidFill>
                            <a:srgbClr val="000000"/>
                          </a:solidFill>
                          <a:effectLst/>
                          <a:latin typeface="+mn-lt"/>
                        </a:rPr>
                        <a:t>Evelyn Cecia Salgado Pineda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851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99817296"/>
                  </a:ext>
                </a:extLst>
              </a:tr>
              <a:tr h="241201">
                <a:tc>
                  <a:txBody>
                    <a:bodyPr/>
                    <a:lstStyle/>
                    <a:p>
                      <a:pPr algn="l" fontAlgn="b"/>
                      <a:r>
                        <a:rPr lang="es-MX" sz="1200" b="0" i="0" u="none" strike="noStrike">
                          <a:solidFill>
                            <a:srgbClr val="000000"/>
                          </a:solidFill>
                          <a:effectLst/>
                          <a:latin typeface="+mn-lt"/>
                        </a:rPr>
                        <a:t>Abelina López Rodríguez</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762243144"/>
                  </a:ext>
                </a:extLst>
              </a:tr>
              <a:tr h="241201">
                <a:tc>
                  <a:txBody>
                    <a:bodyPr/>
                    <a:lstStyle/>
                    <a:p>
                      <a:pPr algn="l" fontAlgn="b"/>
                      <a:r>
                        <a:rPr lang="es-MX" sz="1200" b="0" i="0" u="none" strike="noStrike">
                          <a:solidFill>
                            <a:srgbClr val="000000"/>
                          </a:solidFill>
                          <a:effectLst/>
                          <a:latin typeface="+mn-lt"/>
                        </a:rPr>
                        <a:t>Javier Saldaña Almazán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81621743"/>
                  </a:ext>
                </a:extLst>
              </a:tr>
              <a:tr h="241201">
                <a:tc>
                  <a:txBody>
                    <a:bodyPr/>
                    <a:lstStyle/>
                    <a:p>
                      <a:pPr algn="l" fontAlgn="b"/>
                      <a:r>
                        <a:rPr lang="es-MX" sz="1200" b="0" i="0" u="none" strike="noStrike">
                          <a:solidFill>
                            <a:srgbClr val="000000"/>
                          </a:solidFill>
                          <a:effectLst/>
                          <a:latin typeface="+mn-lt"/>
                        </a:rPr>
                        <a:t>Lizette Tapia Castro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6</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201820509"/>
                  </a:ext>
                </a:extLst>
              </a:tr>
              <a:tr h="241201">
                <a:tc>
                  <a:txBody>
                    <a:bodyPr/>
                    <a:lstStyle/>
                    <a:p>
                      <a:pPr algn="l" fontAlgn="b"/>
                      <a:r>
                        <a:rPr lang="es-MX" sz="1200" b="0" i="0" u="none" strike="noStrike">
                          <a:solidFill>
                            <a:srgbClr val="000000"/>
                          </a:solidFill>
                          <a:effectLst/>
                          <a:latin typeface="+mn-lt"/>
                        </a:rPr>
                        <a:t>Claudia Sheinbaum Pardo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95398148"/>
                  </a:ext>
                </a:extLst>
              </a:tr>
              <a:tr h="241201">
                <a:tc>
                  <a:txBody>
                    <a:bodyPr/>
                    <a:lstStyle/>
                    <a:p>
                      <a:pPr algn="l" fontAlgn="b"/>
                      <a:r>
                        <a:rPr lang="es-MX" sz="1200" b="0" i="0" u="none" strike="noStrike">
                          <a:solidFill>
                            <a:srgbClr val="000000"/>
                          </a:solidFill>
                          <a:effectLst/>
                          <a:latin typeface="+mn-lt"/>
                        </a:rPr>
                        <a:t>Beatriz Mojica Morga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576271823"/>
                  </a:ext>
                </a:extLst>
              </a:tr>
              <a:tr h="241201">
                <a:tc>
                  <a:txBody>
                    <a:bodyPr/>
                    <a:lstStyle/>
                    <a:p>
                      <a:pPr algn="l" fontAlgn="b"/>
                      <a:r>
                        <a:rPr lang="es-MX" sz="1200" b="0" i="0" u="none" strike="noStrike">
                          <a:solidFill>
                            <a:srgbClr val="000000"/>
                          </a:solidFill>
                          <a:effectLst/>
                          <a:latin typeface="+mn-lt"/>
                        </a:rPr>
                        <a:t>Simón Quiñones Orozco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049433117"/>
                  </a:ext>
                </a:extLst>
              </a:tr>
              <a:tr h="241201">
                <a:tc>
                  <a:txBody>
                    <a:bodyPr/>
                    <a:lstStyle/>
                    <a:p>
                      <a:pPr algn="l" fontAlgn="b"/>
                      <a:r>
                        <a:rPr lang="es-MX" sz="1200" b="0" i="0" u="none" strike="noStrike">
                          <a:solidFill>
                            <a:srgbClr val="000000"/>
                          </a:solidFill>
                          <a:effectLst/>
                          <a:latin typeface="+mn-lt"/>
                        </a:rPr>
                        <a:t>Félix Salgado Macedonio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7</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485271411"/>
                  </a:ext>
                </a:extLst>
              </a:tr>
              <a:tr h="241201">
                <a:tc>
                  <a:txBody>
                    <a:bodyPr/>
                    <a:lstStyle/>
                    <a:p>
                      <a:pPr algn="l" fontAlgn="b"/>
                      <a:r>
                        <a:rPr lang="es-MX" sz="1200" b="0" i="0" u="none" strike="noStrike">
                          <a:solidFill>
                            <a:srgbClr val="000000"/>
                          </a:solidFill>
                          <a:effectLst/>
                          <a:latin typeface="+mn-lt"/>
                        </a:rPr>
                        <a:t>Gustavo Alarcón Herrera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8137317"/>
                  </a:ext>
                </a:extLst>
              </a:tr>
              <a:tr h="241201">
                <a:tc>
                  <a:txBody>
                    <a:bodyPr/>
                    <a:lstStyle/>
                    <a:p>
                      <a:pPr algn="l" fontAlgn="b"/>
                      <a:r>
                        <a:rPr lang="es-MX" sz="1200" b="0" i="0" u="none" strike="noStrike">
                          <a:solidFill>
                            <a:srgbClr val="000000"/>
                          </a:solidFill>
                          <a:effectLst/>
                          <a:latin typeface="+mn-lt"/>
                        </a:rPr>
                        <a:t>Juan Andrés Vega Carranza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40176309"/>
                  </a:ext>
                </a:extLst>
              </a:tr>
              <a:tr h="127788">
                <a:tc>
                  <a:txBody>
                    <a:bodyPr/>
                    <a:lstStyle/>
                    <a:p>
                      <a:pPr algn="l" fontAlgn="b"/>
                      <a:r>
                        <a:rPr lang="es-MX" sz="1200" b="0" i="0" u="none" strike="noStrike">
                          <a:solidFill>
                            <a:srgbClr val="000000"/>
                          </a:solidFill>
                          <a:effectLst/>
                          <a:latin typeface="+mn-lt"/>
                        </a:rPr>
                        <a:t>Erik Catalán Rendón</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27387710"/>
                  </a:ext>
                </a:extLst>
              </a:tr>
              <a:tr h="241201">
                <a:tc>
                  <a:txBody>
                    <a:bodyPr/>
                    <a:lstStyle/>
                    <a:p>
                      <a:pPr algn="l" fontAlgn="b"/>
                      <a:r>
                        <a:rPr lang="es-MX" sz="1200" b="0" i="0" u="none" strike="noStrike" dirty="0">
                          <a:solidFill>
                            <a:srgbClr val="000000"/>
                          </a:solidFill>
                          <a:effectLst/>
                          <a:latin typeface="+mn-lt"/>
                        </a:rPr>
                        <a:t>Jesús Eugenio </a:t>
                      </a:r>
                      <a:r>
                        <a:rPr lang="es-MX" sz="1200" b="0" i="0" u="none" strike="noStrike" dirty="0" err="1">
                          <a:solidFill>
                            <a:srgbClr val="000000"/>
                          </a:solidFill>
                          <a:effectLst/>
                          <a:latin typeface="+mn-lt"/>
                        </a:rPr>
                        <a:t>Uriostegui</a:t>
                      </a:r>
                      <a:r>
                        <a:rPr lang="es-MX" sz="1200" b="0" i="0" u="none" strike="noStrike" dirty="0">
                          <a:solidFill>
                            <a:srgbClr val="000000"/>
                          </a:solidFill>
                          <a:effectLst/>
                          <a:latin typeface="+mn-lt"/>
                        </a:rPr>
                        <a:t> García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128557624"/>
                  </a:ext>
                </a:extLst>
              </a:tr>
              <a:tr h="241201">
                <a:tc>
                  <a:txBody>
                    <a:bodyPr/>
                    <a:lstStyle/>
                    <a:p>
                      <a:pPr algn="l" fontAlgn="b"/>
                      <a:r>
                        <a:rPr lang="es-MX" sz="1200" b="0" i="0" u="none" strike="noStrike">
                          <a:solidFill>
                            <a:srgbClr val="000000"/>
                          </a:solidFill>
                          <a:effectLst/>
                          <a:latin typeface="+mn-lt"/>
                        </a:rPr>
                        <a:t>Alejandro Bravo Abarca</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238389683"/>
                  </a:ext>
                </a:extLst>
              </a:tr>
              <a:tr h="241201">
                <a:tc>
                  <a:txBody>
                    <a:bodyPr/>
                    <a:lstStyle/>
                    <a:p>
                      <a:pPr algn="l" fontAlgn="b"/>
                      <a:r>
                        <a:rPr lang="es-MX" sz="1200" b="0" i="0" u="none" strike="noStrike">
                          <a:solidFill>
                            <a:srgbClr val="000000"/>
                          </a:solidFill>
                          <a:effectLst/>
                          <a:latin typeface="+mn-lt"/>
                        </a:rPr>
                        <a:t>Aída Melina Martínez Rebolledo</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204701768"/>
                  </a:ext>
                </a:extLst>
              </a:tr>
              <a:tr h="241201">
                <a:tc>
                  <a:txBody>
                    <a:bodyPr/>
                    <a:lstStyle/>
                    <a:p>
                      <a:pPr algn="l" fontAlgn="b"/>
                      <a:r>
                        <a:rPr lang="es-MX" sz="1200" b="0" i="0" u="none" strike="noStrike">
                          <a:solidFill>
                            <a:srgbClr val="000000"/>
                          </a:solidFill>
                          <a:effectLst/>
                          <a:latin typeface="+mn-lt"/>
                        </a:rPr>
                        <a:t>Alondra García Carbajal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399723864"/>
                  </a:ext>
                </a:extLst>
              </a:tr>
              <a:tr h="127788">
                <a:tc>
                  <a:txBody>
                    <a:bodyPr/>
                    <a:lstStyle/>
                    <a:p>
                      <a:pPr algn="l" fontAlgn="b"/>
                      <a:r>
                        <a:rPr lang="es-MX" sz="1200" b="1" i="0" u="none" strike="noStrike">
                          <a:solidFill>
                            <a:srgbClr val="000000"/>
                          </a:solidFill>
                          <a:effectLst/>
                          <a:latin typeface="+mn-lt"/>
                        </a:rPr>
                        <a:t>TOTALES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mn-lt"/>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458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2,179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mn-lt"/>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0703252"/>
                  </a:ext>
                </a:extLst>
              </a:tr>
            </a:tbl>
          </a:graphicData>
        </a:graphic>
      </p:graphicFrame>
    </p:spTree>
    <p:extLst>
      <p:ext uri="{BB962C8B-B14F-4D97-AF65-F5344CB8AC3E}">
        <p14:creationId xmlns:p14="http://schemas.microsoft.com/office/powerpoint/2010/main" val="19984076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object 3"/>
          <p:cNvSpPr txBox="1">
            <a:spLocks/>
          </p:cNvSpPr>
          <p:nvPr/>
        </p:nvSpPr>
        <p:spPr>
          <a:xfrm>
            <a:off x="1905000" y="381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P) PRESENTACIÓN POR PERSONAS ACTORAS POLÍTICAS</a:t>
            </a:r>
            <a:endParaRPr lang="es-MX" sz="1700" b="1" dirty="0">
              <a:solidFill>
                <a:srgbClr val="7030A0"/>
              </a:solidFill>
              <a:latin typeface="Arial" panose="020B0604020202020204" pitchFamily="34" charset="0"/>
              <a:cs typeface="Arial" panose="020B0604020202020204" pitchFamily="34" charset="0"/>
            </a:endParaRPr>
          </a:p>
        </p:txBody>
      </p:sp>
      <p:sp>
        <p:nvSpPr>
          <p:cNvPr id="2" name="Rectángulo 1"/>
          <p:cNvSpPr/>
          <p:nvPr/>
        </p:nvSpPr>
        <p:spPr>
          <a:xfrm>
            <a:off x="11461230" y="6318074"/>
            <a:ext cx="354584" cy="276999"/>
          </a:xfrm>
          <a:prstGeom prst="rect">
            <a:avLst/>
          </a:prstGeom>
        </p:spPr>
        <p:txBody>
          <a:bodyPr wrap="none">
            <a:spAutoFit/>
          </a:bodyPr>
          <a:lstStyle/>
          <a:p>
            <a:r>
              <a:rPr lang="es-MX" sz="1200" dirty="0"/>
              <a:t>31</a:t>
            </a:r>
          </a:p>
        </p:txBody>
      </p:sp>
      <p:graphicFrame>
        <p:nvGraphicFramePr>
          <p:cNvPr id="5" name="Gráfico 4">
            <a:extLst>
              <a:ext uri="{FF2B5EF4-FFF2-40B4-BE49-F238E27FC236}">
                <a16:creationId xmlns:a16="http://schemas.microsoft.com/office/drawing/2014/main" id="{503DD511-6D67-4AE3-8E00-DD4D887BA052}"/>
              </a:ext>
            </a:extLst>
          </p:cNvPr>
          <p:cNvGraphicFramePr>
            <a:graphicFrameLocks/>
          </p:cNvGraphicFramePr>
          <p:nvPr>
            <p:extLst>
              <p:ext uri="{D42A27DB-BD31-4B8C-83A1-F6EECF244321}">
                <p14:modId xmlns:p14="http://schemas.microsoft.com/office/powerpoint/2010/main" val="2213746500"/>
              </p:ext>
            </p:extLst>
          </p:nvPr>
        </p:nvGraphicFramePr>
        <p:xfrm>
          <a:off x="1344168" y="932688"/>
          <a:ext cx="9198863" cy="511149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268060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304800" y="762000"/>
            <a:ext cx="10820400" cy="5655394"/>
          </a:xfrm>
          <a:prstGeom prst="rect">
            <a:avLst/>
          </a:prstGeom>
        </p:spPr>
        <p:txBody>
          <a:bodyPr wrap="square">
            <a:spAutoFit/>
          </a:bodyPr>
          <a:lstStyle/>
          <a:p>
            <a:pPr algn="just">
              <a:lnSpc>
                <a:spcPct val="150000"/>
              </a:lnSpc>
            </a:pPr>
            <a:r>
              <a:rPr lang="es-MX" sz="1500" dirty="0">
                <a:latin typeface="Arial" panose="020B0604020202020204" pitchFamily="34" charset="0"/>
                <a:cs typeface="Arial" panose="020B0604020202020204" pitchFamily="34" charset="0"/>
              </a:rPr>
              <a:t>En el monitoreo de medios impresos, la forma de presentación de las menciones de las personas actoras del ámbito político se clasificó en texto, fotografía y texto acompañado de imagen. Con base en esta variable se obtuvieron los siguientes resultados.</a:t>
            </a:r>
          </a:p>
          <a:p>
            <a:pPr algn="just">
              <a:lnSpc>
                <a:spcPct val="150000"/>
              </a:lnSpc>
            </a:pPr>
            <a:r>
              <a:rPr lang="es-MX" sz="1500" dirty="0">
                <a:latin typeface="Arial" panose="020B0604020202020204" pitchFamily="34" charset="0"/>
                <a:cs typeface="Arial" panose="020B0604020202020204" pitchFamily="34" charset="0"/>
              </a:rPr>
              <a:t>De las 1,129 menciones registradas sobre Evelyn </a:t>
            </a:r>
            <a:r>
              <a:rPr lang="es-MX" sz="1500" dirty="0" smtClean="0">
                <a:latin typeface="Arial" panose="020B0604020202020204" pitchFamily="34" charset="0"/>
                <a:cs typeface="Arial" panose="020B0604020202020204" pitchFamily="34" charset="0"/>
              </a:rPr>
              <a:t>Cecia Salgado </a:t>
            </a:r>
            <a:r>
              <a:rPr lang="es-MX" sz="1500" dirty="0">
                <a:latin typeface="Arial" panose="020B0604020202020204" pitchFamily="34" charset="0"/>
                <a:cs typeface="Arial" panose="020B0604020202020204" pitchFamily="34" charset="0"/>
              </a:rPr>
              <a:t>Pineda, </a:t>
            </a:r>
            <a:r>
              <a:rPr lang="es-MX" sz="1500" dirty="0" smtClean="0">
                <a:latin typeface="Arial" panose="020B0604020202020204" pitchFamily="34" charset="0"/>
                <a:cs typeface="Arial" panose="020B0604020202020204" pitchFamily="34" charset="0"/>
              </a:rPr>
              <a:t>52 </a:t>
            </a:r>
            <a:r>
              <a:rPr lang="es-MX" sz="1500" dirty="0">
                <a:latin typeface="Arial" panose="020B0604020202020204" pitchFamily="34" charset="0"/>
                <a:cs typeface="Arial" panose="020B0604020202020204" pitchFamily="34" charset="0"/>
              </a:rPr>
              <a:t>corresponden a contenido únicamente en formato de texto, 0 con fotografía y </a:t>
            </a:r>
            <a:r>
              <a:rPr lang="es-MX" sz="1500" dirty="0" smtClean="0">
                <a:latin typeface="Arial" panose="020B0604020202020204" pitchFamily="34" charset="0"/>
                <a:cs typeface="Arial" panose="020B0604020202020204" pitchFamily="34" charset="0"/>
              </a:rPr>
              <a:t>1043 </a:t>
            </a:r>
            <a:r>
              <a:rPr lang="es-MX" sz="1500" dirty="0">
                <a:latin typeface="Arial" panose="020B0604020202020204" pitchFamily="34" charset="0"/>
                <a:cs typeface="Arial" panose="020B0604020202020204" pitchFamily="34" charset="0"/>
              </a:rPr>
              <a:t>con texto acompañado de imagen.</a:t>
            </a:r>
          </a:p>
          <a:p>
            <a:pPr algn="just">
              <a:lnSpc>
                <a:spcPct val="150000"/>
              </a:lnSpc>
            </a:pPr>
            <a:r>
              <a:rPr lang="es-MX" sz="1500" dirty="0">
                <a:latin typeface="Arial" panose="020B0604020202020204" pitchFamily="34" charset="0"/>
                <a:cs typeface="Arial" panose="020B0604020202020204" pitchFamily="34" charset="0"/>
              </a:rPr>
              <a:t>En el caso de Abelina López Rodríguez, de 267 menciones, 42 se publicaron únicamente en formato de texto, 1 con fotografía y </a:t>
            </a:r>
            <a:r>
              <a:rPr lang="es-MX" sz="1500" dirty="0" smtClean="0">
                <a:latin typeface="Arial" panose="020B0604020202020204" pitchFamily="34" charset="0"/>
                <a:cs typeface="Arial" panose="020B0604020202020204" pitchFamily="34" charset="0"/>
              </a:rPr>
              <a:t>229 </a:t>
            </a:r>
            <a:r>
              <a:rPr lang="es-MX" sz="1500" dirty="0">
                <a:latin typeface="Arial" panose="020B0604020202020204" pitchFamily="34" charset="0"/>
                <a:cs typeface="Arial" panose="020B0604020202020204" pitchFamily="34" charset="0"/>
              </a:rPr>
              <a:t>con texto acompañado de imagen. Por su parte, Javier Saldaña Almazán registró 199 menciones, de las cuales 20 corresponden a texto, 0 con fotografía y </a:t>
            </a:r>
            <a:r>
              <a:rPr lang="es-MX" sz="1500" dirty="0" smtClean="0">
                <a:latin typeface="Arial" panose="020B0604020202020204" pitchFamily="34" charset="0"/>
                <a:cs typeface="Arial" panose="020B0604020202020204" pitchFamily="34" charset="0"/>
              </a:rPr>
              <a:t>179 </a:t>
            </a:r>
            <a:r>
              <a:rPr lang="es-MX" sz="1500" dirty="0">
                <a:latin typeface="Arial" panose="020B0604020202020204" pitchFamily="34" charset="0"/>
                <a:cs typeface="Arial" panose="020B0604020202020204" pitchFamily="34" charset="0"/>
              </a:rPr>
              <a:t>con texto acompañado de imagen.</a:t>
            </a:r>
          </a:p>
          <a:p>
            <a:pPr algn="just">
              <a:lnSpc>
                <a:spcPct val="150000"/>
              </a:lnSpc>
            </a:pPr>
            <a:r>
              <a:rPr lang="es-MX" sz="1500" dirty="0">
                <a:latin typeface="Arial" panose="020B0604020202020204" pitchFamily="34" charset="0"/>
                <a:cs typeface="Arial" panose="020B0604020202020204" pitchFamily="34" charset="0"/>
              </a:rPr>
              <a:t>Entre los registros con menor número de menciones se encuentra Alejandro Bravo Abarca </a:t>
            </a:r>
            <a:r>
              <a:rPr lang="es-MX" sz="1500" dirty="0" smtClean="0">
                <a:latin typeface="Arial" panose="020B0604020202020204" pitchFamily="34" charset="0"/>
                <a:cs typeface="Arial" panose="020B0604020202020204" pitchFamily="34" charset="0"/>
              </a:rPr>
              <a:t>70 </a:t>
            </a:r>
            <a:r>
              <a:rPr lang="es-MX" sz="1500" dirty="0">
                <a:latin typeface="Arial" panose="020B0604020202020204" pitchFamily="34" charset="0"/>
                <a:cs typeface="Arial" panose="020B0604020202020204" pitchFamily="34" charset="0"/>
              </a:rPr>
              <a:t>menciones </a:t>
            </a:r>
            <a:r>
              <a:rPr lang="es-ES" sz="1500" dirty="0">
                <a:latin typeface="Arial" panose="020B0604020202020204" pitchFamily="34" charset="0"/>
                <a:cs typeface="Arial" panose="020B0604020202020204" pitchFamily="34" charset="0"/>
              </a:rPr>
              <a:t>de los cuales 8 corresponden a texto, 0 con fotografía y 6</a:t>
            </a:r>
            <a:r>
              <a:rPr lang="es-ES" sz="1500" dirty="0" smtClean="0">
                <a:latin typeface="Arial" panose="020B0604020202020204" pitchFamily="34" charset="0"/>
                <a:cs typeface="Arial" panose="020B0604020202020204" pitchFamily="34" charset="0"/>
              </a:rPr>
              <a:t>2 </a:t>
            </a:r>
            <a:r>
              <a:rPr lang="es-ES" sz="1500" dirty="0">
                <a:latin typeface="Arial" panose="020B0604020202020204" pitchFamily="34" charset="0"/>
                <a:cs typeface="Arial" panose="020B0604020202020204" pitchFamily="34" charset="0"/>
              </a:rPr>
              <a:t>con texto acompañado de imagen.</a:t>
            </a:r>
          </a:p>
          <a:p>
            <a:pPr algn="just">
              <a:lnSpc>
                <a:spcPct val="150000"/>
              </a:lnSpc>
            </a:pPr>
            <a:r>
              <a:rPr lang="es-MX" sz="1500" dirty="0">
                <a:latin typeface="Arial" panose="020B0604020202020204" pitchFamily="34" charset="0"/>
                <a:cs typeface="Arial" panose="020B0604020202020204" pitchFamily="34" charset="0"/>
              </a:rPr>
              <a:t>Aída Melina Martínez Rebolledo con  57 apariciones, de las cuales 7 fueron en formato de texto, 1 con fotografía y </a:t>
            </a:r>
            <a:r>
              <a:rPr lang="es-MX" sz="1500" dirty="0" smtClean="0">
                <a:latin typeface="Arial" panose="020B0604020202020204" pitchFamily="34" charset="0"/>
                <a:cs typeface="Arial" panose="020B0604020202020204" pitchFamily="34" charset="0"/>
              </a:rPr>
              <a:t>49 </a:t>
            </a:r>
            <a:r>
              <a:rPr lang="es-MX" sz="1500" dirty="0">
                <a:latin typeface="Arial" panose="020B0604020202020204" pitchFamily="34" charset="0"/>
                <a:cs typeface="Arial" panose="020B0604020202020204" pitchFamily="34" charset="0"/>
              </a:rPr>
              <a:t>con texto acompañado de imagen. Finalmente, Alondra García Carbajal acumuló </a:t>
            </a:r>
            <a:r>
              <a:rPr lang="es-MX" sz="1500" dirty="0" smtClean="0">
                <a:latin typeface="Arial" panose="020B0604020202020204" pitchFamily="34" charset="0"/>
                <a:cs typeface="Arial" panose="020B0604020202020204" pitchFamily="34" charset="0"/>
              </a:rPr>
              <a:t>33 </a:t>
            </a:r>
            <a:r>
              <a:rPr lang="es-MX" sz="1500" dirty="0">
                <a:latin typeface="Arial" panose="020B0604020202020204" pitchFamily="34" charset="0"/>
                <a:cs typeface="Arial" panose="020B0604020202020204" pitchFamily="34" charset="0"/>
              </a:rPr>
              <a:t>menciones, distribuidas en 3 con texto, ninguna con fotografía y </a:t>
            </a:r>
            <a:r>
              <a:rPr lang="es-MX" sz="1500" dirty="0" smtClean="0">
                <a:latin typeface="Arial" panose="020B0604020202020204" pitchFamily="34" charset="0"/>
                <a:cs typeface="Arial" panose="020B0604020202020204" pitchFamily="34" charset="0"/>
              </a:rPr>
              <a:t>30 </a:t>
            </a:r>
            <a:r>
              <a:rPr lang="es-MX" sz="1500" dirty="0">
                <a:latin typeface="Arial" panose="020B0604020202020204" pitchFamily="34" charset="0"/>
                <a:cs typeface="Arial" panose="020B0604020202020204" pitchFamily="34" charset="0"/>
              </a:rPr>
              <a:t>con texto acompañado de imagen</a:t>
            </a:r>
            <a:r>
              <a:rPr lang="es-MX" sz="1500" dirty="0" smtClean="0">
                <a:latin typeface="Arial" panose="020B0604020202020204" pitchFamily="34" charset="0"/>
                <a:cs typeface="Arial" panose="020B0604020202020204" pitchFamily="34" charset="0"/>
              </a:rPr>
              <a:t>. </a:t>
            </a:r>
            <a:r>
              <a:rPr lang="es-MX" sz="1500" dirty="0" smtClean="0"/>
              <a:t>Cabe </a:t>
            </a:r>
            <a:r>
              <a:rPr lang="es-MX" sz="1500" dirty="0"/>
              <a:t>señalar que </a:t>
            </a:r>
            <a:r>
              <a:rPr lang="es-MX" sz="1500" dirty="0" smtClean="0"/>
              <a:t>12 </a:t>
            </a:r>
            <a:r>
              <a:rPr lang="es-MX" sz="1500" dirty="0"/>
              <a:t>menciones no fueron incorporadas a estas categorías debido a que su formato de presentación no permitió clasificarlas con precisión en las modalidades de texto, fotografía o texto-imagen.</a:t>
            </a:r>
          </a:p>
          <a:p>
            <a:pPr algn="just">
              <a:lnSpc>
                <a:spcPct val="150000"/>
              </a:lnSpc>
            </a:pPr>
            <a:endParaRPr lang="es-MX" sz="1600" dirty="0">
              <a:latin typeface="Arial" panose="020B0604020202020204" pitchFamily="34" charset="0"/>
              <a:cs typeface="Arial" panose="020B0604020202020204" pitchFamily="34" charset="0"/>
            </a:endParaRPr>
          </a:p>
        </p:txBody>
      </p:sp>
      <p:sp>
        <p:nvSpPr>
          <p:cNvPr id="8" name="Rectángulo 7"/>
          <p:cNvSpPr/>
          <p:nvPr/>
        </p:nvSpPr>
        <p:spPr>
          <a:xfrm flipH="1">
            <a:off x="11497005" y="6324600"/>
            <a:ext cx="1389989" cy="276999"/>
          </a:xfrm>
          <a:prstGeom prst="rect">
            <a:avLst/>
          </a:prstGeom>
        </p:spPr>
        <p:txBody>
          <a:bodyPr wrap="square">
            <a:spAutoFit/>
          </a:bodyPr>
          <a:lstStyle/>
          <a:p>
            <a:r>
              <a:rPr lang="es-MX" sz="1200" dirty="0">
                <a:latin typeface="+mn-lt"/>
              </a:rPr>
              <a:t>32</a:t>
            </a:r>
          </a:p>
        </p:txBody>
      </p:sp>
    </p:spTree>
    <p:extLst>
      <p:ext uri="{BB962C8B-B14F-4D97-AF65-F5344CB8AC3E}">
        <p14:creationId xmlns:p14="http://schemas.microsoft.com/office/powerpoint/2010/main" val="36313020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54609" rIns="0" bIns="0" rtlCol="0">
            <a:spAutoFit/>
          </a:bodyPr>
          <a:lstStyle/>
          <a:p>
            <a:pPr marL="80645">
              <a:lnSpc>
                <a:spcPts val="1240"/>
              </a:lnSpc>
            </a:pPr>
            <a:fld id="{81D60167-4931-47E6-BA6A-407CBD079E47}" type="slidenum">
              <a:rPr spc="-25" dirty="0"/>
              <a:t>33</a:t>
            </a:fld>
            <a:endParaRPr spc="-25" dirty="0"/>
          </a:p>
        </p:txBody>
      </p:sp>
      <p:graphicFrame>
        <p:nvGraphicFramePr>
          <p:cNvPr id="4" name="Tabla 3"/>
          <p:cNvGraphicFramePr>
            <a:graphicFrameLocks noGrp="1"/>
          </p:cNvGraphicFramePr>
          <p:nvPr>
            <p:extLst>
              <p:ext uri="{D42A27DB-BD31-4B8C-83A1-F6EECF244321}">
                <p14:modId xmlns:p14="http://schemas.microsoft.com/office/powerpoint/2010/main" val="3667255642"/>
              </p:ext>
            </p:extLst>
          </p:nvPr>
        </p:nvGraphicFramePr>
        <p:xfrm>
          <a:off x="2779775" y="711200"/>
          <a:ext cx="6391656" cy="4872990"/>
        </p:xfrm>
        <a:graphic>
          <a:graphicData uri="http://schemas.openxmlformats.org/drawingml/2006/table">
            <a:tbl>
              <a:tblPr/>
              <a:tblGrid>
                <a:gridCol w="2368990">
                  <a:extLst>
                    <a:ext uri="{9D8B030D-6E8A-4147-A177-3AD203B41FA5}">
                      <a16:colId xmlns:a16="http://schemas.microsoft.com/office/drawing/2014/main" val="49799204"/>
                    </a:ext>
                  </a:extLst>
                </a:gridCol>
                <a:gridCol w="930674">
                  <a:extLst>
                    <a:ext uri="{9D8B030D-6E8A-4147-A177-3AD203B41FA5}">
                      <a16:colId xmlns:a16="http://schemas.microsoft.com/office/drawing/2014/main" val="3189739647"/>
                    </a:ext>
                  </a:extLst>
                </a:gridCol>
                <a:gridCol w="1061430">
                  <a:extLst>
                    <a:ext uri="{9D8B030D-6E8A-4147-A177-3AD203B41FA5}">
                      <a16:colId xmlns:a16="http://schemas.microsoft.com/office/drawing/2014/main" val="3754031691"/>
                    </a:ext>
                  </a:extLst>
                </a:gridCol>
                <a:gridCol w="2030562">
                  <a:extLst>
                    <a:ext uri="{9D8B030D-6E8A-4147-A177-3AD203B41FA5}">
                      <a16:colId xmlns:a16="http://schemas.microsoft.com/office/drawing/2014/main" val="2170948398"/>
                    </a:ext>
                  </a:extLst>
                </a:gridCol>
              </a:tblGrid>
              <a:tr h="474505">
                <a:tc>
                  <a:txBody>
                    <a:bodyPr/>
                    <a:lstStyle/>
                    <a:p>
                      <a:pPr algn="l" fontAlgn="b"/>
                      <a:r>
                        <a:rPr lang="es-MX" sz="1200" b="1" i="0" u="none" strike="noStrike" dirty="0">
                          <a:solidFill>
                            <a:srgbClr val="FFFFFF"/>
                          </a:solidFill>
                          <a:effectLst/>
                          <a:latin typeface="+mn-lt"/>
                        </a:rPr>
                        <a:t>ACTORES POLÍTICOS</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TEXTO</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FOTOGRAFÍA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l" fontAlgn="b"/>
                      <a:r>
                        <a:rPr lang="es-MX" sz="1200" b="1" i="0" u="none" strike="noStrike">
                          <a:solidFill>
                            <a:srgbClr val="FFFFFF"/>
                          </a:solidFill>
                          <a:effectLst/>
                          <a:latin typeface="+mn-lt"/>
                        </a:rPr>
                        <a:t>TEXTO-IMAGEN</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502036162"/>
                  </a:ext>
                </a:extLst>
              </a:tr>
              <a:tr h="251018">
                <a:tc>
                  <a:txBody>
                    <a:bodyPr/>
                    <a:lstStyle/>
                    <a:p>
                      <a:pPr algn="l" fontAlgn="b"/>
                      <a:r>
                        <a:rPr lang="es-MX" sz="1200" b="0" i="0" u="none" strike="noStrike">
                          <a:solidFill>
                            <a:srgbClr val="000000"/>
                          </a:solidFill>
                          <a:effectLst/>
                          <a:latin typeface="+mn-lt"/>
                        </a:rPr>
                        <a:t>Evelyn Cecia Salgado Pineda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82</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1043</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415016171"/>
                  </a:ext>
                </a:extLst>
              </a:tr>
              <a:tr h="251018">
                <a:tc>
                  <a:txBody>
                    <a:bodyPr/>
                    <a:lstStyle/>
                    <a:p>
                      <a:pPr algn="l" fontAlgn="b"/>
                      <a:r>
                        <a:rPr lang="es-MX" sz="1200" b="0" i="0" u="none" strike="noStrike">
                          <a:solidFill>
                            <a:srgbClr val="000000"/>
                          </a:solidFill>
                          <a:effectLst/>
                          <a:latin typeface="+mn-lt"/>
                        </a:rPr>
                        <a:t>Abelina López Rodríguez</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42</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223</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1595917643"/>
                  </a:ext>
                </a:extLst>
              </a:tr>
              <a:tr h="251018">
                <a:tc>
                  <a:txBody>
                    <a:bodyPr/>
                    <a:lstStyle/>
                    <a:p>
                      <a:pPr algn="l" fontAlgn="b"/>
                      <a:r>
                        <a:rPr lang="es-MX" sz="1200" b="0" i="0" u="none" strike="noStrike">
                          <a:solidFill>
                            <a:srgbClr val="000000"/>
                          </a:solidFill>
                          <a:effectLst/>
                          <a:latin typeface="+mn-lt"/>
                        </a:rPr>
                        <a:t>Javier Saldaña Almazán</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20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179</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1711157383"/>
                  </a:ext>
                </a:extLst>
              </a:tr>
              <a:tr h="251018">
                <a:tc>
                  <a:txBody>
                    <a:bodyPr/>
                    <a:lstStyle/>
                    <a:p>
                      <a:pPr algn="l" fontAlgn="b"/>
                      <a:r>
                        <a:rPr lang="es-MX" sz="1200" b="0" i="0" u="none" strike="noStrike">
                          <a:solidFill>
                            <a:srgbClr val="000000"/>
                          </a:solidFill>
                          <a:effectLst/>
                          <a:latin typeface="+mn-lt"/>
                        </a:rPr>
                        <a:t>Lizette Tapia Castro</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5</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171</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32441457"/>
                  </a:ext>
                </a:extLst>
              </a:tr>
              <a:tr h="251018">
                <a:tc>
                  <a:txBody>
                    <a:bodyPr/>
                    <a:lstStyle/>
                    <a:p>
                      <a:pPr algn="l" fontAlgn="b"/>
                      <a:r>
                        <a:rPr lang="es-MX" sz="1200" b="0" i="0" u="none" strike="noStrike" dirty="0">
                          <a:solidFill>
                            <a:srgbClr val="000000"/>
                          </a:solidFill>
                          <a:effectLst/>
                          <a:latin typeface="+mn-lt"/>
                        </a:rPr>
                        <a:t>Claudia </a:t>
                      </a:r>
                      <a:r>
                        <a:rPr lang="es-MX" sz="1200" b="0" i="0" u="none" strike="noStrike" dirty="0" err="1">
                          <a:solidFill>
                            <a:srgbClr val="000000"/>
                          </a:solidFill>
                          <a:effectLst/>
                          <a:latin typeface="+mn-lt"/>
                        </a:rPr>
                        <a:t>Sheinbaum</a:t>
                      </a:r>
                      <a:r>
                        <a:rPr lang="es-MX" sz="1200" b="0" i="0" u="none" strike="noStrike" dirty="0">
                          <a:solidFill>
                            <a:srgbClr val="000000"/>
                          </a:solidFill>
                          <a:effectLst/>
                          <a:latin typeface="+mn-lt"/>
                        </a:rPr>
                        <a:t> Pardo</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8</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100</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19731012"/>
                  </a:ext>
                </a:extLst>
              </a:tr>
              <a:tr h="251018">
                <a:tc>
                  <a:txBody>
                    <a:bodyPr/>
                    <a:lstStyle/>
                    <a:p>
                      <a:pPr algn="l" fontAlgn="b"/>
                      <a:r>
                        <a:rPr lang="es-MX" sz="1200" b="0" i="0" u="none" strike="noStrike">
                          <a:solidFill>
                            <a:srgbClr val="000000"/>
                          </a:solidFill>
                          <a:effectLst/>
                          <a:latin typeface="+mn-lt"/>
                        </a:rPr>
                        <a:t>Beatriz Mojica Morga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21</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115</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400743067"/>
                  </a:ext>
                </a:extLst>
              </a:tr>
              <a:tr h="251018">
                <a:tc>
                  <a:txBody>
                    <a:bodyPr/>
                    <a:lstStyle/>
                    <a:p>
                      <a:pPr algn="l" fontAlgn="b"/>
                      <a:r>
                        <a:rPr lang="es-MX" sz="1200" b="0" i="0" u="none" strike="noStrike">
                          <a:solidFill>
                            <a:srgbClr val="000000"/>
                          </a:solidFill>
                          <a:effectLst/>
                          <a:latin typeface="+mn-lt"/>
                        </a:rPr>
                        <a:t>Simón Quiñones Orozco</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21</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162</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143280581"/>
                  </a:ext>
                </a:extLst>
              </a:tr>
              <a:tr h="251018">
                <a:tc>
                  <a:txBody>
                    <a:bodyPr/>
                    <a:lstStyle/>
                    <a:p>
                      <a:pPr algn="l" fontAlgn="b"/>
                      <a:r>
                        <a:rPr lang="es-MX" sz="1200" b="0" i="0" u="none" strike="noStrike">
                          <a:solidFill>
                            <a:srgbClr val="000000"/>
                          </a:solidFill>
                          <a:effectLst/>
                          <a:latin typeface="+mn-lt"/>
                        </a:rPr>
                        <a:t>Félix Salgado Macedonio</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47</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91</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82227594"/>
                  </a:ext>
                </a:extLst>
              </a:tr>
              <a:tr h="251018">
                <a:tc>
                  <a:txBody>
                    <a:bodyPr/>
                    <a:lstStyle/>
                    <a:p>
                      <a:pPr algn="l" fontAlgn="b"/>
                      <a:r>
                        <a:rPr lang="es-MX" sz="1200" b="0" i="0" u="none" strike="noStrike">
                          <a:solidFill>
                            <a:srgbClr val="000000"/>
                          </a:solidFill>
                          <a:effectLst/>
                          <a:latin typeface="+mn-lt"/>
                        </a:rPr>
                        <a:t>Gustavo Alarcón Herrera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18</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2</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69</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888652690"/>
                  </a:ext>
                </a:extLst>
              </a:tr>
              <a:tr h="251018">
                <a:tc>
                  <a:txBody>
                    <a:bodyPr/>
                    <a:lstStyle/>
                    <a:p>
                      <a:pPr algn="l" fontAlgn="b"/>
                      <a:r>
                        <a:rPr lang="es-MX" sz="1200" b="0" i="0" u="none" strike="noStrike">
                          <a:solidFill>
                            <a:srgbClr val="000000"/>
                          </a:solidFill>
                          <a:effectLst/>
                          <a:latin typeface="+mn-lt"/>
                        </a:rPr>
                        <a:t>Juan Andrés Vega Carranza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5</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54</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73558530"/>
                  </a:ext>
                </a:extLst>
              </a:tr>
              <a:tr h="251018">
                <a:tc>
                  <a:txBody>
                    <a:bodyPr/>
                    <a:lstStyle/>
                    <a:p>
                      <a:pPr algn="l" fontAlgn="b"/>
                      <a:r>
                        <a:rPr lang="es-MX" sz="1200" b="0" i="0" u="none" strike="noStrike">
                          <a:solidFill>
                            <a:srgbClr val="000000"/>
                          </a:solidFill>
                          <a:effectLst/>
                          <a:latin typeface="+mn-lt"/>
                        </a:rPr>
                        <a:t>Erik Catalán Rendón</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11</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42</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3893717168"/>
                  </a:ext>
                </a:extLst>
              </a:tr>
              <a:tr h="474505">
                <a:tc>
                  <a:txBody>
                    <a:bodyPr/>
                    <a:lstStyle/>
                    <a:p>
                      <a:pPr algn="l" fontAlgn="b"/>
                      <a:r>
                        <a:rPr lang="es-MX" sz="1200" b="0" i="0" u="none" strike="noStrike">
                          <a:solidFill>
                            <a:srgbClr val="000000"/>
                          </a:solidFill>
                          <a:effectLst/>
                          <a:latin typeface="+mn-lt"/>
                        </a:rPr>
                        <a:t>Jesús Eugenio Uriostegui García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12</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40</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4010397537"/>
                  </a:ext>
                </a:extLst>
              </a:tr>
              <a:tr h="251018">
                <a:tc>
                  <a:txBody>
                    <a:bodyPr/>
                    <a:lstStyle/>
                    <a:p>
                      <a:pPr algn="l" fontAlgn="b"/>
                      <a:r>
                        <a:rPr lang="es-MX" sz="1200" b="0" i="0" u="none" strike="noStrike">
                          <a:solidFill>
                            <a:srgbClr val="000000"/>
                          </a:solidFill>
                          <a:effectLst/>
                          <a:latin typeface="+mn-lt"/>
                        </a:rPr>
                        <a:t>Alejandro Bravo Abarca</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8</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62</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828670399"/>
                  </a:ext>
                </a:extLst>
              </a:tr>
              <a:tr h="474505">
                <a:tc>
                  <a:txBody>
                    <a:bodyPr/>
                    <a:lstStyle/>
                    <a:p>
                      <a:pPr algn="l" fontAlgn="b"/>
                      <a:r>
                        <a:rPr lang="es-MX" sz="1200" b="0" i="0" u="none" strike="noStrike">
                          <a:solidFill>
                            <a:srgbClr val="000000"/>
                          </a:solidFill>
                          <a:effectLst/>
                          <a:latin typeface="+mn-lt"/>
                        </a:rPr>
                        <a:t>Aída Melina Martínez Rebolledo</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a:solidFill>
                            <a:srgbClr val="000000"/>
                          </a:solidFill>
                          <a:effectLst/>
                          <a:latin typeface="+mn-lt"/>
                        </a:rPr>
                        <a:t>7</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1</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r" fontAlgn="b"/>
                      <a:r>
                        <a:rPr lang="es-MX" sz="1200" b="0" i="0" u="none" strike="noStrike" dirty="0">
                          <a:solidFill>
                            <a:srgbClr val="000000"/>
                          </a:solidFill>
                          <a:effectLst/>
                          <a:latin typeface="+mn-lt"/>
                        </a:rPr>
                        <a:t>49</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extLst>
                  <a:ext uri="{0D108BD9-81ED-4DB2-BD59-A6C34878D82A}">
                    <a16:rowId xmlns:a16="http://schemas.microsoft.com/office/drawing/2014/main" val="2252100421"/>
                  </a:ext>
                </a:extLst>
              </a:tr>
              <a:tr h="251018">
                <a:tc>
                  <a:txBody>
                    <a:bodyPr/>
                    <a:lstStyle/>
                    <a:p>
                      <a:pPr algn="l" fontAlgn="b"/>
                      <a:r>
                        <a:rPr lang="es-MX" sz="1200" b="0" i="0" u="none" strike="noStrike">
                          <a:solidFill>
                            <a:srgbClr val="000000"/>
                          </a:solidFill>
                          <a:effectLst/>
                          <a:latin typeface="+mn-lt"/>
                        </a:rPr>
                        <a:t>Alondra García Carbajal</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a:solidFill>
                            <a:srgbClr val="000000"/>
                          </a:solidFill>
                          <a:effectLst/>
                          <a:latin typeface="+mn-lt"/>
                        </a:rPr>
                        <a:t>3</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r" fontAlgn="b"/>
                      <a:r>
                        <a:rPr lang="es-MX" sz="1200" b="0" i="0" u="none" strike="noStrike" dirty="0">
                          <a:solidFill>
                            <a:srgbClr val="000000"/>
                          </a:solidFill>
                          <a:effectLst/>
                          <a:latin typeface="+mn-lt"/>
                        </a:rPr>
                        <a:t>30</a:t>
                      </a:r>
                    </a:p>
                  </a:txBody>
                  <a:tcPr marL="3361" marR="3361" marT="3361"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186713483"/>
                  </a:ext>
                </a:extLst>
              </a:tr>
              <a:tr h="0">
                <a:tc>
                  <a:txBody>
                    <a:bodyPr/>
                    <a:lstStyle/>
                    <a:p>
                      <a:pPr algn="l" fontAlgn="b"/>
                      <a:r>
                        <a:rPr lang="es-MX" sz="1200" b="1" i="0" u="none" strike="noStrike">
                          <a:solidFill>
                            <a:srgbClr val="000000"/>
                          </a:solidFill>
                          <a:effectLst/>
                          <a:latin typeface="+mn-lt"/>
                        </a:rPr>
                        <a:t>TOTALES</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310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a:solidFill>
                            <a:srgbClr val="000000"/>
                          </a:solidFill>
                          <a:effectLst/>
                          <a:latin typeface="+mn-lt"/>
                        </a:rPr>
                        <a:t>4</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s-MX" sz="1200" b="1" i="0" u="none" strike="noStrike" dirty="0">
                          <a:solidFill>
                            <a:srgbClr val="000000"/>
                          </a:solidFill>
                          <a:effectLst/>
                          <a:latin typeface="+mn-lt"/>
                        </a:rPr>
                        <a:t>2,430</a:t>
                      </a:r>
                    </a:p>
                  </a:txBody>
                  <a:tcPr marL="3361" marR="3361" marT="336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3154559"/>
                  </a:ext>
                </a:extLst>
              </a:tr>
            </a:tbl>
          </a:graphicData>
        </a:graphic>
      </p:graphicFrame>
    </p:spTree>
    <p:extLst>
      <p:ext uri="{BB962C8B-B14F-4D97-AF65-F5344CB8AC3E}">
        <p14:creationId xmlns:p14="http://schemas.microsoft.com/office/powerpoint/2010/main" val="7302024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bject 3"/>
          <p:cNvSpPr txBox="1">
            <a:spLocks/>
          </p:cNvSpPr>
          <p:nvPr/>
        </p:nvSpPr>
        <p:spPr>
          <a:xfrm>
            <a:off x="1905000" y="381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Q) ENFOQUE DE LA COBERTURA </a:t>
            </a:r>
            <a:endParaRPr lang="es-MX" sz="1700" b="1" dirty="0">
              <a:solidFill>
                <a:srgbClr val="7030A0"/>
              </a:solidFill>
              <a:latin typeface="Arial" panose="020B0604020202020204" pitchFamily="34" charset="0"/>
              <a:cs typeface="Arial" panose="020B0604020202020204" pitchFamily="34" charset="0"/>
            </a:endParaRPr>
          </a:p>
        </p:txBody>
      </p:sp>
      <p:graphicFrame>
        <p:nvGraphicFramePr>
          <p:cNvPr id="19" name="Gráfico 18">
            <a:extLst>
              <a:ext uri="{FF2B5EF4-FFF2-40B4-BE49-F238E27FC236}">
                <a16:creationId xmlns:a16="http://schemas.microsoft.com/office/drawing/2014/main" id="{0D388793-FB73-49A1-96B0-A93718506CA8}"/>
              </a:ext>
            </a:extLst>
          </p:cNvPr>
          <p:cNvGraphicFramePr>
            <a:graphicFrameLocks/>
          </p:cNvGraphicFramePr>
          <p:nvPr/>
        </p:nvGraphicFramePr>
        <p:xfrm>
          <a:off x="1013222" y="762000"/>
          <a:ext cx="10013155" cy="3591718"/>
        </p:xfrm>
        <a:graphic>
          <a:graphicData uri="http://schemas.openxmlformats.org/drawingml/2006/chart">
            <c:chart xmlns:c="http://schemas.openxmlformats.org/drawingml/2006/chart" xmlns:r="http://schemas.openxmlformats.org/officeDocument/2006/relationships" r:id="rId2"/>
          </a:graphicData>
        </a:graphic>
      </p:graphicFrame>
      <p:sp>
        <p:nvSpPr>
          <p:cNvPr id="22" name="Rectangle 1"/>
          <p:cNvSpPr>
            <a:spLocks noChangeArrowheads="1"/>
          </p:cNvSpPr>
          <p:nvPr/>
        </p:nvSpPr>
        <p:spPr bwMode="auto">
          <a:xfrm>
            <a:off x="1447800" y="4911170"/>
            <a:ext cx="9448800" cy="102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just" eaLnBrk="0" fontAlgn="base" hangingPunct="0">
              <a:lnSpc>
                <a:spcPct val="150000"/>
              </a:lnSpc>
              <a:spcBef>
                <a:spcPct val="0"/>
              </a:spcBef>
              <a:spcAft>
                <a:spcPct val="0"/>
              </a:spcAft>
              <a:buClrTx/>
            </a:pPr>
            <a:r>
              <a:rPr lang="es-MX" dirty="0" smtClean="0"/>
              <a:t>Respecto </a:t>
            </a:r>
            <a:r>
              <a:rPr lang="es-MX" dirty="0"/>
              <a:t>de la variable de enfoque de la cobertura, únicamente se identificó 1 registro asociado a relaciones familiares, profesionales o de amistad, correspondiente a Evelyn Salgado Pineda. En las demás categorías no se registraron </a:t>
            </a:r>
            <a:r>
              <a:rPr lang="es-MX" dirty="0" smtClean="0"/>
              <a:t>menciones. </a:t>
            </a:r>
            <a:endParaRPr kumimoji="0" lang="es-MX" altLang="es-MX" sz="1800" strike="noStrike" cap="none" normalizeH="0" baseline="0" dirty="0">
              <a:ln>
                <a:noFill/>
              </a:ln>
              <a:solidFill>
                <a:schemeClr val="tx1"/>
              </a:solidFill>
              <a:effectLst/>
              <a:latin typeface="Arial" panose="020B0604020202020204" pitchFamily="34" charset="0"/>
            </a:endParaRPr>
          </a:p>
        </p:txBody>
      </p:sp>
      <p:sp>
        <p:nvSpPr>
          <p:cNvPr id="2" name="Rectángulo 1"/>
          <p:cNvSpPr/>
          <p:nvPr/>
        </p:nvSpPr>
        <p:spPr>
          <a:xfrm>
            <a:off x="11430000" y="6299274"/>
            <a:ext cx="354584" cy="276999"/>
          </a:xfrm>
          <a:prstGeom prst="rect">
            <a:avLst/>
          </a:prstGeom>
        </p:spPr>
        <p:txBody>
          <a:bodyPr wrap="none">
            <a:spAutoFit/>
          </a:bodyPr>
          <a:lstStyle/>
          <a:p>
            <a:r>
              <a:rPr lang="es-MX" sz="1200" dirty="0">
                <a:latin typeface="+mn-lt"/>
              </a:rPr>
              <a:t>34</a:t>
            </a:r>
          </a:p>
        </p:txBody>
      </p:sp>
    </p:spTree>
    <p:extLst>
      <p:ext uri="{BB962C8B-B14F-4D97-AF65-F5344CB8AC3E}">
        <p14:creationId xmlns:p14="http://schemas.microsoft.com/office/powerpoint/2010/main" val="16679447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sldNum" sz="quarter" idx="7"/>
          </p:nvPr>
        </p:nvSpPr>
        <p:spPr>
          <a:prstGeom prst="rect">
            <a:avLst/>
          </a:prstGeom>
        </p:spPr>
        <p:txBody>
          <a:bodyPr vert="horz" wrap="square" lIns="0" tIns="54609" rIns="0" bIns="0" rtlCol="0">
            <a:spAutoFit/>
          </a:bodyPr>
          <a:lstStyle/>
          <a:p>
            <a:pPr marL="80645">
              <a:lnSpc>
                <a:spcPts val="1240"/>
              </a:lnSpc>
            </a:pPr>
            <a:fld id="{81D60167-4931-47E6-BA6A-407CBD079E47}" type="slidenum">
              <a:rPr spc="-25" dirty="0"/>
              <a:t>35</a:t>
            </a:fld>
            <a:endParaRPr spc="-25" dirty="0"/>
          </a:p>
        </p:txBody>
      </p:sp>
      <p:graphicFrame>
        <p:nvGraphicFramePr>
          <p:cNvPr id="5" name="Tabla 4"/>
          <p:cNvGraphicFramePr>
            <a:graphicFrameLocks noGrp="1"/>
          </p:cNvGraphicFramePr>
          <p:nvPr/>
        </p:nvGraphicFramePr>
        <p:xfrm>
          <a:off x="1524000" y="1600200"/>
          <a:ext cx="9906000" cy="2126044"/>
        </p:xfrm>
        <a:graphic>
          <a:graphicData uri="http://schemas.openxmlformats.org/drawingml/2006/table">
            <a:tbl>
              <a:tblPr/>
              <a:tblGrid>
                <a:gridCol w="2286000">
                  <a:extLst>
                    <a:ext uri="{9D8B030D-6E8A-4147-A177-3AD203B41FA5}">
                      <a16:colId xmlns:a16="http://schemas.microsoft.com/office/drawing/2014/main" val="408053026"/>
                    </a:ext>
                  </a:extLst>
                </a:gridCol>
                <a:gridCol w="1447800">
                  <a:extLst>
                    <a:ext uri="{9D8B030D-6E8A-4147-A177-3AD203B41FA5}">
                      <a16:colId xmlns:a16="http://schemas.microsoft.com/office/drawing/2014/main" val="1502638774"/>
                    </a:ext>
                  </a:extLst>
                </a:gridCol>
                <a:gridCol w="1371600">
                  <a:extLst>
                    <a:ext uri="{9D8B030D-6E8A-4147-A177-3AD203B41FA5}">
                      <a16:colId xmlns:a16="http://schemas.microsoft.com/office/drawing/2014/main" val="4110108697"/>
                    </a:ext>
                  </a:extLst>
                </a:gridCol>
                <a:gridCol w="1288949">
                  <a:extLst>
                    <a:ext uri="{9D8B030D-6E8A-4147-A177-3AD203B41FA5}">
                      <a16:colId xmlns:a16="http://schemas.microsoft.com/office/drawing/2014/main" val="248666515"/>
                    </a:ext>
                  </a:extLst>
                </a:gridCol>
                <a:gridCol w="2345468">
                  <a:extLst>
                    <a:ext uri="{9D8B030D-6E8A-4147-A177-3AD203B41FA5}">
                      <a16:colId xmlns:a16="http://schemas.microsoft.com/office/drawing/2014/main" val="3366981996"/>
                    </a:ext>
                  </a:extLst>
                </a:gridCol>
                <a:gridCol w="1166183">
                  <a:extLst>
                    <a:ext uri="{9D8B030D-6E8A-4147-A177-3AD203B41FA5}">
                      <a16:colId xmlns:a16="http://schemas.microsoft.com/office/drawing/2014/main" val="3840701071"/>
                    </a:ext>
                  </a:extLst>
                </a:gridCol>
              </a:tblGrid>
              <a:tr h="678084">
                <a:tc>
                  <a:txBody>
                    <a:bodyPr/>
                    <a:lstStyle/>
                    <a:p>
                      <a:pPr algn="l" fontAlgn="ctr"/>
                      <a:r>
                        <a:rPr lang="es-MX" sz="1600" b="1" i="0" u="none" strike="noStrike" dirty="0">
                          <a:solidFill>
                            <a:schemeClr val="bg1"/>
                          </a:solidFill>
                          <a:effectLst/>
                          <a:latin typeface="Arial" panose="020B0604020202020204" pitchFamily="34" charset="0"/>
                          <a:cs typeface="Arial" panose="020B0604020202020204" pitchFamily="34" charset="0"/>
                        </a:rPr>
                        <a:t>PERSONAS</a:t>
                      </a:r>
                      <a:r>
                        <a:rPr lang="es-MX" sz="1600" b="1" i="0" u="none" strike="noStrike" baseline="0" dirty="0">
                          <a:solidFill>
                            <a:schemeClr val="bg1"/>
                          </a:solidFill>
                          <a:effectLst/>
                          <a:latin typeface="Arial" panose="020B0604020202020204" pitchFamily="34" charset="0"/>
                          <a:cs typeface="Arial" panose="020B0604020202020204" pitchFamily="34" charset="0"/>
                        </a:rPr>
                        <a:t> A</a:t>
                      </a:r>
                      <a:r>
                        <a:rPr lang="es-MX" sz="1600" b="1" i="0" u="none" strike="noStrike" dirty="0">
                          <a:solidFill>
                            <a:schemeClr val="bg1"/>
                          </a:solidFill>
                          <a:effectLst/>
                          <a:latin typeface="Arial" panose="020B0604020202020204" pitchFamily="34" charset="0"/>
                          <a:cs typeface="Arial" panose="020B0604020202020204" pitchFamily="34" charset="0"/>
                        </a:rPr>
                        <a:t>CTORAS POLÍTICAS</a:t>
                      </a:r>
                    </a:p>
                  </a:txBody>
                  <a:tcPr marL="4023" marR="4023" marT="4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600" b="1" i="0" u="none" strike="noStrike" dirty="0">
                          <a:solidFill>
                            <a:schemeClr val="bg1"/>
                          </a:solidFill>
                          <a:effectLst/>
                          <a:latin typeface="Arial" panose="020B0604020202020204" pitchFamily="34" charset="0"/>
                          <a:cs typeface="Arial" panose="020B0604020202020204" pitchFamily="34" charset="0"/>
                        </a:rPr>
                        <a:t>REPUTACIÓN</a:t>
                      </a:r>
                    </a:p>
                  </a:txBody>
                  <a:tcPr marL="4023" marR="4023" marT="4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600" b="1" i="0" u="none" strike="noStrike" dirty="0">
                          <a:solidFill>
                            <a:schemeClr val="bg1"/>
                          </a:solidFill>
                          <a:effectLst/>
                          <a:latin typeface="Arial" panose="020B0604020202020204" pitchFamily="34" charset="0"/>
                          <a:cs typeface="Arial" panose="020B0604020202020204" pitchFamily="34" charset="0"/>
                        </a:rPr>
                        <a:t>CREDENCIALES ACADÉMICAS O PROFESIONALES</a:t>
                      </a:r>
                    </a:p>
                  </a:txBody>
                  <a:tcPr marL="4023" marR="4023" marT="4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600" b="1" i="0" u="none" strike="noStrike" dirty="0">
                          <a:solidFill>
                            <a:schemeClr val="bg1"/>
                          </a:solidFill>
                          <a:effectLst/>
                          <a:latin typeface="Arial" panose="020B0604020202020204" pitchFamily="34" charset="0"/>
                          <a:cs typeface="Arial" panose="020B0604020202020204" pitchFamily="34" charset="0"/>
                        </a:rPr>
                        <a:t>CAPACIDADES FISICAS O MENTALES</a:t>
                      </a:r>
                    </a:p>
                  </a:txBody>
                  <a:tcPr marL="4023" marR="4023" marT="4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600" b="1" i="0" u="none" strike="noStrike" dirty="0">
                          <a:solidFill>
                            <a:schemeClr val="bg1"/>
                          </a:solidFill>
                          <a:effectLst/>
                          <a:latin typeface="Arial" panose="020B0604020202020204" pitchFamily="34" charset="0"/>
                          <a:cs typeface="Arial" panose="020B0604020202020204" pitchFamily="34" charset="0"/>
                        </a:rPr>
                        <a:t>RELACIONES FAMILIARES, PROFESIONALES O DE AMISTAD</a:t>
                      </a:r>
                    </a:p>
                  </a:txBody>
                  <a:tcPr marL="4023" marR="4023" marT="4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ctr"/>
                      <a:r>
                        <a:rPr lang="es-MX" sz="1600" b="1" i="0" u="none" strike="noStrike" dirty="0">
                          <a:solidFill>
                            <a:schemeClr val="bg1"/>
                          </a:solidFill>
                          <a:effectLst/>
                          <a:latin typeface="Arial" panose="020B0604020202020204" pitchFamily="34" charset="0"/>
                          <a:cs typeface="Arial" panose="020B0604020202020204" pitchFamily="34" charset="0"/>
                        </a:rPr>
                        <a:t>ESTILO DE VIDA</a:t>
                      </a:r>
                    </a:p>
                  </a:txBody>
                  <a:tcPr marL="4023" marR="4023" marT="40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942621042"/>
                  </a:ext>
                </a:extLst>
              </a:tr>
              <a:tr h="228238">
                <a:tc>
                  <a:txBody>
                    <a:bodyPr/>
                    <a:lstStyle/>
                    <a:p>
                      <a:pPr algn="l" fontAlgn="b"/>
                      <a:r>
                        <a:rPr lang="es-MX" sz="1400" b="0" i="0" u="none" strike="noStrike" dirty="0">
                          <a:solidFill>
                            <a:srgbClr val="000000"/>
                          </a:solidFill>
                          <a:effectLst/>
                          <a:latin typeface="Arial" panose="020B0604020202020204" pitchFamily="34" charset="0"/>
                          <a:cs typeface="Arial" panose="020B0604020202020204" pitchFamily="34" charset="0"/>
                        </a:rPr>
                        <a:t>EVELYN CECIA SALGADO PINEDA</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a:solidFill>
                            <a:srgbClr val="000000"/>
                          </a:solidFill>
                          <a:effectLst/>
                          <a:latin typeface="Arial" panose="020B0604020202020204" pitchFamily="34" charset="0"/>
                          <a:cs typeface="Arial" panose="020B0604020202020204" pitchFamily="34" charset="0"/>
                        </a:rPr>
                        <a:t>1</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b"/>
                      <a:r>
                        <a:rPr lang="es-MX" sz="1400" b="0" i="0" u="none" strike="noStrike">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2792429892"/>
                  </a:ext>
                </a:extLst>
              </a:tr>
              <a:tr h="228238">
                <a:tc>
                  <a:txBody>
                    <a:bodyPr/>
                    <a:lstStyle/>
                    <a:p>
                      <a:pPr algn="l" fontAlgn="b"/>
                      <a:r>
                        <a:rPr lang="es-MX" sz="1400" b="1" i="0" u="none" strike="noStrike">
                          <a:solidFill>
                            <a:srgbClr val="000000"/>
                          </a:solidFill>
                          <a:effectLst/>
                          <a:latin typeface="Arial" panose="020B0604020202020204" pitchFamily="34" charset="0"/>
                          <a:cs typeface="Arial" panose="020B0604020202020204" pitchFamily="34" charset="0"/>
                        </a:rPr>
                        <a:t>TOTAL</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1</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MX" sz="1400" b="1" i="0" u="none" strike="noStrike" dirty="0">
                          <a:solidFill>
                            <a:srgbClr val="000000"/>
                          </a:solidFill>
                          <a:effectLst/>
                          <a:latin typeface="Arial" panose="020B0604020202020204" pitchFamily="34" charset="0"/>
                          <a:cs typeface="Arial" panose="020B0604020202020204" pitchFamily="34" charset="0"/>
                        </a:rPr>
                        <a:t>0</a:t>
                      </a:r>
                    </a:p>
                  </a:txBody>
                  <a:tcPr marL="4023" marR="4023" marT="4023"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8940174"/>
                  </a:ext>
                </a:extLst>
              </a:tr>
            </a:tbl>
          </a:graphicData>
        </a:graphic>
      </p:graphicFrame>
    </p:spTree>
    <p:extLst>
      <p:ext uri="{BB962C8B-B14F-4D97-AF65-F5344CB8AC3E}">
        <p14:creationId xmlns:p14="http://schemas.microsoft.com/office/powerpoint/2010/main" val="26016090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768596" y="590042"/>
            <a:ext cx="2498090" cy="330200"/>
          </a:xfrm>
          <a:prstGeom prst="rect">
            <a:avLst/>
          </a:prstGeom>
        </p:spPr>
        <p:txBody>
          <a:bodyPr vert="horz" wrap="square" lIns="0" tIns="12065" rIns="0" bIns="0" rtlCol="0">
            <a:spAutoFit/>
          </a:bodyPr>
          <a:lstStyle/>
          <a:p>
            <a:pPr marL="12700">
              <a:lnSpc>
                <a:spcPct val="100000"/>
              </a:lnSpc>
              <a:spcBef>
                <a:spcPts val="95"/>
              </a:spcBef>
            </a:pPr>
            <a:r>
              <a:rPr sz="2000" spc="-10" dirty="0"/>
              <a:t>INSERCIONES</a:t>
            </a:r>
            <a:r>
              <a:rPr sz="2000" spc="-35" dirty="0"/>
              <a:t> </a:t>
            </a:r>
            <a:r>
              <a:rPr sz="2000" spc="-10" dirty="0"/>
              <a:t>PAGADAS</a:t>
            </a:r>
            <a:endParaRPr sz="2000"/>
          </a:p>
        </p:txBody>
      </p:sp>
      <p:pic>
        <p:nvPicPr>
          <p:cNvPr id="5" name="object 5"/>
          <p:cNvPicPr/>
          <p:nvPr/>
        </p:nvPicPr>
        <p:blipFill>
          <a:blip r:embed="rId2" cstate="print"/>
          <a:stretch>
            <a:fillRect/>
          </a:stretch>
        </p:blipFill>
        <p:spPr>
          <a:xfrm>
            <a:off x="3297173" y="473201"/>
            <a:ext cx="5598414" cy="3128772"/>
          </a:xfrm>
          <a:prstGeom prst="rect">
            <a:avLst/>
          </a:prstGeom>
        </p:spPr>
      </p:pic>
      <p:sp>
        <p:nvSpPr>
          <p:cNvPr id="6" name="object 6"/>
          <p:cNvSpPr txBox="1"/>
          <p:nvPr/>
        </p:nvSpPr>
        <p:spPr>
          <a:xfrm>
            <a:off x="3083051" y="3473704"/>
            <a:ext cx="102870" cy="208279"/>
          </a:xfrm>
          <a:prstGeom prst="rect">
            <a:avLst/>
          </a:prstGeom>
        </p:spPr>
        <p:txBody>
          <a:bodyPr vert="horz" wrap="square" lIns="0" tIns="12700" rIns="0" bIns="0" rtlCol="0">
            <a:spAutoFit/>
          </a:bodyPr>
          <a:lstStyle/>
          <a:p>
            <a:pPr marL="12700">
              <a:lnSpc>
                <a:spcPct val="100000"/>
              </a:lnSpc>
              <a:spcBef>
                <a:spcPts val="100"/>
              </a:spcBef>
            </a:pPr>
            <a:r>
              <a:rPr sz="1200" b="1" spc="-50" dirty="0">
                <a:solidFill>
                  <a:srgbClr val="585858"/>
                </a:solidFill>
                <a:latin typeface="Calibri"/>
                <a:cs typeface="Calibri"/>
              </a:rPr>
              <a:t>0</a:t>
            </a:r>
            <a:endParaRPr sz="1200">
              <a:latin typeface="Calibri"/>
              <a:cs typeface="Calibri"/>
            </a:endParaRPr>
          </a:p>
        </p:txBody>
      </p:sp>
      <p:sp>
        <p:nvSpPr>
          <p:cNvPr id="11" name="object 11"/>
          <p:cNvSpPr txBox="1">
            <a:spLocks noGrp="1"/>
          </p:cNvSpPr>
          <p:nvPr>
            <p:ph type="sldNum" sz="quarter" idx="7"/>
          </p:nvPr>
        </p:nvSpPr>
        <p:spPr>
          <a:prstGeom prst="rect">
            <a:avLst/>
          </a:prstGeom>
        </p:spPr>
        <p:txBody>
          <a:bodyPr vert="horz" wrap="square" lIns="0" tIns="54609" rIns="0" bIns="0" rtlCol="0">
            <a:spAutoFit/>
          </a:bodyPr>
          <a:lstStyle/>
          <a:p>
            <a:pPr marL="80645">
              <a:lnSpc>
                <a:spcPts val="1240"/>
              </a:lnSpc>
            </a:pPr>
            <a:fld id="{81D60167-4931-47E6-BA6A-407CBD079E47}" type="slidenum">
              <a:rPr spc="-25" dirty="0"/>
              <a:t>36</a:t>
            </a:fld>
            <a:endParaRPr spc="-25" dirty="0"/>
          </a:p>
        </p:txBody>
      </p:sp>
      <p:sp>
        <p:nvSpPr>
          <p:cNvPr id="7" name="object 7"/>
          <p:cNvSpPr txBox="1"/>
          <p:nvPr/>
        </p:nvSpPr>
        <p:spPr>
          <a:xfrm>
            <a:off x="3083051" y="2465832"/>
            <a:ext cx="102870" cy="208279"/>
          </a:xfrm>
          <a:prstGeom prst="rect">
            <a:avLst/>
          </a:prstGeom>
        </p:spPr>
        <p:txBody>
          <a:bodyPr vert="horz" wrap="square" lIns="0" tIns="12700" rIns="0" bIns="0" rtlCol="0">
            <a:spAutoFit/>
          </a:bodyPr>
          <a:lstStyle/>
          <a:p>
            <a:pPr marL="12700">
              <a:lnSpc>
                <a:spcPct val="100000"/>
              </a:lnSpc>
              <a:spcBef>
                <a:spcPts val="100"/>
              </a:spcBef>
            </a:pPr>
            <a:r>
              <a:rPr sz="1200" b="1" spc="-50" dirty="0">
                <a:solidFill>
                  <a:srgbClr val="585858"/>
                </a:solidFill>
                <a:latin typeface="Calibri"/>
                <a:cs typeface="Calibri"/>
              </a:rPr>
              <a:t>1</a:t>
            </a:r>
            <a:endParaRPr sz="1200">
              <a:latin typeface="Calibri"/>
              <a:cs typeface="Calibri"/>
            </a:endParaRPr>
          </a:p>
        </p:txBody>
      </p:sp>
      <p:sp>
        <p:nvSpPr>
          <p:cNvPr id="8" name="object 8"/>
          <p:cNvSpPr txBox="1"/>
          <p:nvPr/>
        </p:nvSpPr>
        <p:spPr>
          <a:xfrm>
            <a:off x="3083051" y="1458214"/>
            <a:ext cx="102870" cy="208279"/>
          </a:xfrm>
          <a:prstGeom prst="rect">
            <a:avLst/>
          </a:prstGeom>
        </p:spPr>
        <p:txBody>
          <a:bodyPr vert="horz" wrap="square" lIns="0" tIns="12700" rIns="0" bIns="0" rtlCol="0">
            <a:spAutoFit/>
          </a:bodyPr>
          <a:lstStyle/>
          <a:p>
            <a:pPr marL="12700">
              <a:lnSpc>
                <a:spcPct val="100000"/>
              </a:lnSpc>
              <a:spcBef>
                <a:spcPts val="100"/>
              </a:spcBef>
            </a:pPr>
            <a:r>
              <a:rPr sz="1200" b="1" spc="-50" dirty="0">
                <a:solidFill>
                  <a:srgbClr val="585858"/>
                </a:solidFill>
                <a:latin typeface="Calibri"/>
                <a:cs typeface="Calibri"/>
              </a:rPr>
              <a:t>2</a:t>
            </a:r>
            <a:endParaRPr sz="1200">
              <a:latin typeface="Calibri"/>
              <a:cs typeface="Calibri"/>
            </a:endParaRPr>
          </a:p>
        </p:txBody>
      </p:sp>
      <p:sp>
        <p:nvSpPr>
          <p:cNvPr id="9" name="object 9"/>
          <p:cNvSpPr txBox="1"/>
          <p:nvPr/>
        </p:nvSpPr>
        <p:spPr>
          <a:xfrm>
            <a:off x="5014976" y="3679444"/>
            <a:ext cx="737235" cy="238760"/>
          </a:xfrm>
          <a:prstGeom prst="rect">
            <a:avLst/>
          </a:prstGeom>
        </p:spPr>
        <p:txBody>
          <a:bodyPr vert="horz" wrap="square" lIns="0" tIns="12065" rIns="0" bIns="0" rtlCol="0">
            <a:spAutoFit/>
          </a:bodyPr>
          <a:lstStyle/>
          <a:p>
            <a:pPr marL="12700">
              <a:lnSpc>
                <a:spcPct val="100000"/>
              </a:lnSpc>
              <a:spcBef>
                <a:spcPts val="95"/>
              </a:spcBef>
            </a:pPr>
            <a:r>
              <a:rPr sz="1400" dirty="0">
                <a:solidFill>
                  <a:srgbClr val="585858"/>
                </a:solidFill>
                <a:latin typeface="Calibri"/>
                <a:cs typeface="Calibri"/>
              </a:rPr>
              <a:t>NO</a:t>
            </a:r>
            <a:r>
              <a:rPr sz="1400" spc="-10" dirty="0">
                <a:solidFill>
                  <a:srgbClr val="585858"/>
                </a:solidFill>
                <a:latin typeface="Calibri"/>
                <a:cs typeface="Calibri"/>
              </a:rPr>
              <a:t> </a:t>
            </a:r>
            <a:r>
              <a:rPr sz="1400" spc="-20" dirty="0">
                <a:solidFill>
                  <a:srgbClr val="585858"/>
                </a:solidFill>
                <a:latin typeface="Calibri"/>
                <a:cs typeface="Calibri"/>
              </a:rPr>
              <a:t>HUBO</a:t>
            </a:r>
            <a:endParaRPr sz="1400">
              <a:latin typeface="Calibri"/>
              <a:cs typeface="Calibri"/>
            </a:endParaRPr>
          </a:p>
        </p:txBody>
      </p:sp>
      <p:sp>
        <p:nvSpPr>
          <p:cNvPr id="10" name="object 10"/>
          <p:cNvSpPr txBox="1"/>
          <p:nvPr/>
        </p:nvSpPr>
        <p:spPr>
          <a:xfrm>
            <a:off x="5750305" y="2970530"/>
            <a:ext cx="115570" cy="238760"/>
          </a:xfrm>
          <a:prstGeom prst="rect">
            <a:avLst/>
          </a:prstGeom>
        </p:spPr>
        <p:txBody>
          <a:bodyPr vert="horz" wrap="square" lIns="0" tIns="12065" rIns="0" bIns="0" rtlCol="0">
            <a:spAutoFit/>
          </a:bodyPr>
          <a:lstStyle/>
          <a:p>
            <a:pPr marL="12700">
              <a:lnSpc>
                <a:spcPct val="100000"/>
              </a:lnSpc>
              <a:spcBef>
                <a:spcPts val="95"/>
              </a:spcBef>
            </a:pPr>
            <a:r>
              <a:rPr sz="1400" b="1" spc="-50" dirty="0">
                <a:solidFill>
                  <a:srgbClr val="FFFFFF"/>
                </a:solidFill>
                <a:latin typeface="Calibri"/>
                <a:cs typeface="Calibri"/>
              </a:rPr>
              <a:t>0</a:t>
            </a:r>
            <a:endParaRPr sz="1400">
              <a:latin typeface="Calibri"/>
              <a:cs typeface="Calibri"/>
            </a:endParaRPr>
          </a:p>
        </p:txBody>
      </p:sp>
      <p:sp>
        <p:nvSpPr>
          <p:cNvPr id="12" name="Rectangle 1"/>
          <p:cNvSpPr>
            <a:spLocks noChangeArrowheads="1"/>
          </p:cNvSpPr>
          <p:nvPr/>
        </p:nvSpPr>
        <p:spPr bwMode="auto">
          <a:xfrm>
            <a:off x="612839" y="4590164"/>
            <a:ext cx="10809604" cy="1338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50000"/>
              </a:lnSpc>
              <a:spcBef>
                <a:spcPct val="0"/>
              </a:spcBef>
              <a:spcAft>
                <a:spcPct val="0"/>
              </a:spcAft>
              <a:buClrTx/>
              <a:buSzTx/>
              <a:buFontTx/>
              <a:buNone/>
              <a:tabLst/>
            </a:pPr>
            <a:r>
              <a:rPr kumimoji="0" lang="es-MX" altLang="es-MX" sz="1800" strike="noStrike" cap="none" normalizeH="0" baseline="0" dirty="0">
                <a:ln>
                  <a:noFill/>
                </a:ln>
                <a:solidFill>
                  <a:schemeClr val="tx1"/>
                </a:solidFill>
                <a:effectLst/>
                <a:latin typeface="Arial" panose="020B0604020202020204" pitchFamily="34" charset="0"/>
              </a:rPr>
              <a:t>En relación con la variable de inserciones pagadas, correspondiente al periodo codificado del 01 de </a:t>
            </a:r>
            <a:r>
              <a:rPr lang="es-MX" altLang="es-MX" dirty="0">
                <a:solidFill>
                  <a:schemeClr val="tx1"/>
                </a:solidFill>
                <a:latin typeface="Arial" panose="020B0604020202020204" pitchFamily="34" charset="0"/>
              </a:rPr>
              <a:t>marzo</a:t>
            </a:r>
            <a:r>
              <a:rPr kumimoji="0" lang="es-MX" altLang="es-MX" sz="1800" strike="noStrike" cap="none" normalizeH="0" baseline="0" dirty="0">
                <a:ln>
                  <a:noFill/>
                </a:ln>
                <a:solidFill>
                  <a:schemeClr val="tx1"/>
                </a:solidFill>
                <a:effectLst/>
                <a:latin typeface="Arial" panose="020B0604020202020204" pitchFamily="34" charset="0"/>
              </a:rPr>
              <a:t> al </a:t>
            </a:r>
            <a:r>
              <a:rPr lang="es-MX" altLang="es-MX" dirty="0">
                <a:solidFill>
                  <a:schemeClr val="tx1"/>
                </a:solidFill>
                <a:latin typeface="Arial" panose="020B0604020202020204" pitchFamily="34" charset="0"/>
              </a:rPr>
              <a:t>30</a:t>
            </a:r>
            <a:r>
              <a:rPr kumimoji="0" lang="es-MX" altLang="es-MX" sz="1800" strike="noStrike" cap="none" normalizeH="0" baseline="0" dirty="0">
                <a:ln>
                  <a:noFill/>
                </a:ln>
                <a:solidFill>
                  <a:schemeClr val="tx1"/>
                </a:solidFill>
                <a:effectLst/>
                <a:latin typeface="Arial" panose="020B0604020202020204" pitchFamily="34" charset="0"/>
              </a:rPr>
              <a:t> de </a:t>
            </a:r>
            <a:r>
              <a:rPr lang="es-MX" altLang="es-MX" dirty="0">
                <a:solidFill>
                  <a:schemeClr val="tx1"/>
                </a:solidFill>
                <a:latin typeface="Arial" panose="020B0604020202020204" pitchFamily="34" charset="0"/>
              </a:rPr>
              <a:t>abril</a:t>
            </a:r>
            <a:r>
              <a:rPr kumimoji="0" lang="es-MX" altLang="es-MX" sz="1800" strike="noStrike" cap="none" normalizeH="0" baseline="0" dirty="0">
                <a:ln>
                  <a:noFill/>
                </a:ln>
                <a:solidFill>
                  <a:schemeClr val="tx1"/>
                </a:solidFill>
                <a:effectLst/>
                <a:latin typeface="Arial" panose="020B0604020202020204" pitchFamily="34" charset="0"/>
              </a:rPr>
              <a:t> de 2026, no se registraron publicaciones identificadas como inserciones pagadas por algún partido político dentro del monitoreo realizado.</a:t>
            </a:r>
          </a:p>
        </p:txBody>
      </p:sp>
      <p:sp>
        <p:nvSpPr>
          <p:cNvPr id="13" name="object 3"/>
          <p:cNvSpPr txBox="1">
            <a:spLocks/>
          </p:cNvSpPr>
          <p:nvPr/>
        </p:nvSpPr>
        <p:spPr>
          <a:xfrm>
            <a:off x="1905000" y="381000"/>
            <a:ext cx="8229600" cy="274434"/>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1700" b="1" spc="-10" dirty="0">
                <a:solidFill>
                  <a:srgbClr val="7030A0"/>
                </a:solidFill>
                <a:latin typeface="Arial" panose="020B0604020202020204" pitchFamily="34" charset="0"/>
                <a:cs typeface="Arial" panose="020B0604020202020204" pitchFamily="34" charset="0"/>
              </a:rPr>
              <a:t>S) INSERCIONES PAGADAS </a:t>
            </a:r>
            <a:endParaRPr lang="es-MX" sz="170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52251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8393" y="10657"/>
            <a:ext cx="12192000" cy="6857998"/>
          </a:xfrm>
          <a:prstGeom prst="rect">
            <a:avLst/>
          </a:prstGeom>
        </p:spPr>
      </p:pic>
      <p:sp>
        <p:nvSpPr>
          <p:cNvPr id="5" name="object 5"/>
          <p:cNvSpPr txBox="1"/>
          <p:nvPr/>
        </p:nvSpPr>
        <p:spPr>
          <a:xfrm>
            <a:off x="11506200" y="6400800"/>
            <a:ext cx="1066800" cy="197490"/>
          </a:xfrm>
          <a:prstGeom prst="rect">
            <a:avLst/>
          </a:prstGeom>
        </p:spPr>
        <p:txBody>
          <a:bodyPr vert="horz" wrap="square" lIns="0" tIns="12700" rIns="0" bIns="0" rtlCol="0">
            <a:spAutoFit/>
          </a:bodyPr>
          <a:lstStyle/>
          <a:p>
            <a:pPr marL="12700">
              <a:lnSpc>
                <a:spcPct val="100000"/>
              </a:lnSpc>
              <a:spcBef>
                <a:spcPts val="100"/>
              </a:spcBef>
            </a:pPr>
            <a:r>
              <a:rPr lang="es-MX" sz="1200" spc="-25" dirty="0">
                <a:solidFill>
                  <a:srgbClr val="888888"/>
                </a:solidFill>
                <a:latin typeface="Calibri"/>
                <a:cs typeface="Calibri"/>
              </a:rPr>
              <a:t>37</a:t>
            </a:r>
            <a:endParaRPr sz="1200" dirty="0">
              <a:latin typeface="Calibri"/>
              <a:cs typeface="Calibri"/>
            </a:endParaRPr>
          </a:p>
        </p:txBody>
      </p:sp>
      <p:sp>
        <p:nvSpPr>
          <p:cNvPr id="9" name="object 3"/>
          <p:cNvSpPr txBox="1">
            <a:spLocks/>
          </p:cNvSpPr>
          <p:nvPr/>
        </p:nvSpPr>
        <p:spPr>
          <a:xfrm>
            <a:off x="542544" y="303826"/>
            <a:ext cx="8229600" cy="351378"/>
          </a:xfrm>
          <a:prstGeom prst="rect">
            <a:avLst/>
          </a:prstGeom>
        </p:spPr>
        <p:txBody>
          <a:bodyPr vert="horz" wrap="square" lIns="0" tIns="12700" rIns="0" bIns="0" rtlCol="0">
            <a:spAutoFit/>
          </a:bodyPr>
          <a:lstStyle>
            <a:lvl1pPr>
              <a:defRPr>
                <a:latin typeface="+mj-lt"/>
                <a:ea typeface="+mj-ea"/>
                <a:cs typeface="+mj-cs"/>
              </a:defRPr>
            </a:lvl1pPr>
          </a:lstStyle>
          <a:p>
            <a:pPr marL="12700">
              <a:spcBef>
                <a:spcPts val="100"/>
              </a:spcBef>
            </a:pPr>
            <a:r>
              <a:rPr lang="es-MX" sz="2200" b="1" dirty="0">
                <a:solidFill>
                  <a:srgbClr val="7030A0"/>
                </a:solidFill>
                <a:latin typeface="Arial" panose="020B0604020202020204" pitchFamily="34" charset="0"/>
                <a:cs typeface="Arial" panose="020B0604020202020204" pitchFamily="34" charset="0"/>
              </a:rPr>
              <a:t>CONCLUSIÓN</a:t>
            </a:r>
            <a:r>
              <a:rPr lang="es-MX" sz="1700" b="1" dirty="0">
                <a:solidFill>
                  <a:srgbClr val="7030A0"/>
                </a:solidFill>
                <a:latin typeface="Arial" panose="020B0604020202020204" pitchFamily="34" charset="0"/>
                <a:cs typeface="Arial" panose="020B0604020202020204" pitchFamily="34" charset="0"/>
              </a:rPr>
              <a:t> </a:t>
            </a:r>
          </a:p>
        </p:txBody>
      </p:sp>
      <p:sp>
        <p:nvSpPr>
          <p:cNvPr id="3" name="Rectángulo 2"/>
          <p:cNvSpPr/>
          <p:nvPr/>
        </p:nvSpPr>
        <p:spPr>
          <a:xfrm>
            <a:off x="228600" y="762000"/>
            <a:ext cx="6096000" cy="3647152"/>
          </a:xfrm>
          <a:prstGeom prst="rect">
            <a:avLst/>
          </a:prstGeom>
        </p:spPr>
        <p:txBody>
          <a:bodyPr wrap="square">
            <a:spAutoFit/>
          </a:bodyPr>
          <a:lstStyle/>
          <a:p>
            <a:pPr algn="just">
              <a:lnSpc>
                <a:spcPct val="150000"/>
              </a:lnSpc>
            </a:pPr>
            <a:r>
              <a:rPr lang="es-MX" sz="1400" dirty="0">
                <a:effectLst/>
                <a:latin typeface="Arial" panose="020B0604020202020204" pitchFamily="34" charset="0"/>
                <a:ea typeface="Times New Roman" panose="02020603050405020304" pitchFamily="18" charset="0"/>
                <a:cs typeface="Arial" panose="020B0604020202020204" pitchFamily="34" charset="0"/>
              </a:rPr>
              <a:t>En el informe correspondiente al periodo del 01 de </a:t>
            </a:r>
            <a:r>
              <a:rPr lang="es-MX" sz="1400" dirty="0">
                <a:latin typeface="Arial" panose="020B0604020202020204" pitchFamily="34" charset="0"/>
                <a:ea typeface="Times New Roman" panose="02020603050405020304" pitchFamily="18" charset="0"/>
                <a:cs typeface="Arial" panose="020B0604020202020204" pitchFamily="34" charset="0"/>
              </a:rPr>
              <a:t>marzo</a:t>
            </a:r>
            <a:r>
              <a:rPr lang="es-MX" sz="1400" dirty="0">
                <a:effectLst/>
                <a:latin typeface="Arial" panose="020B0604020202020204" pitchFamily="34" charset="0"/>
                <a:ea typeface="Times New Roman" panose="02020603050405020304" pitchFamily="18" charset="0"/>
                <a:cs typeface="Arial" panose="020B0604020202020204" pitchFamily="34" charset="0"/>
              </a:rPr>
              <a:t> al </a:t>
            </a:r>
            <a:r>
              <a:rPr lang="es-MX" sz="1400" dirty="0">
                <a:latin typeface="Arial" panose="020B0604020202020204" pitchFamily="34" charset="0"/>
                <a:ea typeface="Times New Roman" panose="02020603050405020304" pitchFamily="18" charset="0"/>
                <a:cs typeface="Arial" panose="020B0604020202020204" pitchFamily="34" charset="0"/>
              </a:rPr>
              <a:t>30</a:t>
            </a:r>
            <a:r>
              <a:rPr lang="es-MX" sz="1400" dirty="0">
                <a:effectLst/>
                <a:latin typeface="Arial" panose="020B0604020202020204" pitchFamily="34" charset="0"/>
                <a:ea typeface="Times New Roman" panose="02020603050405020304" pitchFamily="18" charset="0"/>
                <a:cs typeface="Arial" panose="020B0604020202020204" pitchFamily="34" charset="0"/>
              </a:rPr>
              <a:t> de </a:t>
            </a:r>
            <a:r>
              <a:rPr lang="es-MX" sz="1400" dirty="0">
                <a:latin typeface="Arial" panose="020B0604020202020204" pitchFamily="34" charset="0"/>
                <a:ea typeface="Times New Roman" panose="02020603050405020304" pitchFamily="18" charset="0"/>
                <a:cs typeface="Arial" panose="020B0604020202020204" pitchFamily="34" charset="0"/>
              </a:rPr>
              <a:t>abril</a:t>
            </a:r>
            <a:r>
              <a:rPr lang="es-MX" sz="1400" dirty="0">
                <a:effectLst/>
                <a:latin typeface="Arial" panose="020B0604020202020204" pitchFamily="34" charset="0"/>
                <a:ea typeface="Times New Roman" panose="02020603050405020304" pitchFamily="18" charset="0"/>
                <a:cs typeface="Arial" panose="020B0604020202020204" pitchFamily="34" charset="0"/>
              </a:rPr>
              <a:t> de 2026 se analizaron 5,336 notas periodísticas. Los resultados muestran que el partido con mayor número de menciones fue Morena, con 230 registros.</a:t>
            </a:r>
          </a:p>
          <a:p>
            <a:pPr algn="just">
              <a:lnSpc>
                <a:spcPct val="150000"/>
              </a:lnSpc>
            </a:pPr>
            <a:r>
              <a:rPr lang="es-MX" sz="1400" dirty="0">
                <a:effectLst/>
                <a:latin typeface="Arial" panose="020B0604020202020204" pitchFamily="34" charset="0"/>
                <a:ea typeface="Times New Roman" panose="02020603050405020304" pitchFamily="18" charset="0"/>
                <a:cs typeface="Arial" panose="020B0604020202020204" pitchFamily="34" charset="0"/>
              </a:rPr>
              <a:t>En cuanto a las </a:t>
            </a:r>
            <a:r>
              <a:rPr lang="es-MX" sz="1400" b="0" dirty="0">
                <a:effectLst/>
                <a:latin typeface="Arial" panose="020B0604020202020204" pitchFamily="34" charset="0"/>
                <a:ea typeface="Times New Roman" panose="02020603050405020304" pitchFamily="18" charset="0"/>
                <a:cs typeface="Arial" panose="020B0604020202020204" pitchFamily="34" charset="0"/>
              </a:rPr>
              <a:t>personas actoras del ámbito político</a:t>
            </a:r>
            <a:r>
              <a:rPr lang="es-MX" sz="1400" dirty="0">
                <a:effectLst/>
                <a:latin typeface="Arial" panose="020B0604020202020204" pitchFamily="34" charset="0"/>
                <a:ea typeface="Times New Roman" panose="02020603050405020304" pitchFamily="18" charset="0"/>
                <a:cs typeface="Arial" panose="020B0604020202020204" pitchFamily="34" charset="0"/>
              </a:rPr>
              <a:t> con mayor presencia en la cobertura mediática, destaca Evelyn </a:t>
            </a:r>
            <a:r>
              <a:rPr lang="es-MX" sz="1400" dirty="0" smtClean="0">
                <a:effectLst/>
                <a:latin typeface="Arial" panose="020B0604020202020204" pitchFamily="34" charset="0"/>
                <a:ea typeface="Times New Roman" panose="02020603050405020304" pitchFamily="18" charset="0"/>
                <a:cs typeface="Arial" panose="020B0604020202020204" pitchFamily="34" charset="0"/>
              </a:rPr>
              <a:t>Cecia Salgado </a:t>
            </a:r>
            <a:r>
              <a:rPr lang="es-MX" sz="1400" dirty="0">
                <a:effectLst/>
                <a:latin typeface="Arial" panose="020B0604020202020204" pitchFamily="34" charset="0"/>
                <a:ea typeface="Times New Roman" panose="02020603050405020304" pitchFamily="18" charset="0"/>
                <a:cs typeface="Arial" panose="020B0604020202020204" pitchFamily="34" charset="0"/>
              </a:rPr>
              <a:t>Pineda, quien acumuló 1,129 menciones, de las cuales </a:t>
            </a:r>
            <a:r>
              <a:rPr lang="es-MX" dirty="0">
                <a:latin typeface="Arial" panose="020B0604020202020204" pitchFamily="34" charset="0"/>
                <a:ea typeface="Times New Roman" panose="02020603050405020304" pitchFamily="18" charset="0"/>
                <a:cs typeface="Arial" panose="020B0604020202020204" pitchFamily="34" charset="0"/>
              </a:rPr>
              <a:t>745</a:t>
            </a:r>
            <a:r>
              <a:rPr lang="es-MX" sz="1400" dirty="0">
                <a:effectLst/>
                <a:latin typeface="Arial" panose="020B0604020202020204" pitchFamily="34" charset="0"/>
                <a:ea typeface="Times New Roman" panose="02020603050405020304" pitchFamily="18" charset="0"/>
                <a:cs typeface="Arial" panose="020B0604020202020204" pitchFamily="34" charset="0"/>
              </a:rPr>
              <a:t> fueron clasificadas como no adjetivadas o neutrales. Asimismo, el género periodístico predominante para la difusión de información relacionada con partidos políticos y personas actoras del ámbito político fue la nota informativa, lo que evidencia una tendencia de la prensa hacia una cobertura de carácter noticioso.</a:t>
            </a:r>
          </a:p>
        </p:txBody>
      </p:sp>
      <p:sp>
        <p:nvSpPr>
          <p:cNvPr id="8" name="Rectángulo 7"/>
          <p:cNvSpPr/>
          <p:nvPr/>
        </p:nvSpPr>
        <p:spPr>
          <a:xfrm>
            <a:off x="228600" y="4495800"/>
            <a:ext cx="9753600" cy="2354491"/>
          </a:xfrm>
          <a:prstGeom prst="rect">
            <a:avLst/>
          </a:prstGeom>
        </p:spPr>
        <p:txBody>
          <a:bodyPr wrap="square">
            <a:spAutoFit/>
          </a:bodyPr>
          <a:lstStyle/>
          <a:p>
            <a:pPr algn="just">
              <a:lnSpc>
                <a:spcPct val="150000"/>
              </a:lnSpc>
            </a:pPr>
            <a:r>
              <a:rPr lang="es-MX" sz="1400" dirty="0">
                <a:effectLst/>
                <a:latin typeface="Arial" panose="020B0604020202020204" pitchFamily="34" charset="0"/>
                <a:ea typeface="Calibri" panose="020F0502020204030204" pitchFamily="34" charset="0"/>
                <a:cs typeface="Arial" panose="020B0604020202020204" pitchFamily="34" charset="0"/>
              </a:rPr>
              <a:t>Respecto a la distribución de </a:t>
            </a:r>
            <a:r>
              <a:rPr lang="es-MX" sz="1400" dirty="0" smtClean="0">
                <a:effectLst/>
                <a:latin typeface="Arial" panose="020B0604020202020204" pitchFamily="34" charset="0"/>
                <a:ea typeface="Calibri" panose="020F0502020204030204" pitchFamily="34" charset="0"/>
                <a:cs typeface="Arial" panose="020B0604020202020204" pitchFamily="34" charset="0"/>
              </a:rPr>
              <a:t>menciones </a:t>
            </a:r>
            <a:r>
              <a:rPr lang="es-MX" dirty="0" smtClean="0"/>
              <a:t>registradas </a:t>
            </a:r>
            <a:r>
              <a:rPr lang="es-MX" dirty="0"/>
              <a:t>por sexo, se identificaron 232 menciones correspondientes a hombres y 167 a mujeres, lo que representa aproximadamente el 58% y 42</a:t>
            </a:r>
            <a:r>
              <a:rPr lang="es-MX" dirty="0" smtClean="0"/>
              <a:t>%,</a:t>
            </a:r>
            <a:r>
              <a:rPr lang="es-MX" dirty="0">
                <a:latin typeface="Arial" panose="020B0604020202020204" pitchFamily="34" charset="0"/>
                <a:ea typeface="Calibri" panose="020F0502020204030204" pitchFamily="34" charset="0"/>
                <a:cs typeface="Arial" panose="020B0604020202020204" pitchFamily="34" charset="0"/>
              </a:rPr>
              <a:t> </a:t>
            </a:r>
            <a:r>
              <a:rPr lang="es-MX" dirty="0" smtClean="0">
                <a:latin typeface="Arial" panose="020B0604020202020204" pitchFamily="34" charset="0"/>
                <a:ea typeface="Calibri" panose="020F0502020204030204" pitchFamily="34" charset="0"/>
                <a:cs typeface="Arial" panose="020B0604020202020204" pitchFamily="34" charset="0"/>
              </a:rPr>
              <a:t>dentro </a:t>
            </a:r>
            <a:r>
              <a:rPr lang="es-MX" sz="1400" dirty="0" smtClean="0">
                <a:effectLst/>
                <a:latin typeface="Arial" panose="020B0604020202020204" pitchFamily="34" charset="0"/>
                <a:ea typeface="Calibri" panose="020F0502020204030204" pitchFamily="34" charset="0"/>
                <a:cs typeface="Arial" panose="020B0604020202020204" pitchFamily="34" charset="0"/>
              </a:rPr>
              <a:t>del </a:t>
            </a:r>
            <a:r>
              <a:rPr lang="es-MX" sz="1400" dirty="0">
                <a:effectLst/>
                <a:latin typeface="Arial" panose="020B0604020202020204" pitchFamily="34" charset="0"/>
                <a:ea typeface="Calibri" panose="020F0502020204030204" pitchFamily="34" charset="0"/>
                <a:cs typeface="Arial" panose="020B0604020202020204" pitchFamily="34" charset="0"/>
              </a:rPr>
              <a:t>conjunto de personas actoras del ámbito político analizadas. En este contexto, Evelyn </a:t>
            </a:r>
            <a:r>
              <a:rPr lang="es-MX" sz="1400" dirty="0" smtClean="0">
                <a:effectLst/>
                <a:latin typeface="Arial" panose="020B0604020202020204" pitchFamily="34" charset="0"/>
                <a:ea typeface="Calibri" panose="020F0502020204030204" pitchFamily="34" charset="0"/>
                <a:cs typeface="Arial" panose="020B0604020202020204" pitchFamily="34" charset="0"/>
              </a:rPr>
              <a:t>Cecia Salgado </a:t>
            </a:r>
            <a:r>
              <a:rPr lang="es-MX" sz="1400" dirty="0">
                <a:effectLst/>
                <a:latin typeface="Arial" panose="020B0604020202020204" pitchFamily="34" charset="0"/>
                <a:ea typeface="Calibri" panose="020F0502020204030204" pitchFamily="34" charset="0"/>
                <a:cs typeface="Arial" panose="020B0604020202020204" pitchFamily="34" charset="0"/>
              </a:rPr>
              <a:t>Pineda se posiciona como la figura política con mayor presencia en la prensa escrita del estado de Guerrero, con 1,129 alusiones registradas durante el periodo de estudio</a:t>
            </a:r>
            <a:r>
              <a:rPr lang="es-MX" sz="1400" dirty="0" smtClean="0">
                <a:effectLst/>
                <a:latin typeface="Arial" panose="020B0604020202020204" pitchFamily="34" charset="0"/>
                <a:ea typeface="Calibri" panose="020F0502020204030204" pitchFamily="34" charset="0"/>
                <a:cs typeface="Arial" panose="020B0604020202020204" pitchFamily="34" charset="0"/>
              </a:rPr>
              <a:t>.</a:t>
            </a:r>
          </a:p>
          <a:p>
            <a:pPr algn="just">
              <a:lnSpc>
                <a:spcPct val="150000"/>
              </a:lnSpc>
            </a:pPr>
            <a:endParaRPr lang="es-MX" dirty="0">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endParaRPr lang="es-MX"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265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72"/>
        <p:cNvGrpSpPr/>
        <p:nvPr/>
      </p:nvGrpSpPr>
      <p:grpSpPr>
        <a:xfrm>
          <a:off x="0" y="0"/>
          <a:ext cx="0" cy="0"/>
          <a:chOff x="0" y="0"/>
          <a:chExt cx="0" cy="0"/>
        </a:xfrm>
      </p:grpSpPr>
      <p:pic>
        <p:nvPicPr>
          <p:cNvPr id="73" name="Google Shape;73;p4"/>
          <p:cNvPicPr preferRelativeResize="0"/>
          <p:nvPr/>
        </p:nvPicPr>
        <p:blipFill rotWithShape="1">
          <a:blip r:embed="rId3">
            <a:alphaModFix/>
          </a:blip>
          <a:srcRect/>
          <a:stretch/>
        </p:blipFill>
        <p:spPr>
          <a:xfrm>
            <a:off x="0" y="0"/>
            <a:ext cx="12192000" cy="6857998"/>
          </a:xfrm>
          <a:prstGeom prst="rect">
            <a:avLst/>
          </a:prstGeom>
          <a:noFill/>
          <a:ln>
            <a:noFill/>
          </a:ln>
        </p:spPr>
      </p:pic>
      <p:sp>
        <p:nvSpPr>
          <p:cNvPr id="74" name="Google Shape;74;p4"/>
          <p:cNvSpPr txBox="1"/>
          <p:nvPr/>
        </p:nvSpPr>
        <p:spPr>
          <a:xfrm>
            <a:off x="11146535" y="6463538"/>
            <a:ext cx="166370" cy="177800"/>
          </a:xfrm>
          <a:prstGeom prst="rect">
            <a:avLst/>
          </a:prstGeom>
          <a:noFill/>
          <a:ln>
            <a:noFill/>
          </a:ln>
        </p:spPr>
        <p:txBody>
          <a:bodyPr spcFirstLastPara="1" wrap="square" lIns="0" tIns="0" rIns="0" bIns="0" anchor="t" anchorCtr="0">
            <a:spAutoFit/>
          </a:bodyPr>
          <a:lstStyle/>
          <a:p>
            <a:pPr marL="38100" lvl="0" indent="0" algn="l" rtl="0">
              <a:lnSpc>
                <a:spcPct val="103333"/>
              </a:lnSpc>
              <a:spcBef>
                <a:spcPts val="0"/>
              </a:spcBef>
              <a:spcAft>
                <a:spcPts val="0"/>
              </a:spcAft>
              <a:buNone/>
            </a:pPr>
            <a:fld id="{00000000-1234-1234-1234-123412341234}" type="slidenum">
              <a:rPr lang="es-MX" sz="1200">
                <a:solidFill>
                  <a:srgbClr val="888888"/>
                </a:solidFill>
                <a:latin typeface="Calibri"/>
                <a:ea typeface="Calibri"/>
                <a:cs typeface="Calibri"/>
                <a:sym typeface="Calibri"/>
              </a:rPr>
              <a:t>4</a:t>
            </a:fld>
            <a:endParaRPr sz="1200">
              <a:latin typeface="Calibri"/>
              <a:ea typeface="Calibri"/>
              <a:cs typeface="Calibri"/>
              <a:sym typeface="Calibri"/>
            </a:endParaRPr>
          </a:p>
        </p:txBody>
      </p:sp>
      <p:sp>
        <p:nvSpPr>
          <p:cNvPr id="75" name="Google Shape;75;p4"/>
          <p:cNvSpPr txBox="1"/>
          <p:nvPr/>
        </p:nvSpPr>
        <p:spPr>
          <a:xfrm>
            <a:off x="146798" y="358464"/>
            <a:ext cx="6108228" cy="2354450"/>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r>
              <a:rPr lang="es-MX" sz="1600" dirty="0">
                <a:latin typeface="Arial"/>
                <a:ea typeface="Arial"/>
                <a:cs typeface="Arial"/>
                <a:sym typeface="Arial"/>
              </a:rPr>
              <a:t>El presente informe se sustenta en el monitoreo diario de once periódicos de circulación estatal y local, a partir del cual se analizaron </a:t>
            </a:r>
            <a:r>
              <a:rPr lang="es-MX" sz="1600" dirty="0">
                <a:solidFill>
                  <a:schemeClr val="tx1"/>
                </a:solidFill>
              </a:rPr>
              <a:t>487</a:t>
            </a:r>
            <a:r>
              <a:rPr lang="es-MX" sz="1600" dirty="0">
                <a:solidFill>
                  <a:schemeClr val="tx1"/>
                </a:solidFill>
                <a:sym typeface="Arial"/>
              </a:rPr>
              <a:t> ejemplares codificados</a:t>
            </a:r>
            <a:r>
              <a:rPr lang="es-MX" sz="1600" dirty="0">
                <a:latin typeface="Arial"/>
                <a:ea typeface="Arial"/>
                <a:cs typeface="Arial"/>
                <a:sym typeface="Arial"/>
              </a:rPr>
              <a:t>. Los resultados corresponden al reporte bimestral del monitoreo de prensa, correspondiente al periodo del 01 de marzo al 30 de abril de 2026, en el marco del periodo ordinario del año 2026.</a:t>
            </a:r>
            <a:endParaRPr sz="1600" dirty="0"/>
          </a:p>
        </p:txBody>
      </p:sp>
      <p:sp>
        <p:nvSpPr>
          <p:cNvPr id="77" name="Google Shape;77;p4"/>
          <p:cNvSpPr txBox="1"/>
          <p:nvPr/>
        </p:nvSpPr>
        <p:spPr>
          <a:xfrm>
            <a:off x="4419600" y="228600"/>
            <a:ext cx="6217919" cy="436273"/>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endParaRPr sz="1700" b="1">
              <a:solidFill>
                <a:srgbClr val="422A5E"/>
              </a:solidFill>
              <a:latin typeface="Arial"/>
              <a:ea typeface="Arial"/>
              <a:cs typeface="Arial"/>
              <a:sym typeface="Arial"/>
            </a:endParaRPr>
          </a:p>
        </p:txBody>
      </p:sp>
      <p:sp>
        <p:nvSpPr>
          <p:cNvPr id="78" name="Google Shape;78;p4"/>
          <p:cNvSpPr txBox="1"/>
          <p:nvPr/>
        </p:nvSpPr>
        <p:spPr>
          <a:xfrm>
            <a:off x="4959096" y="1341208"/>
            <a:ext cx="6217919" cy="436273"/>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endParaRPr sz="1700" b="1">
              <a:solidFill>
                <a:srgbClr val="422A5E"/>
              </a:solidFill>
              <a:latin typeface="Arial"/>
              <a:ea typeface="Arial"/>
              <a:cs typeface="Arial"/>
              <a:sym typeface="Arial"/>
            </a:endParaRPr>
          </a:p>
        </p:txBody>
      </p:sp>
      <p:sp>
        <p:nvSpPr>
          <p:cNvPr id="3" name="CuadroTexto 2">
            <a:extLst>
              <a:ext uri="{FF2B5EF4-FFF2-40B4-BE49-F238E27FC236}">
                <a16:creationId xmlns:a16="http://schemas.microsoft.com/office/drawing/2014/main" id="{85CB6F12-D0A0-72D1-7ABD-A6C1EDAA336B}"/>
              </a:ext>
            </a:extLst>
          </p:cNvPr>
          <p:cNvSpPr txBox="1"/>
          <p:nvPr/>
        </p:nvSpPr>
        <p:spPr>
          <a:xfrm>
            <a:off x="160281" y="2750853"/>
            <a:ext cx="8155946" cy="1569620"/>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algn="just">
              <a:lnSpc>
                <a:spcPct val="150000"/>
              </a:lnSpc>
              <a:buNone/>
              <a:defRPr sz="1600"/>
            </a:lvl1pPr>
          </a:lstStyle>
          <a:p>
            <a:r>
              <a:rPr lang="es-MX" dirty="0"/>
              <a:t>Derivado de este proceso de análisis, se presentan diversas gráficas y recursos estadísticos que permiten visualizar la distribución del espacio informativo, así como las menciones relacionadas con partidos políticos, personas actoras del ámbito político, género y valoración de la cobertura mediática. </a:t>
            </a:r>
          </a:p>
        </p:txBody>
      </p:sp>
      <p:sp>
        <p:nvSpPr>
          <p:cNvPr id="5" name="CuadroTexto 4">
            <a:extLst>
              <a:ext uri="{FF2B5EF4-FFF2-40B4-BE49-F238E27FC236}">
                <a16:creationId xmlns:a16="http://schemas.microsoft.com/office/drawing/2014/main" id="{43EA6A06-337C-C1A5-D7DF-032FCBC6E692}"/>
              </a:ext>
            </a:extLst>
          </p:cNvPr>
          <p:cNvSpPr txBox="1"/>
          <p:nvPr/>
        </p:nvSpPr>
        <p:spPr>
          <a:xfrm>
            <a:off x="180472" y="4465520"/>
            <a:ext cx="9820175" cy="1200288"/>
          </a:xfrm>
          <a:prstGeom prst="rect">
            <a:avLst/>
          </a:prstGeom>
          <a:noFill/>
          <a:ln>
            <a:noFill/>
          </a:ln>
        </p:spPr>
        <p:txBody>
          <a:bodyPr spcFirstLastPara="1" wrap="square" lIns="91425" tIns="45700" rIns="91425" bIns="45700" anchor="t" anchorCtr="0">
            <a:spAutoFit/>
          </a:bodyPr>
          <a:lstStyle>
            <a:defPPr marR="0" lvl="0" algn="l" rtl="0">
              <a:lnSpc>
                <a:spcPct val="100000"/>
              </a:lnSpc>
              <a:spcBef>
                <a:spcPts val="0"/>
              </a:spcBef>
              <a:spcAft>
                <a:spcPts val="0"/>
              </a:spcAft>
            </a:defPPr>
            <a:lvl1pPr marL="0" indent="0" algn="just">
              <a:lnSpc>
                <a:spcPct val="150000"/>
              </a:lnSpc>
              <a:buNone/>
              <a:defRPr sz="1600"/>
            </a:lvl1pPr>
          </a:lstStyle>
          <a:p>
            <a:r>
              <a:rPr lang="es-MX" dirty="0"/>
              <a:t>De igual manera, se analizan los diferentes géneros periodísticos utilizados por los medios de comunicación, entre los que destacan la entrevista, la nota informativa, el reportaje y los artículos de opinión, entre otros.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5"/>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5</a:t>
            </a:fld>
            <a:endParaRPr/>
          </a:p>
        </p:txBody>
      </p:sp>
      <p:sp>
        <p:nvSpPr>
          <p:cNvPr id="84" name="Google Shape;84;p5"/>
          <p:cNvSpPr/>
          <p:nvPr/>
        </p:nvSpPr>
        <p:spPr>
          <a:xfrm>
            <a:off x="240632" y="4737100"/>
            <a:ext cx="11733195" cy="1831230"/>
          </a:xfrm>
          <a:prstGeom prst="rect">
            <a:avLst/>
          </a:prstGeom>
          <a:noFill/>
          <a:ln>
            <a:noFill/>
          </a:ln>
        </p:spPr>
        <p:txBody>
          <a:bodyPr spcFirstLastPara="1" wrap="square" lIns="91425" tIns="45700" rIns="91425" bIns="45700" anchor="t" anchorCtr="0">
            <a:spAutoFit/>
          </a:bodyPr>
          <a:lstStyle/>
          <a:p>
            <a:pPr lvl="0" algn="just">
              <a:lnSpc>
                <a:spcPct val="150000"/>
              </a:lnSpc>
              <a:spcBef>
                <a:spcPts val="600"/>
              </a:spcBef>
            </a:pPr>
            <a:r>
              <a:rPr lang="es-MX" sz="1800" dirty="0"/>
              <a:t>En el informe bimestral correspondiente al periodo del 01 de marzo al 30 de abril de 2026 se codificó un total de 487 ejemplares de periódicos. Entre los medios con mayor volumen de ejemplares analizados destacan El Sur, con 55 registros; Vértice, con 52; Diario de Guerrero, con 49; y Diario 21, con 48 ejemplares codificados, respectivamente</a:t>
            </a:r>
            <a:endParaRPr sz="1800" dirty="0">
              <a:latin typeface="Times New Roman"/>
              <a:ea typeface="Times New Roman"/>
              <a:cs typeface="Times New Roman"/>
              <a:sym typeface="Times New Roman"/>
            </a:endParaRPr>
          </a:p>
        </p:txBody>
      </p:sp>
      <p:sp>
        <p:nvSpPr>
          <p:cNvPr id="85" name="Google Shape;85;p5"/>
          <p:cNvSpPr txBox="1"/>
          <p:nvPr/>
        </p:nvSpPr>
        <p:spPr>
          <a:xfrm>
            <a:off x="4572000" y="441399"/>
            <a:ext cx="41910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B) NÚMERO DE EJEMPLARES </a:t>
            </a:r>
            <a:endParaRPr sz="1700" b="1">
              <a:solidFill>
                <a:srgbClr val="7030A0"/>
              </a:solidFill>
              <a:latin typeface="Arial"/>
              <a:ea typeface="Arial"/>
              <a:cs typeface="Arial"/>
              <a:sym typeface="Arial"/>
            </a:endParaRPr>
          </a:p>
        </p:txBody>
      </p:sp>
      <p:graphicFrame>
        <p:nvGraphicFramePr>
          <p:cNvPr id="6" name="Gráfico 5">
            <a:extLst>
              <a:ext uri="{FF2B5EF4-FFF2-40B4-BE49-F238E27FC236}">
                <a16:creationId xmlns:a16="http://schemas.microsoft.com/office/drawing/2014/main" id="{4786BA3D-2079-4185-8CDF-F9B686E98618}"/>
              </a:ext>
            </a:extLst>
          </p:cNvPr>
          <p:cNvGraphicFramePr>
            <a:graphicFrameLocks/>
          </p:cNvGraphicFramePr>
          <p:nvPr>
            <p:extLst>
              <p:ext uri="{D42A27DB-BD31-4B8C-83A1-F6EECF244321}">
                <p14:modId xmlns:p14="http://schemas.microsoft.com/office/powerpoint/2010/main" val="1199324652"/>
              </p:ext>
            </p:extLst>
          </p:nvPr>
        </p:nvGraphicFramePr>
        <p:xfrm>
          <a:off x="2621280" y="1030587"/>
          <a:ext cx="6391978" cy="339175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6"/>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6</a:t>
            </a:fld>
            <a:endParaRPr/>
          </a:p>
        </p:txBody>
      </p:sp>
      <p:graphicFrame>
        <p:nvGraphicFramePr>
          <p:cNvPr id="92" name="Google Shape;92;p6"/>
          <p:cNvGraphicFramePr/>
          <p:nvPr>
            <p:extLst>
              <p:ext uri="{D42A27DB-BD31-4B8C-83A1-F6EECF244321}">
                <p14:modId xmlns:p14="http://schemas.microsoft.com/office/powerpoint/2010/main" val="608476757"/>
              </p:ext>
            </p:extLst>
          </p:nvPr>
        </p:nvGraphicFramePr>
        <p:xfrm>
          <a:off x="2322830" y="1083310"/>
          <a:ext cx="7440930" cy="4754490"/>
        </p:xfrm>
        <a:graphic>
          <a:graphicData uri="http://schemas.openxmlformats.org/drawingml/2006/table">
            <a:tbl>
              <a:tblPr>
                <a:noFill/>
                <a:tableStyleId>{D9BA49BD-38D5-45DE-B3B0-15ED936F36EC}</a:tableStyleId>
              </a:tblPr>
              <a:tblGrid>
                <a:gridCol w="3162082">
                  <a:extLst>
                    <a:ext uri="{9D8B030D-6E8A-4147-A177-3AD203B41FA5}">
                      <a16:colId xmlns:a16="http://schemas.microsoft.com/office/drawing/2014/main" val="20000"/>
                    </a:ext>
                  </a:extLst>
                </a:gridCol>
                <a:gridCol w="4278848">
                  <a:extLst>
                    <a:ext uri="{9D8B030D-6E8A-4147-A177-3AD203B41FA5}">
                      <a16:colId xmlns:a16="http://schemas.microsoft.com/office/drawing/2014/main" val="20003"/>
                    </a:ext>
                  </a:extLst>
                </a:gridCol>
              </a:tblGrid>
              <a:tr h="0">
                <a:tc>
                  <a:txBody>
                    <a:bodyPr/>
                    <a:lstStyle/>
                    <a:p>
                      <a:pPr marL="0" lvl="0" indent="0" algn="l" rtl="0">
                        <a:spcBef>
                          <a:spcPts val="0"/>
                        </a:spcBef>
                        <a:spcAft>
                          <a:spcPts val="0"/>
                        </a:spcAft>
                        <a:buNone/>
                      </a:pPr>
                      <a:r>
                        <a:rPr lang="es-MX" sz="1200" b="1" dirty="0">
                          <a:solidFill>
                            <a:srgbClr val="FFFFFF"/>
                          </a:solidFill>
                        </a:rPr>
                        <a:t>PERIÓDICOS</a:t>
                      </a:r>
                      <a:endParaRPr sz="1200" b="1" dirty="0">
                        <a:solidFill>
                          <a:srgbClr val="FFFFFF"/>
                        </a:solidFill>
                      </a:endParaRPr>
                    </a:p>
                  </a:txBody>
                  <a:tcPr marL="91425" marR="91425" marT="91425" marB="91425">
                    <a:lnL w="6350" cap="flat" cmpd="sng">
                      <a:solidFill>
                        <a:srgbClr val="000000"/>
                      </a:solidFill>
                      <a:prstDash val="solid"/>
                      <a:round/>
                      <a:headEnd type="none" w="sm" len="sm"/>
                      <a:tailEnd type="none" w="sm" len="sm"/>
                    </a:lnL>
                    <a:lnR w="6350" cap="flat" cmpd="sng" algn="ctr">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8064A2"/>
                    </a:solidFill>
                  </a:tcPr>
                </a:tc>
                <a:tc>
                  <a:txBody>
                    <a:bodyPr/>
                    <a:lstStyle/>
                    <a:p>
                      <a:pPr marL="0" lvl="0" indent="0" algn="l" rtl="0">
                        <a:spcBef>
                          <a:spcPts val="0"/>
                        </a:spcBef>
                        <a:spcAft>
                          <a:spcPts val="0"/>
                        </a:spcAft>
                        <a:buNone/>
                      </a:pPr>
                      <a:r>
                        <a:rPr lang="es-MX" sz="1200" b="1">
                          <a:solidFill>
                            <a:srgbClr val="FFFFFF"/>
                          </a:solidFill>
                        </a:rPr>
                        <a:t>NÚMERO DE EJEMPLARES</a:t>
                      </a:r>
                      <a:endParaRPr sz="1200" b="1">
                        <a:solidFill>
                          <a:srgbClr val="FFFFFF"/>
                        </a:solidFill>
                      </a:endParaRPr>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8064A2"/>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es-MX" sz="1200"/>
                        <a:t>EL SUR</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CCC0DA"/>
                    </a:solidFill>
                  </a:tcPr>
                </a:tc>
                <a:tc>
                  <a:txBody>
                    <a:bodyPr/>
                    <a:lstStyle/>
                    <a:p>
                      <a:pPr marL="0" lvl="0" indent="0" algn="l" rtl="0">
                        <a:spcBef>
                          <a:spcPts val="0"/>
                        </a:spcBef>
                        <a:spcAft>
                          <a:spcPts val="0"/>
                        </a:spcAft>
                        <a:buNone/>
                      </a:pPr>
                      <a:r>
                        <a:rPr lang="es-MX" sz="1200" dirty="0"/>
                        <a:t>55</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CCC0DA"/>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es-MX" sz="1200"/>
                        <a:t>VÉRTICE</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E4DFEC"/>
                    </a:solidFill>
                  </a:tcPr>
                </a:tc>
                <a:tc>
                  <a:txBody>
                    <a:bodyPr/>
                    <a:lstStyle/>
                    <a:p>
                      <a:pPr marL="0" lvl="0" indent="0" algn="l" rtl="0">
                        <a:spcBef>
                          <a:spcPts val="0"/>
                        </a:spcBef>
                        <a:spcAft>
                          <a:spcPts val="0"/>
                        </a:spcAft>
                        <a:buNone/>
                      </a:pPr>
                      <a:r>
                        <a:rPr lang="es-MX" sz="1200" dirty="0"/>
                        <a:t>52</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E4DFEC"/>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es-MX" sz="1200"/>
                        <a:t>DIARIO DE GUERRERO</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CCC0DA"/>
                    </a:solidFill>
                  </a:tcPr>
                </a:tc>
                <a:tc>
                  <a:txBody>
                    <a:bodyPr/>
                    <a:lstStyle/>
                    <a:p>
                      <a:pPr marL="0" lvl="0" indent="0" algn="l" rtl="0">
                        <a:spcBef>
                          <a:spcPts val="0"/>
                        </a:spcBef>
                        <a:spcAft>
                          <a:spcPts val="0"/>
                        </a:spcAft>
                        <a:buNone/>
                      </a:pPr>
                      <a:r>
                        <a:rPr lang="es-MX" sz="1200" dirty="0"/>
                        <a:t>49</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CCC0DA"/>
                    </a:solidFill>
                  </a:tcPr>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r>
                        <a:rPr lang="es-MX" sz="1200"/>
                        <a:t>DIARIO 21</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E4DFEC"/>
                    </a:solidFill>
                  </a:tcPr>
                </a:tc>
                <a:tc>
                  <a:txBody>
                    <a:bodyPr/>
                    <a:lstStyle/>
                    <a:p>
                      <a:pPr marL="0" lvl="0" indent="0" algn="l" rtl="0">
                        <a:spcBef>
                          <a:spcPts val="0"/>
                        </a:spcBef>
                        <a:spcAft>
                          <a:spcPts val="0"/>
                        </a:spcAft>
                        <a:buNone/>
                      </a:pPr>
                      <a:r>
                        <a:rPr lang="es-MX" sz="1200" dirty="0"/>
                        <a:t>48</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E4DFEC"/>
                    </a:solidFill>
                  </a:tcPr>
                </a:tc>
                <a:extLst>
                  <a:ext uri="{0D108BD9-81ED-4DB2-BD59-A6C34878D82A}">
                    <a16:rowId xmlns:a16="http://schemas.microsoft.com/office/drawing/2014/main" val="10005"/>
                  </a:ext>
                </a:extLst>
              </a:tr>
              <a:tr h="0">
                <a:tc>
                  <a:txBody>
                    <a:bodyPr/>
                    <a:lstStyle/>
                    <a:p>
                      <a:pPr marL="0" lvl="0" indent="0" algn="l" rtl="0">
                        <a:spcBef>
                          <a:spcPts val="0"/>
                        </a:spcBef>
                        <a:spcAft>
                          <a:spcPts val="0"/>
                        </a:spcAft>
                        <a:buNone/>
                      </a:pPr>
                      <a:r>
                        <a:rPr lang="es-MX" sz="1200"/>
                        <a:t>ENFOQUE INFORMATIVO</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CCC0DA"/>
                    </a:solidFill>
                  </a:tcPr>
                </a:tc>
                <a:tc>
                  <a:txBody>
                    <a:bodyPr/>
                    <a:lstStyle/>
                    <a:p>
                      <a:pPr marL="0" lvl="0" indent="0" algn="l" rtl="0">
                        <a:spcBef>
                          <a:spcPts val="0"/>
                        </a:spcBef>
                        <a:spcAft>
                          <a:spcPts val="0"/>
                        </a:spcAft>
                        <a:buNone/>
                      </a:pPr>
                      <a:r>
                        <a:rPr lang="es-MX" sz="1200" dirty="0"/>
                        <a:t>46</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CCC0DA"/>
                    </a:solidFill>
                  </a:tcPr>
                </a:tc>
                <a:extLst>
                  <a:ext uri="{0D108BD9-81ED-4DB2-BD59-A6C34878D82A}">
                    <a16:rowId xmlns:a16="http://schemas.microsoft.com/office/drawing/2014/main" val="10006"/>
                  </a:ext>
                </a:extLst>
              </a:tr>
              <a:tr h="0">
                <a:tc>
                  <a:txBody>
                    <a:bodyPr/>
                    <a:lstStyle/>
                    <a:p>
                      <a:pPr marL="0" lvl="0" indent="0" algn="l" rtl="0">
                        <a:spcBef>
                          <a:spcPts val="0"/>
                        </a:spcBef>
                        <a:spcAft>
                          <a:spcPts val="0"/>
                        </a:spcAft>
                        <a:buNone/>
                      </a:pPr>
                      <a:r>
                        <a:rPr lang="es-MX" sz="1200"/>
                        <a:t>EL GUERRERO</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E4DFEC"/>
                    </a:solidFill>
                  </a:tcPr>
                </a:tc>
                <a:tc>
                  <a:txBody>
                    <a:bodyPr/>
                    <a:lstStyle/>
                    <a:p>
                      <a:pPr marL="0" lvl="0" indent="0" algn="l" rtl="0">
                        <a:spcBef>
                          <a:spcPts val="0"/>
                        </a:spcBef>
                        <a:spcAft>
                          <a:spcPts val="0"/>
                        </a:spcAft>
                        <a:buNone/>
                      </a:pPr>
                      <a:r>
                        <a:rPr lang="es-MX" sz="1200" dirty="0"/>
                        <a:t>44</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E4DFEC"/>
                    </a:solidFill>
                  </a:tcPr>
                </a:tc>
                <a:extLst>
                  <a:ext uri="{0D108BD9-81ED-4DB2-BD59-A6C34878D82A}">
                    <a16:rowId xmlns:a16="http://schemas.microsoft.com/office/drawing/2014/main" val="10007"/>
                  </a:ext>
                </a:extLst>
              </a:tr>
              <a:tr h="0">
                <a:tc>
                  <a:txBody>
                    <a:bodyPr/>
                    <a:lstStyle/>
                    <a:p>
                      <a:pPr marL="0" lvl="0" indent="0" algn="l" rtl="0">
                        <a:spcBef>
                          <a:spcPts val="0"/>
                        </a:spcBef>
                        <a:spcAft>
                          <a:spcPts val="0"/>
                        </a:spcAft>
                        <a:buNone/>
                      </a:pPr>
                      <a:r>
                        <a:rPr lang="es-MX" sz="1200"/>
                        <a:t>SOL DE CHILPANCINGO</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CCC0DA"/>
                    </a:solidFill>
                  </a:tcPr>
                </a:tc>
                <a:tc>
                  <a:txBody>
                    <a:bodyPr/>
                    <a:lstStyle/>
                    <a:p>
                      <a:pPr marL="0" lvl="0" indent="0" algn="l" rtl="0">
                        <a:spcBef>
                          <a:spcPts val="0"/>
                        </a:spcBef>
                        <a:spcAft>
                          <a:spcPts val="0"/>
                        </a:spcAft>
                        <a:buNone/>
                      </a:pPr>
                      <a:r>
                        <a:rPr lang="es-MX" sz="1200" dirty="0"/>
                        <a:t>41</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CCC0DA"/>
                    </a:solidFill>
                  </a:tcPr>
                </a:tc>
                <a:extLst>
                  <a:ext uri="{0D108BD9-81ED-4DB2-BD59-A6C34878D82A}">
                    <a16:rowId xmlns:a16="http://schemas.microsoft.com/office/drawing/2014/main" val="10008"/>
                  </a:ext>
                </a:extLst>
              </a:tr>
              <a:tr h="0">
                <a:tc>
                  <a:txBody>
                    <a:bodyPr/>
                    <a:lstStyle/>
                    <a:p>
                      <a:pPr marL="0" lvl="0" indent="0" algn="l" rtl="0">
                        <a:spcBef>
                          <a:spcPts val="0"/>
                        </a:spcBef>
                        <a:spcAft>
                          <a:spcPts val="0"/>
                        </a:spcAft>
                        <a:buNone/>
                      </a:pPr>
                      <a:r>
                        <a:rPr lang="es-MX" sz="1200"/>
                        <a:t>DESPERTAR DE LA COSTA</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E4DFEC"/>
                    </a:solidFill>
                  </a:tcPr>
                </a:tc>
                <a:tc>
                  <a:txBody>
                    <a:bodyPr/>
                    <a:lstStyle/>
                    <a:p>
                      <a:pPr marL="0" lvl="0" indent="0" algn="l" rtl="0">
                        <a:spcBef>
                          <a:spcPts val="0"/>
                        </a:spcBef>
                        <a:spcAft>
                          <a:spcPts val="0"/>
                        </a:spcAft>
                        <a:buNone/>
                      </a:pPr>
                      <a:r>
                        <a:rPr lang="es-MX" sz="1200" dirty="0"/>
                        <a:t>40</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E4DFEC"/>
                    </a:solidFill>
                  </a:tcPr>
                </a:tc>
                <a:extLst>
                  <a:ext uri="{0D108BD9-81ED-4DB2-BD59-A6C34878D82A}">
                    <a16:rowId xmlns:a16="http://schemas.microsoft.com/office/drawing/2014/main" val="10009"/>
                  </a:ext>
                </a:extLst>
              </a:tr>
              <a:tr h="0">
                <a:tc>
                  <a:txBody>
                    <a:bodyPr/>
                    <a:lstStyle/>
                    <a:p>
                      <a:pPr marL="0" lvl="0" indent="0" algn="l" rtl="0">
                        <a:spcBef>
                          <a:spcPts val="0"/>
                        </a:spcBef>
                        <a:spcAft>
                          <a:spcPts val="0"/>
                        </a:spcAft>
                        <a:buNone/>
                      </a:pPr>
                      <a:r>
                        <a:rPr lang="es-MX" sz="1200"/>
                        <a:t>DESPERTAR DEL SUR</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CCC0DA"/>
                    </a:solidFill>
                  </a:tcPr>
                </a:tc>
                <a:tc>
                  <a:txBody>
                    <a:bodyPr/>
                    <a:lstStyle/>
                    <a:p>
                      <a:pPr marL="0" lvl="0" indent="0" algn="l" rtl="0">
                        <a:spcBef>
                          <a:spcPts val="0"/>
                        </a:spcBef>
                        <a:spcAft>
                          <a:spcPts val="0"/>
                        </a:spcAft>
                        <a:buNone/>
                      </a:pPr>
                      <a:r>
                        <a:rPr lang="es-MX" sz="1200" dirty="0"/>
                        <a:t>40</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CCC0DA"/>
                    </a:solidFill>
                  </a:tcPr>
                </a:tc>
                <a:extLst>
                  <a:ext uri="{0D108BD9-81ED-4DB2-BD59-A6C34878D82A}">
                    <a16:rowId xmlns:a16="http://schemas.microsoft.com/office/drawing/2014/main" val="10010"/>
                  </a:ext>
                </a:extLst>
              </a:tr>
              <a:tr h="0">
                <a:tc>
                  <a:txBody>
                    <a:bodyPr/>
                    <a:lstStyle/>
                    <a:p>
                      <a:pPr marL="0" lvl="0" indent="0" algn="l" rtl="0">
                        <a:spcBef>
                          <a:spcPts val="0"/>
                        </a:spcBef>
                        <a:spcAft>
                          <a:spcPts val="0"/>
                        </a:spcAft>
                        <a:buNone/>
                      </a:pPr>
                      <a:r>
                        <a:rPr lang="es-MX" sz="1200"/>
                        <a:t>DIARIO DE IGUALA</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E4DFEC"/>
                    </a:solidFill>
                  </a:tcPr>
                </a:tc>
                <a:tc>
                  <a:txBody>
                    <a:bodyPr/>
                    <a:lstStyle/>
                    <a:p>
                      <a:pPr marL="0" lvl="0" indent="0" algn="l" rtl="0">
                        <a:spcBef>
                          <a:spcPts val="0"/>
                        </a:spcBef>
                        <a:spcAft>
                          <a:spcPts val="0"/>
                        </a:spcAft>
                        <a:buNone/>
                      </a:pPr>
                      <a:r>
                        <a:rPr lang="es-MX" sz="1200" dirty="0"/>
                        <a:t>38</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E4DFEC"/>
                    </a:solidFill>
                  </a:tcPr>
                </a:tc>
                <a:extLst>
                  <a:ext uri="{0D108BD9-81ED-4DB2-BD59-A6C34878D82A}">
                    <a16:rowId xmlns:a16="http://schemas.microsoft.com/office/drawing/2014/main" val="10011"/>
                  </a:ext>
                </a:extLst>
              </a:tr>
              <a:tr h="0">
                <a:tc>
                  <a:txBody>
                    <a:bodyPr/>
                    <a:lstStyle/>
                    <a:p>
                      <a:pPr marL="0" lvl="0" indent="0" algn="l" rtl="0">
                        <a:spcBef>
                          <a:spcPts val="0"/>
                        </a:spcBef>
                        <a:spcAft>
                          <a:spcPts val="0"/>
                        </a:spcAft>
                        <a:buNone/>
                      </a:pPr>
                      <a:r>
                        <a:rPr lang="es-MX" sz="1200"/>
                        <a:t>ANZ</a:t>
                      </a:r>
                      <a:endParaRPr sz="1200"/>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solidFill>
                      <a:srgbClr val="CCC0DA"/>
                    </a:solidFill>
                  </a:tcPr>
                </a:tc>
                <a:tc>
                  <a:txBody>
                    <a:bodyPr/>
                    <a:lstStyle/>
                    <a:p>
                      <a:pPr marL="0" lvl="0" indent="0" algn="l" rtl="0">
                        <a:spcBef>
                          <a:spcPts val="0"/>
                        </a:spcBef>
                        <a:spcAft>
                          <a:spcPts val="0"/>
                        </a:spcAft>
                        <a:buNone/>
                      </a:pPr>
                      <a:r>
                        <a:rPr lang="es-MX" sz="1200" dirty="0"/>
                        <a:t>34</a:t>
                      </a:r>
                      <a:endParaRPr sz="1200"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lgn="ctr">
                      <a:solidFill>
                        <a:srgbClr val="000000"/>
                      </a:solidFill>
                      <a:prstDash val="solid"/>
                      <a:round/>
                      <a:headEnd type="none" w="sm" len="sm"/>
                      <a:tailEnd type="none" w="sm" len="sm"/>
                    </a:lnB>
                    <a:solidFill>
                      <a:srgbClr val="CCC0DA"/>
                    </a:solidFill>
                  </a:tcPr>
                </a:tc>
                <a:extLst>
                  <a:ext uri="{0D108BD9-81ED-4DB2-BD59-A6C34878D82A}">
                    <a16:rowId xmlns:a16="http://schemas.microsoft.com/office/drawing/2014/main" val="10012"/>
                  </a:ext>
                </a:extLst>
              </a:tr>
              <a:tr h="0">
                <a:tc>
                  <a:txBody>
                    <a:bodyPr/>
                    <a:lstStyle/>
                    <a:p>
                      <a:pPr marL="0" lvl="0" indent="0" algn="l" rtl="0">
                        <a:spcBef>
                          <a:spcPts val="0"/>
                        </a:spcBef>
                        <a:spcAft>
                          <a:spcPts val="0"/>
                        </a:spcAft>
                        <a:buNone/>
                      </a:pPr>
                      <a:r>
                        <a:rPr lang="es-MX" sz="1200" b="1"/>
                        <a:t>TOTAL</a:t>
                      </a:r>
                      <a:endParaRPr sz="1200" b="1"/>
                    </a:p>
                  </a:txBody>
                  <a:tcPr marL="91425" marR="91425" marT="91425" marB="91425">
                    <a:lnL w="6350" cap="flat" cmpd="sng">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s-MX" sz="1200" b="1" dirty="0"/>
                        <a:t>487</a:t>
                      </a:r>
                      <a:endParaRPr sz="1200" b="1" dirty="0"/>
                    </a:p>
                  </a:txBody>
                  <a:tcPr marL="91425" marR="91425" marT="91425" marB="91425">
                    <a:lnL w="6350" cap="flat" cmpd="sng" algn="ctr">
                      <a:solidFill>
                        <a:srgbClr val="000000"/>
                      </a:solidFill>
                      <a:prstDash val="solid"/>
                      <a:round/>
                      <a:headEnd type="none" w="sm" len="sm"/>
                      <a:tailEnd type="none" w="sm" len="sm"/>
                    </a:lnL>
                    <a:lnR w="6350" cap="flat" cmpd="sng">
                      <a:solidFill>
                        <a:srgbClr val="000000"/>
                      </a:solidFill>
                      <a:prstDash val="solid"/>
                      <a:round/>
                      <a:headEnd type="none" w="sm" len="sm"/>
                      <a:tailEnd type="none" w="sm" len="sm"/>
                    </a:lnR>
                    <a:lnT w="6350" cap="flat" cmpd="sng" algn="ctr">
                      <a:solidFill>
                        <a:srgbClr val="000000"/>
                      </a:solidFill>
                      <a:prstDash val="solid"/>
                      <a:round/>
                      <a:headEnd type="none" w="sm" len="sm"/>
                      <a:tailEnd type="none" w="sm" len="sm"/>
                    </a:lnT>
                    <a:lnB w="6350"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7"/>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7</a:t>
            </a:fld>
            <a:endParaRPr/>
          </a:p>
        </p:txBody>
      </p:sp>
      <p:sp>
        <p:nvSpPr>
          <p:cNvPr id="98" name="Google Shape;98;p7"/>
          <p:cNvSpPr txBox="1"/>
          <p:nvPr/>
        </p:nvSpPr>
        <p:spPr>
          <a:xfrm>
            <a:off x="4572000" y="441399"/>
            <a:ext cx="41910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C) NÚMERO DE NOTAS </a:t>
            </a:r>
            <a:endParaRPr sz="1700" b="1">
              <a:solidFill>
                <a:srgbClr val="7030A0"/>
              </a:solidFill>
              <a:latin typeface="Arial"/>
              <a:ea typeface="Arial"/>
              <a:cs typeface="Arial"/>
              <a:sym typeface="Arial"/>
            </a:endParaRPr>
          </a:p>
        </p:txBody>
      </p:sp>
      <p:sp>
        <p:nvSpPr>
          <p:cNvPr id="99" name="Google Shape;99;p7"/>
          <p:cNvSpPr/>
          <p:nvPr/>
        </p:nvSpPr>
        <p:spPr>
          <a:xfrm>
            <a:off x="533400" y="4648200"/>
            <a:ext cx="11072368" cy="1338788"/>
          </a:xfrm>
          <a:prstGeom prst="rect">
            <a:avLst/>
          </a:prstGeom>
          <a:noFill/>
          <a:ln>
            <a:noFill/>
          </a:ln>
        </p:spPr>
        <p:txBody>
          <a:bodyPr spcFirstLastPara="1" wrap="square" lIns="91425" tIns="45700" rIns="91425" bIns="45700" anchor="t" anchorCtr="0">
            <a:spAutoFit/>
          </a:bodyPr>
          <a:lstStyle/>
          <a:p>
            <a:pPr lvl="0" algn="just">
              <a:lnSpc>
                <a:spcPct val="150000"/>
              </a:lnSpc>
            </a:pPr>
            <a:r>
              <a:rPr lang="es-MX" sz="1800" dirty="0"/>
              <a:t>Durante el periodo de análisis correspondiente al informe, se registró un total de 5,336 notas informativas codificadas. Del conjunto analizado, los periódicos que concentraron el mayor número de registros fueron Diario 21, con 739 notas; El Sur, con 716; Vértice, con 646; y El Despertar del Sur, con 518 publicaciones.</a:t>
            </a:r>
            <a:endParaRPr sz="1800" dirty="0"/>
          </a:p>
        </p:txBody>
      </p:sp>
      <p:graphicFrame>
        <p:nvGraphicFramePr>
          <p:cNvPr id="8" name="Gráfico 7">
            <a:extLst>
              <a:ext uri="{FF2B5EF4-FFF2-40B4-BE49-F238E27FC236}">
                <a16:creationId xmlns:a16="http://schemas.microsoft.com/office/drawing/2014/main" id="{EC7887BD-8AD0-4FA3-AED0-E674CEA0AE3D}"/>
              </a:ext>
            </a:extLst>
          </p:cNvPr>
          <p:cNvGraphicFramePr>
            <a:graphicFrameLocks/>
          </p:cNvGraphicFramePr>
          <p:nvPr>
            <p:extLst>
              <p:ext uri="{D42A27DB-BD31-4B8C-83A1-F6EECF244321}">
                <p14:modId xmlns:p14="http://schemas.microsoft.com/office/powerpoint/2010/main" val="873141645"/>
              </p:ext>
            </p:extLst>
          </p:nvPr>
        </p:nvGraphicFramePr>
        <p:xfrm>
          <a:off x="3070807" y="1164801"/>
          <a:ext cx="5961433" cy="317351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8"/>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8</a:t>
            </a:fld>
            <a:endParaRPr/>
          </a:p>
        </p:txBody>
      </p:sp>
      <p:graphicFrame>
        <p:nvGraphicFramePr>
          <p:cNvPr id="3" name="Tabla 2"/>
          <p:cNvGraphicFramePr>
            <a:graphicFrameLocks noGrp="1"/>
          </p:cNvGraphicFramePr>
          <p:nvPr>
            <p:extLst>
              <p:ext uri="{D42A27DB-BD31-4B8C-83A1-F6EECF244321}">
                <p14:modId xmlns:p14="http://schemas.microsoft.com/office/powerpoint/2010/main" val="2993737801"/>
              </p:ext>
            </p:extLst>
          </p:nvPr>
        </p:nvGraphicFramePr>
        <p:xfrm>
          <a:off x="2966720" y="1284787"/>
          <a:ext cx="5803897" cy="3543526"/>
        </p:xfrm>
        <a:graphic>
          <a:graphicData uri="http://schemas.openxmlformats.org/drawingml/2006/table">
            <a:tbl>
              <a:tblPr/>
              <a:tblGrid>
                <a:gridCol w="3347755">
                  <a:extLst>
                    <a:ext uri="{9D8B030D-6E8A-4147-A177-3AD203B41FA5}">
                      <a16:colId xmlns:a16="http://schemas.microsoft.com/office/drawing/2014/main" val="3808316185"/>
                    </a:ext>
                  </a:extLst>
                </a:gridCol>
                <a:gridCol w="2456142">
                  <a:extLst>
                    <a:ext uri="{9D8B030D-6E8A-4147-A177-3AD203B41FA5}">
                      <a16:colId xmlns:a16="http://schemas.microsoft.com/office/drawing/2014/main" val="2243168133"/>
                    </a:ext>
                  </a:extLst>
                </a:gridCol>
              </a:tblGrid>
              <a:tr h="256770">
                <a:tc>
                  <a:txBody>
                    <a:bodyPr/>
                    <a:lstStyle/>
                    <a:p>
                      <a:pPr algn="ctr" fontAlgn="b"/>
                      <a:r>
                        <a:rPr lang="es-MX" sz="1000" b="1" i="0" u="none" strike="noStrike" dirty="0" smtClean="0">
                          <a:solidFill>
                            <a:srgbClr val="FFFFFF"/>
                          </a:solidFill>
                          <a:effectLst/>
                          <a:latin typeface="+mj-lt"/>
                        </a:rPr>
                        <a:t>  </a:t>
                      </a:r>
                    </a:p>
                    <a:p>
                      <a:pPr algn="ctr" fontAlgn="b"/>
                      <a:r>
                        <a:rPr lang="es-MX" sz="1000" b="1" i="0" u="none" strike="noStrike" dirty="0" smtClean="0">
                          <a:solidFill>
                            <a:srgbClr val="FFFFFF"/>
                          </a:solidFill>
                          <a:effectLst/>
                          <a:latin typeface="+mj-lt"/>
                        </a:rPr>
                        <a:t>PERIÓDICOS</a:t>
                      </a:r>
                      <a:endParaRPr lang="es-MX" sz="1000" b="1" i="0" u="none" strike="noStrike" dirty="0" smtClean="0">
                        <a:solidFill>
                          <a:srgbClr val="FFFFFF"/>
                        </a:solidFill>
                        <a:effectLst/>
                        <a:latin typeface="Aptos Narrow" panose="02110004020202020204"/>
                      </a:endParaRPr>
                    </a:p>
                    <a:p>
                      <a:pPr algn="l" fontAlgn="b"/>
                      <a:endParaRPr lang="es-MX" sz="1000" b="1" i="0" u="none" strike="noStrike" dirty="0">
                        <a:solidFill>
                          <a:srgbClr val="FFFFFF"/>
                        </a:solidFill>
                        <a:effectLst/>
                        <a:latin typeface="Aptos Narrow" panose="02110004020202020204"/>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tc>
                  <a:txBody>
                    <a:bodyPr/>
                    <a:lstStyle/>
                    <a:p>
                      <a:pPr algn="ctr" fontAlgn="b"/>
                      <a:r>
                        <a:rPr lang="es-MX" sz="1000" b="1" i="0" u="none" strike="noStrike" dirty="0">
                          <a:solidFill>
                            <a:srgbClr val="FFFFFF"/>
                          </a:solidFill>
                          <a:effectLst/>
                          <a:latin typeface="+mj-lt"/>
                        </a:rPr>
                        <a:t>NÚMERO DE </a:t>
                      </a:r>
                      <a:r>
                        <a:rPr lang="es-MX" sz="1000" b="1" i="0" u="none" strike="noStrike" dirty="0" smtClean="0">
                          <a:solidFill>
                            <a:srgbClr val="FFFFFF"/>
                          </a:solidFill>
                          <a:effectLst/>
                          <a:latin typeface="+mj-lt"/>
                        </a:rPr>
                        <a:t>NOTAS</a:t>
                      </a:r>
                    </a:p>
                    <a:p>
                      <a:pPr algn="ctr" fontAlgn="b"/>
                      <a:endParaRPr lang="es-MX" sz="1000" b="1" i="0" u="none" strike="noStrike" dirty="0">
                        <a:solidFill>
                          <a:srgbClr val="FFFFFF"/>
                        </a:solidFill>
                        <a:effectLst/>
                        <a:latin typeface="Aptos Narrow" panose="02110004020202020204"/>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064A2"/>
                    </a:solidFill>
                  </a:tcPr>
                </a:tc>
                <a:extLst>
                  <a:ext uri="{0D108BD9-81ED-4DB2-BD59-A6C34878D82A}">
                    <a16:rowId xmlns:a16="http://schemas.microsoft.com/office/drawing/2014/main" val="538542173"/>
                  </a:ext>
                </a:extLst>
              </a:tr>
              <a:tr h="256770">
                <a:tc>
                  <a:txBody>
                    <a:bodyPr/>
                    <a:lstStyle/>
                    <a:p>
                      <a:pPr algn="l" fontAlgn="b"/>
                      <a:r>
                        <a:rPr lang="es-MX" sz="1000" b="0" i="0" u="none" strike="noStrike" dirty="0" smtClean="0">
                          <a:solidFill>
                            <a:srgbClr val="000000"/>
                          </a:solidFill>
                          <a:effectLst/>
                          <a:latin typeface="+mn-lt"/>
                        </a:rPr>
                        <a:t>DIARIO 21</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0" i="0" u="none" strike="noStrike" dirty="0">
                          <a:solidFill>
                            <a:srgbClr val="000000"/>
                          </a:solidFill>
                          <a:effectLst/>
                          <a:latin typeface="+mj-lt"/>
                        </a:rPr>
                        <a:t>739</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C0DA"/>
                    </a:solidFill>
                  </a:tcPr>
                </a:tc>
                <a:extLst>
                  <a:ext uri="{0D108BD9-81ED-4DB2-BD59-A6C34878D82A}">
                    <a16:rowId xmlns:a16="http://schemas.microsoft.com/office/drawing/2014/main" val="235814222"/>
                  </a:ext>
                </a:extLst>
              </a:tr>
              <a:tr h="256770">
                <a:tc>
                  <a:txBody>
                    <a:bodyPr/>
                    <a:lstStyle/>
                    <a:p>
                      <a:pPr algn="l" fontAlgn="b"/>
                      <a:r>
                        <a:rPr lang="es-MX" sz="1000" b="0" i="0" u="none" strike="noStrike" dirty="0" smtClean="0">
                          <a:solidFill>
                            <a:srgbClr val="000000"/>
                          </a:solidFill>
                          <a:effectLst/>
                          <a:latin typeface="+mn-lt"/>
                        </a:rPr>
                        <a:t>DIARIO DE IGUALA</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0" i="0" u="none" strike="noStrike" dirty="0">
                          <a:solidFill>
                            <a:srgbClr val="000000"/>
                          </a:solidFill>
                          <a:effectLst/>
                          <a:latin typeface="+mj-lt"/>
                        </a:rPr>
                        <a:t>448</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2360648106"/>
                  </a:ext>
                </a:extLst>
              </a:tr>
              <a:tr h="256770">
                <a:tc>
                  <a:txBody>
                    <a:bodyPr/>
                    <a:lstStyle/>
                    <a:p>
                      <a:pPr algn="l" fontAlgn="b"/>
                      <a:r>
                        <a:rPr lang="es-MX" sz="1000" b="0" i="0" u="none" strike="noStrike" dirty="0" smtClean="0">
                          <a:solidFill>
                            <a:srgbClr val="000000"/>
                          </a:solidFill>
                          <a:effectLst/>
                          <a:latin typeface="+mn-lt"/>
                        </a:rPr>
                        <a:t>EL DESPERTAR DEL SUR</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0" i="0" u="none" strike="noStrike" dirty="0">
                          <a:solidFill>
                            <a:srgbClr val="000000"/>
                          </a:solidFill>
                          <a:effectLst/>
                          <a:latin typeface="+mj-lt"/>
                        </a:rPr>
                        <a:t>518</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327979306"/>
                  </a:ext>
                </a:extLst>
              </a:tr>
              <a:tr h="256770">
                <a:tc>
                  <a:txBody>
                    <a:bodyPr/>
                    <a:lstStyle/>
                    <a:p>
                      <a:pPr algn="l" fontAlgn="b"/>
                      <a:r>
                        <a:rPr lang="es-MX" sz="1000" b="0" i="0" u="none" strike="noStrike" dirty="0" smtClean="0">
                          <a:solidFill>
                            <a:srgbClr val="000000"/>
                          </a:solidFill>
                          <a:effectLst/>
                          <a:latin typeface="+mn-lt"/>
                        </a:rPr>
                        <a:t>VÉRTICE</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0" i="0" u="none" strike="noStrike" dirty="0">
                          <a:solidFill>
                            <a:srgbClr val="000000"/>
                          </a:solidFill>
                          <a:effectLst/>
                          <a:latin typeface="+mj-lt"/>
                        </a:rPr>
                        <a:t>646</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253049296"/>
                  </a:ext>
                </a:extLst>
              </a:tr>
              <a:tr h="256770">
                <a:tc>
                  <a:txBody>
                    <a:bodyPr/>
                    <a:lstStyle/>
                    <a:p>
                      <a:pPr algn="l" fontAlgn="b"/>
                      <a:r>
                        <a:rPr lang="es-MX" sz="1000" b="0" i="0" u="none" strike="noStrike" dirty="0" smtClean="0">
                          <a:solidFill>
                            <a:srgbClr val="000000"/>
                          </a:solidFill>
                          <a:effectLst/>
                          <a:latin typeface="+mn-lt"/>
                        </a:rPr>
                        <a:t>EL DESPERTAR DE LA COSTA</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0" i="0" u="none" strike="noStrike" dirty="0">
                          <a:solidFill>
                            <a:srgbClr val="000000"/>
                          </a:solidFill>
                          <a:effectLst/>
                          <a:latin typeface="+mj-lt"/>
                        </a:rPr>
                        <a:t>449</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826899946"/>
                  </a:ext>
                </a:extLst>
              </a:tr>
              <a:tr h="256770">
                <a:tc>
                  <a:txBody>
                    <a:bodyPr/>
                    <a:lstStyle/>
                    <a:p>
                      <a:pPr algn="l" fontAlgn="b"/>
                      <a:r>
                        <a:rPr lang="es-MX" sz="1000" b="0" i="0" u="none" strike="noStrike" dirty="0" smtClean="0">
                          <a:solidFill>
                            <a:srgbClr val="000000"/>
                          </a:solidFill>
                          <a:effectLst/>
                          <a:latin typeface="+mn-lt"/>
                        </a:rPr>
                        <a:t>EL SOL DE CHILPANCINGO</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0" i="0" u="none" strike="noStrike" dirty="0">
                          <a:solidFill>
                            <a:srgbClr val="000000"/>
                          </a:solidFill>
                          <a:effectLst/>
                          <a:latin typeface="+mj-lt"/>
                        </a:rPr>
                        <a:t>377</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3151541494"/>
                  </a:ext>
                </a:extLst>
              </a:tr>
              <a:tr h="256770">
                <a:tc>
                  <a:txBody>
                    <a:bodyPr/>
                    <a:lstStyle/>
                    <a:p>
                      <a:pPr algn="l" fontAlgn="b"/>
                      <a:r>
                        <a:rPr lang="es-MX" sz="1000" b="0" i="0" u="none" strike="noStrike" dirty="0" smtClean="0">
                          <a:solidFill>
                            <a:srgbClr val="000000"/>
                          </a:solidFill>
                          <a:effectLst/>
                          <a:latin typeface="+mn-lt"/>
                        </a:rPr>
                        <a:t>EL SUR</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0" i="0" u="none" strike="noStrike" dirty="0">
                          <a:solidFill>
                            <a:srgbClr val="000000"/>
                          </a:solidFill>
                          <a:effectLst/>
                          <a:latin typeface="+mj-lt"/>
                        </a:rPr>
                        <a:t>716</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1043528270"/>
                  </a:ext>
                </a:extLst>
              </a:tr>
              <a:tr h="256770">
                <a:tc>
                  <a:txBody>
                    <a:bodyPr/>
                    <a:lstStyle/>
                    <a:p>
                      <a:pPr algn="l" fontAlgn="b"/>
                      <a:r>
                        <a:rPr lang="es-MX" sz="1000" b="0" i="0" u="none" strike="noStrike" dirty="0" smtClean="0">
                          <a:solidFill>
                            <a:srgbClr val="000000"/>
                          </a:solidFill>
                          <a:effectLst/>
                          <a:latin typeface="+mn-lt"/>
                        </a:rPr>
                        <a:t>EL GUERRERO</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0" i="0" u="none" strike="noStrike" dirty="0">
                          <a:solidFill>
                            <a:srgbClr val="000000"/>
                          </a:solidFill>
                          <a:effectLst/>
                          <a:latin typeface="+mj-lt"/>
                        </a:rPr>
                        <a:t>464</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816506560"/>
                  </a:ext>
                </a:extLst>
              </a:tr>
              <a:tr h="256770">
                <a:tc>
                  <a:txBody>
                    <a:bodyPr/>
                    <a:lstStyle/>
                    <a:p>
                      <a:pPr algn="l" fontAlgn="b"/>
                      <a:r>
                        <a:rPr lang="es-MX" sz="1000" b="0" i="0" u="none" strike="noStrike" dirty="0" smtClean="0">
                          <a:solidFill>
                            <a:srgbClr val="000000"/>
                          </a:solidFill>
                          <a:effectLst/>
                          <a:latin typeface="+mn-lt"/>
                        </a:rPr>
                        <a:t>DIARIO DE GUERRERO</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0" i="0" u="none" strike="noStrike" dirty="0">
                          <a:solidFill>
                            <a:srgbClr val="000000"/>
                          </a:solidFill>
                          <a:effectLst/>
                          <a:latin typeface="+mj-lt"/>
                        </a:rPr>
                        <a:t>394</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C0DA"/>
                    </a:solidFill>
                  </a:tcPr>
                </a:tc>
                <a:extLst>
                  <a:ext uri="{0D108BD9-81ED-4DB2-BD59-A6C34878D82A}">
                    <a16:rowId xmlns:a16="http://schemas.microsoft.com/office/drawing/2014/main" val="2799342491"/>
                  </a:ext>
                </a:extLst>
              </a:tr>
              <a:tr h="256770">
                <a:tc>
                  <a:txBody>
                    <a:bodyPr/>
                    <a:lstStyle/>
                    <a:p>
                      <a:pPr algn="l" fontAlgn="b"/>
                      <a:r>
                        <a:rPr lang="es-MX" sz="1000" b="0" i="0" u="none" strike="noStrike" dirty="0" smtClean="0">
                          <a:solidFill>
                            <a:srgbClr val="000000"/>
                          </a:solidFill>
                          <a:effectLst/>
                          <a:latin typeface="+mn-lt"/>
                        </a:rPr>
                        <a:t>ENFOQUE INFORMATIVO</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4DFEC"/>
                    </a:solidFill>
                  </a:tcPr>
                </a:tc>
                <a:tc>
                  <a:txBody>
                    <a:bodyPr/>
                    <a:lstStyle/>
                    <a:p>
                      <a:pPr algn="ctr" fontAlgn="ctr"/>
                      <a:r>
                        <a:rPr lang="es-MX" sz="900" b="0" i="0" u="none" strike="noStrike" dirty="0">
                          <a:solidFill>
                            <a:srgbClr val="000000"/>
                          </a:solidFill>
                          <a:effectLst/>
                          <a:latin typeface="+mj-lt"/>
                        </a:rPr>
                        <a:t>324</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E4DFEC"/>
                    </a:solidFill>
                  </a:tcPr>
                </a:tc>
                <a:extLst>
                  <a:ext uri="{0D108BD9-81ED-4DB2-BD59-A6C34878D82A}">
                    <a16:rowId xmlns:a16="http://schemas.microsoft.com/office/drawing/2014/main" val="213330894"/>
                  </a:ext>
                </a:extLst>
              </a:tr>
              <a:tr h="256770">
                <a:tc>
                  <a:txBody>
                    <a:bodyPr/>
                    <a:lstStyle/>
                    <a:p>
                      <a:pPr algn="l" fontAlgn="b"/>
                      <a:r>
                        <a:rPr lang="es-MX" sz="1000" b="0" i="0" u="none" strike="noStrike" dirty="0" smtClean="0">
                          <a:solidFill>
                            <a:srgbClr val="000000"/>
                          </a:solidFill>
                          <a:effectLst/>
                          <a:latin typeface="+mn-lt"/>
                        </a:rPr>
                        <a:t>ANZ</a:t>
                      </a:r>
                      <a:endParaRPr lang="es-MX" sz="1000" b="0" i="0" u="none" strike="noStrike" dirty="0">
                        <a:solidFill>
                          <a:srgbClr val="000000"/>
                        </a:solidFill>
                        <a:effectLst/>
                        <a:latin typeface="+mn-lt"/>
                      </a:endParaRP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C0DA"/>
                    </a:solidFill>
                  </a:tcPr>
                </a:tc>
                <a:tc>
                  <a:txBody>
                    <a:bodyPr/>
                    <a:lstStyle/>
                    <a:p>
                      <a:pPr algn="ctr" fontAlgn="ctr"/>
                      <a:r>
                        <a:rPr lang="es-MX" sz="900" b="0" i="0" u="none" strike="noStrike" dirty="0">
                          <a:solidFill>
                            <a:srgbClr val="000000"/>
                          </a:solidFill>
                          <a:effectLst/>
                          <a:latin typeface="+mj-lt"/>
                        </a:rPr>
                        <a:t>261</a:t>
                      </a:r>
                    </a:p>
                  </a:txBody>
                  <a:tcPr marL="5086" marR="5086" marT="508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C0DA"/>
                    </a:solidFill>
                  </a:tcPr>
                </a:tc>
                <a:extLst>
                  <a:ext uri="{0D108BD9-81ED-4DB2-BD59-A6C34878D82A}">
                    <a16:rowId xmlns:a16="http://schemas.microsoft.com/office/drawing/2014/main" val="3288778933"/>
                  </a:ext>
                </a:extLst>
              </a:tr>
              <a:tr h="256770">
                <a:tc>
                  <a:txBody>
                    <a:bodyPr/>
                    <a:lstStyle/>
                    <a:p>
                      <a:pPr algn="l" fontAlgn="b"/>
                      <a:r>
                        <a:rPr lang="es-MX" sz="1000" b="1" i="0" u="none" strike="noStrike" dirty="0">
                          <a:solidFill>
                            <a:srgbClr val="000000"/>
                          </a:solidFill>
                          <a:effectLst/>
                          <a:latin typeface="+mj-lt"/>
                        </a:rPr>
                        <a:t>TOTAL</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4DFEC"/>
                    </a:solidFill>
                  </a:tcPr>
                </a:tc>
                <a:tc>
                  <a:txBody>
                    <a:bodyPr/>
                    <a:lstStyle/>
                    <a:p>
                      <a:pPr algn="ctr" fontAlgn="b"/>
                      <a:r>
                        <a:rPr lang="es-MX" sz="1000" b="1" i="0" u="none" strike="noStrike" dirty="0">
                          <a:solidFill>
                            <a:srgbClr val="000000"/>
                          </a:solidFill>
                          <a:effectLst/>
                          <a:latin typeface="+mj-lt"/>
                        </a:rPr>
                        <a:t>5,336</a:t>
                      </a:r>
                    </a:p>
                  </a:txBody>
                  <a:tcPr marL="5086" marR="5086" marT="508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E4DFEC"/>
                    </a:solidFill>
                  </a:tcPr>
                </a:tc>
                <a:extLst>
                  <a:ext uri="{0D108BD9-81ED-4DB2-BD59-A6C34878D82A}">
                    <a16:rowId xmlns:a16="http://schemas.microsoft.com/office/drawing/2014/main" val="369381589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9"/>
          <p:cNvSpPr txBox="1">
            <a:spLocks noGrp="1"/>
          </p:cNvSpPr>
          <p:nvPr>
            <p:ph type="sldNum" idx="12"/>
          </p:nvPr>
        </p:nvSpPr>
        <p:spPr>
          <a:xfrm>
            <a:off x="11758168" y="6596633"/>
            <a:ext cx="285876" cy="232409"/>
          </a:xfrm>
          <a:prstGeom prst="rect">
            <a:avLst/>
          </a:prstGeom>
          <a:noFill/>
          <a:ln>
            <a:noFill/>
          </a:ln>
        </p:spPr>
        <p:txBody>
          <a:bodyPr spcFirstLastPara="1" wrap="square" lIns="0" tIns="0" rIns="0" bIns="0" anchor="t" anchorCtr="0">
            <a:spAutoFit/>
          </a:bodyPr>
          <a:lstStyle/>
          <a:p>
            <a:pPr marL="12700" lvl="0" indent="0" algn="l" rtl="0">
              <a:lnSpc>
                <a:spcPct val="112500"/>
              </a:lnSpc>
              <a:spcBef>
                <a:spcPts val="0"/>
              </a:spcBef>
              <a:spcAft>
                <a:spcPts val="0"/>
              </a:spcAft>
              <a:buNone/>
            </a:pPr>
            <a:fld id="{00000000-1234-1234-1234-123412341234}" type="slidenum">
              <a:rPr lang="es-MX"/>
              <a:t>9</a:t>
            </a:fld>
            <a:endParaRPr/>
          </a:p>
        </p:txBody>
      </p:sp>
      <p:sp>
        <p:nvSpPr>
          <p:cNvPr id="112" name="Google Shape;112;p9"/>
          <p:cNvSpPr txBox="1"/>
          <p:nvPr/>
        </p:nvSpPr>
        <p:spPr>
          <a:xfrm>
            <a:off x="4572000" y="441399"/>
            <a:ext cx="4191000" cy="274434"/>
          </a:xfrm>
          <a:prstGeom prst="rect">
            <a:avLst/>
          </a:prstGeom>
          <a:noFill/>
          <a:ln>
            <a:noFill/>
          </a:ln>
        </p:spPr>
        <p:txBody>
          <a:bodyPr spcFirstLastPara="1" wrap="square" lIns="0" tIns="12700" rIns="0" bIns="0" anchor="t" anchorCtr="0">
            <a:spAutoFit/>
          </a:bodyPr>
          <a:lstStyle/>
          <a:p>
            <a:pPr marL="12700" lvl="0" indent="0" algn="l" rtl="0">
              <a:spcBef>
                <a:spcPts val="0"/>
              </a:spcBef>
              <a:spcAft>
                <a:spcPts val="0"/>
              </a:spcAft>
              <a:buNone/>
            </a:pPr>
            <a:r>
              <a:rPr lang="es-MX" sz="1700" b="1">
                <a:solidFill>
                  <a:srgbClr val="7030A0"/>
                </a:solidFill>
                <a:latin typeface="Arial"/>
                <a:ea typeface="Arial"/>
                <a:cs typeface="Arial"/>
                <a:sym typeface="Arial"/>
              </a:rPr>
              <a:t>D) GÉNEROS INFORMATIVOS </a:t>
            </a:r>
            <a:endParaRPr sz="1700" b="1">
              <a:solidFill>
                <a:srgbClr val="7030A0"/>
              </a:solidFill>
              <a:latin typeface="Arial"/>
              <a:ea typeface="Arial"/>
              <a:cs typeface="Arial"/>
              <a:sym typeface="Arial"/>
            </a:endParaRPr>
          </a:p>
        </p:txBody>
      </p:sp>
      <p:sp>
        <p:nvSpPr>
          <p:cNvPr id="113" name="Google Shape;113;p9"/>
          <p:cNvSpPr/>
          <p:nvPr/>
        </p:nvSpPr>
        <p:spPr>
          <a:xfrm>
            <a:off x="1943100" y="4966871"/>
            <a:ext cx="9448800" cy="1338788"/>
          </a:xfrm>
          <a:prstGeom prst="rect">
            <a:avLst/>
          </a:prstGeom>
          <a:noFill/>
          <a:ln>
            <a:noFill/>
          </a:ln>
        </p:spPr>
        <p:txBody>
          <a:bodyPr spcFirstLastPara="1" wrap="square" lIns="91425" tIns="45700" rIns="91425" bIns="45700" anchor="t" anchorCtr="0">
            <a:spAutoFit/>
          </a:bodyPr>
          <a:lstStyle/>
          <a:p>
            <a:pPr marL="0" lvl="0" indent="0" algn="just" rtl="0">
              <a:lnSpc>
                <a:spcPct val="150000"/>
              </a:lnSpc>
              <a:spcBef>
                <a:spcPts val="0"/>
              </a:spcBef>
              <a:spcAft>
                <a:spcPts val="0"/>
              </a:spcAft>
              <a:buNone/>
            </a:pPr>
            <a:r>
              <a:rPr lang="es-MX" sz="1800" dirty="0">
                <a:sym typeface="Arial"/>
              </a:rPr>
              <a:t>Del total de</a:t>
            </a:r>
            <a:r>
              <a:rPr lang="es-MX" sz="1800" dirty="0">
                <a:solidFill>
                  <a:schemeClr val="accent2"/>
                </a:solidFill>
                <a:sym typeface="Arial"/>
              </a:rPr>
              <a:t> </a:t>
            </a:r>
            <a:r>
              <a:rPr lang="es-MX" sz="1800" dirty="0">
                <a:solidFill>
                  <a:schemeClr val="tx1"/>
                </a:solidFill>
              </a:rPr>
              <a:t>5,336</a:t>
            </a:r>
            <a:r>
              <a:rPr lang="es-MX" sz="1800" dirty="0">
                <a:solidFill>
                  <a:schemeClr val="tx1"/>
                </a:solidFill>
                <a:sym typeface="Arial"/>
              </a:rPr>
              <a:t> notas analizadas, el género periodístico con mayor presencia en la prensa escrita fue la nota informativa, con </a:t>
            </a:r>
            <a:r>
              <a:rPr lang="es-MX" sz="1800" dirty="0">
                <a:solidFill>
                  <a:schemeClr val="tx1"/>
                </a:solidFill>
              </a:rPr>
              <a:t>5,061</a:t>
            </a:r>
            <a:r>
              <a:rPr lang="es-MX" sz="1800" dirty="0">
                <a:solidFill>
                  <a:schemeClr val="tx1"/>
                </a:solidFill>
                <a:sym typeface="Arial"/>
              </a:rPr>
              <a:t> registros. En menor </a:t>
            </a:r>
            <a:r>
              <a:rPr lang="es-MX" sz="1800" dirty="0">
                <a:sym typeface="Arial"/>
              </a:rPr>
              <a:t>proporción se identificaron </a:t>
            </a:r>
            <a:r>
              <a:rPr lang="es-MX" sz="1800" i="1" dirty="0"/>
              <a:t>150 </a:t>
            </a:r>
            <a:r>
              <a:rPr lang="es-MX" sz="1800" dirty="0"/>
              <a:t>género</a:t>
            </a:r>
            <a:r>
              <a:rPr lang="es-MX" sz="1800" i="1" dirty="0"/>
              <a:t>s</a:t>
            </a:r>
            <a:r>
              <a:rPr lang="es-MX" sz="1800" dirty="0"/>
              <a:t> de opinión, 72</a:t>
            </a:r>
            <a:r>
              <a:rPr lang="es-MX" sz="1800" dirty="0">
                <a:sym typeface="Arial"/>
              </a:rPr>
              <a:t> </a:t>
            </a:r>
            <a:r>
              <a:rPr lang="es-MX" sz="1800" dirty="0" err="1">
                <a:sym typeface="Arial"/>
              </a:rPr>
              <a:t>fotonotas</a:t>
            </a:r>
            <a:r>
              <a:rPr lang="es-MX" sz="1800" dirty="0">
                <a:sym typeface="Arial"/>
              </a:rPr>
              <a:t>, </a:t>
            </a:r>
            <a:r>
              <a:rPr lang="es-MX" sz="1800" dirty="0"/>
              <a:t>40 </a:t>
            </a:r>
            <a:r>
              <a:rPr lang="es-MX" sz="1800" dirty="0" smtClean="0"/>
              <a:t>editoriales y 13 entrevistas. </a:t>
            </a:r>
            <a:endParaRPr sz="1800" dirty="0">
              <a:sym typeface="Arial"/>
            </a:endParaRPr>
          </a:p>
        </p:txBody>
      </p:sp>
      <p:graphicFrame>
        <p:nvGraphicFramePr>
          <p:cNvPr id="6" name="Gráfico 5">
            <a:extLst>
              <a:ext uri="{FF2B5EF4-FFF2-40B4-BE49-F238E27FC236}">
                <a16:creationId xmlns:a16="http://schemas.microsoft.com/office/drawing/2014/main" id="{2B515492-2937-462C-B696-D5E9E17C923F}"/>
              </a:ext>
            </a:extLst>
          </p:cNvPr>
          <p:cNvGraphicFramePr>
            <a:graphicFrameLocks/>
          </p:cNvGraphicFramePr>
          <p:nvPr>
            <p:extLst>
              <p:ext uri="{D42A27DB-BD31-4B8C-83A1-F6EECF244321}">
                <p14:modId xmlns:p14="http://schemas.microsoft.com/office/powerpoint/2010/main" val="697637383"/>
              </p:ext>
            </p:extLst>
          </p:nvPr>
        </p:nvGraphicFramePr>
        <p:xfrm>
          <a:off x="3315587" y="1285357"/>
          <a:ext cx="5210969" cy="277653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Violeta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988</TotalTime>
  <Words>3486</Words>
  <Application>Microsoft Office PowerPoint</Application>
  <PresentationFormat>Panorámica</PresentationFormat>
  <Paragraphs>715</Paragraphs>
  <Slides>37</Slides>
  <Notes>22</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37</vt:i4>
      </vt:variant>
    </vt:vector>
  </HeadingPairs>
  <TitlesOfParts>
    <vt:vector size="45" baseType="lpstr">
      <vt:lpstr>Aptos Narrow</vt:lpstr>
      <vt:lpstr>Arial</vt:lpstr>
      <vt:lpstr>Arial Black</vt:lpstr>
      <vt:lpstr>Calibri</vt:lpstr>
      <vt:lpstr>Segoe UI Black</vt:lpstr>
      <vt:lpstr>Segoe UI Emoji</vt:lpstr>
      <vt:lpstr>Times New Roman</vt:lpstr>
      <vt:lpstr>Office Theme</vt:lpstr>
      <vt:lpstr>REPORTE DE RESULTADOS</vt:lpstr>
      <vt:lpstr>Introducción</vt:lpstr>
      <vt:lpstr>Metodología y muestra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VALORACIÓN DE INFORMACIÓN POR GÉNERO: MASCULINO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INSERCIONES PAGADAS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INFORME CUANTITATIVO Y CUALITATIVO DE  MEDIOS IMPRESOS DEL ESTADO DE  GUERRERO DEL 01 DE MARZO AL 30 DE ABRIL DE 2026.</dc:title>
  <dc:creator>Microsoft Office User</dc:creator>
  <cp:lastModifiedBy>Roberto Santos</cp:lastModifiedBy>
  <cp:revision>74</cp:revision>
  <dcterms:created xsi:type="dcterms:W3CDTF">2026-03-09T23:47:21Z</dcterms:created>
  <dcterms:modified xsi:type="dcterms:W3CDTF">2026-05-20T17:00:45Z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2025-09-08T00:00:00Z</vt:filetime>
  </property>
  <property fmtid="{D5CDD505-2E9C-101B-9397-08002B2CF9AE}" pid="3" name="Creator">
    <vt:lpwstr>Microsoft® PowerPoint® 2016</vt:lpwstr>
  </property>
  <property fmtid="{D5CDD505-2E9C-101B-9397-08002B2CF9AE}" pid="4" name="LastSaved">
    <vt:filetime>2026-03-09T00:00:00Z</vt:filetime>
  </property>
  <property fmtid="{D5CDD505-2E9C-101B-9397-08002B2CF9AE}" pid="5" name="Producer">
    <vt:lpwstr>Microsoft® PowerPoint® 2016</vt:lpwstr>
  </property>
</Properties>
</file>