
<file path=[Content_Types].xml><?xml version="1.0" encoding="utf-8"?>
<Types xmlns="http://schemas.openxmlformats.org/package/2006/content-types">
  <Default Extension="rels" ContentType="application/vnd.openxmlformats-package.relationships+xml"/>
  <Default Extension="xml" ContentType="application/xml"/>
  <Default Extension="xlsx" ContentType="application/vnd.openxmlformats-officedocument.spreadsheetml.sheet"/>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6" r:id="rId2"/>
    <p:sldId id="257" r:id="rId3"/>
    <p:sldId id="296" r:id="rId4"/>
    <p:sldId id="297" r:id="rId5"/>
    <p:sldId id="261" r:id="rId6"/>
    <p:sldId id="310" r:id="rId7"/>
    <p:sldId id="300" r:id="rId8"/>
    <p:sldId id="301" r:id="rId9"/>
    <p:sldId id="263" r:id="rId10"/>
    <p:sldId id="264" r:id="rId11"/>
    <p:sldId id="302" r:id="rId12"/>
    <p:sldId id="265" r:id="rId13"/>
    <p:sldId id="266" r:id="rId14"/>
    <p:sldId id="303" r:id="rId15"/>
    <p:sldId id="268" r:id="rId16"/>
    <p:sldId id="269" r:id="rId17"/>
    <p:sldId id="270" r:id="rId18"/>
    <p:sldId id="271" r:id="rId19"/>
    <p:sldId id="272" r:id="rId20"/>
    <p:sldId id="273" r:id="rId21"/>
    <p:sldId id="274" r:id="rId22"/>
    <p:sldId id="275" r:id="rId23"/>
    <p:sldId id="276" r:id="rId24"/>
    <p:sldId id="277" r:id="rId25"/>
    <p:sldId id="305" r:id="rId26"/>
    <p:sldId id="304" r:id="rId27"/>
    <p:sldId id="281" r:id="rId28"/>
    <p:sldId id="306" r:id="rId29"/>
    <p:sldId id="284" r:id="rId30"/>
    <p:sldId id="307" r:id="rId31"/>
    <p:sldId id="285" r:id="rId32"/>
    <p:sldId id="287" r:id="rId33"/>
    <p:sldId id="308" r:id="rId34"/>
    <p:sldId id="289" r:id="rId35"/>
    <p:sldId id="294" r:id="rId36"/>
    <p:sldId id="311" r:id="rId37"/>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547C"/>
    <a:srgbClr val="A270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53" autoAdjust="0"/>
    <p:restoredTop sz="94660"/>
  </p:normalViewPr>
  <p:slideViewPr>
    <p:cSldViewPr>
      <p:cViewPr varScale="1">
        <p:scale>
          <a:sx n="61" d="100"/>
          <a:sy n="61" d="100"/>
        </p:scale>
        <p:origin x="56" y="5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Hoja_de_c_lculo_de_Microsoft_Excel.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IMPRESOS%20MAY%20JUN%20Matterenv.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IMPRESOS%20MAY%20JUN%20Matterenv.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Hoja_de_c_lculo_de_Microsoft_Excel5.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IMPRESOS%20MAY%20JUN%20Matterenv.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IMPRESOS%20MAY%20JUN%20Matterenv.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IMPRESOS%20MAY%20JUN%20Matterenv.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C:\Users\13297\Downloads\IMPRESOS%20MAY%20JUN%20Correccioens%205,6,7.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IMPRESOS%20MAY%20JUN%20Matterenv.xlsx" TargetMode="External"/><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Hoja_de_c_lculo_de_Microsoft_Excel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Hoja_de_c_lculo_de_Microsoft_Excel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Hoja_de_c_lculo_de_Microsoft_Excel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IMPRESOS%20MAY%20JUN%20Matterenv.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IMPRESOS%20MAY%20JUN%20Matterenv.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13297\Downloads\IMPRESOS%20MAY%20JUN%20Correccioens%205,6,7.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13297\OneDrive\Escritorio\3er%20Informe%20Prensa%20Mayo-%20Junio\IMPRESOS%20MAY%20JUN%20Matterenv.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Hoja_de_c_lculo_de_Microsoft_Excel4.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b="1"/>
              <a:t>NÚMERO</a:t>
            </a:r>
            <a:r>
              <a:rPr lang="es-MX" b="1" baseline="0"/>
              <a:t> DE EJEMPLARES</a:t>
            </a:r>
            <a:endParaRPr lang="es-MX" b="1"/>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TABLAS!$G$2</c:f>
              <c:strCache>
                <c:ptCount val="1"/>
                <c:pt idx="0">
                  <c:v>NÚMERO DE EJEMPLARES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TABLAS!$F$3:$F$12</c:f>
              <c:strCache>
                <c:ptCount val="10"/>
                <c:pt idx="0">
                  <c:v>EL SUR</c:v>
                </c:pt>
                <c:pt idx="1">
                  <c:v>DIARIO 21</c:v>
                </c:pt>
                <c:pt idx="2">
                  <c:v>VÉRTICE</c:v>
                </c:pt>
                <c:pt idx="3">
                  <c:v>ENFOQUE INFORMATIVO</c:v>
                </c:pt>
                <c:pt idx="4">
                  <c:v>DIARIO DE GUERRERO</c:v>
                </c:pt>
                <c:pt idx="5">
                  <c:v>EL GUERRERO</c:v>
                </c:pt>
                <c:pt idx="6">
                  <c:v>DESPERTAR DEL SUR</c:v>
                </c:pt>
                <c:pt idx="7">
                  <c:v>SOL DE CHILPANCINGO</c:v>
                </c:pt>
                <c:pt idx="8">
                  <c:v>DIARIO DE IGUALA</c:v>
                </c:pt>
                <c:pt idx="9">
                  <c:v>DESPERTAR DE LA COSTA</c:v>
                </c:pt>
              </c:strCache>
            </c:strRef>
          </c:cat>
          <c:val>
            <c:numRef>
              <c:f>TABLAS!$G$3:$G$12</c:f>
              <c:numCache>
                <c:formatCode>General</c:formatCode>
                <c:ptCount val="10"/>
                <c:pt idx="0">
                  <c:v>52</c:v>
                </c:pt>
                <c:pt idx="1">
                  <c:v>51</c:v>
                </c:pt>
                <c:pt idx="2">
                  <c:v>51</c:v>
                </c:pt>
                <c:pt idx="3">
                  <c:v>48</c:v>
                </c:pt>
                <c:pt idx="4">
                  <c:v>46</c:v>
                </c:pt>
                <c:pt idx="5">
                  <c:v>43</c:v>
                </c:pt>
                <c:pt idx="6">
                  <c:v>42</c:v>
                </c:pt>
                <c:pt idx="7">
                  <c:v>42</c:v>
                </c:pt>
                <c:pt idx="8">
                  <c:v>41</c:v>
                </c:pt>
                <c:pt idx="9">
                  <c:v>40</c:v>
                </c:pt>
              </c:numCache>
            </c:numRef>
          </c:val>
          <c:extLst>
            <c:ext xmlns:c16="http://schemas.microsoft.com/office/drawing/2014/chart" uri="{C3380CC4-5D6E-409C-BE32-E72D297353CC}">
              <c16:uniqueId val="{00000000-BC29-443C-A74C-1A7084FDF7A2}"/>
            </c:ext>
          </c:extLst>
        </c:ser>
        <c:dLbls>
          <c:dLblPos val="outEnd"/>
          <c:showLegendKey val="0"/>
          <c:showVal val="1"/>
          <c:showCatName val="0"/>
          <c:showSerName val="0"/>
          <c:showPercent val="0"/>
          <c:showBubbleSize val="0"/>
        </c:dLbls>
        <c:gapWidth val="219"/>
        <c:overlap val="-27"/>
        <c:axId val="597670816"/>
        <c:axId val="464760432"/>
      </c:barChart>
      <c:catAx>
        <c:axId val="597670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64760432"/>
        <c:crosses val="autoZero"/>
        <c:auto val="1"/>
        <c:lblAlgn val="ctr"/>
        <c:lblOffset val="100"/>
        <c:noMultiLvlLbl val="0"/>
      </c:catAx>
      <c:valAx>
        <c:axId val="4647604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5976708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tx>
            <c:strRef>
              <c:f>TABLAS!$AO$13</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TABLAS!$AN$14:$AN$20</c:f>
              <c:strCache>
                <c:ptCount val="7"/>
                <c:pt idx="0">
                  <c:v>Félix Salgado Macedonio</c:v>
                </c:pt>
                <c:pt idx="1">
                  <c:v>Javier Saldaña Almazán</c:v>
                </c:pt>
                <c:pt idx="2">
                  <c:v>Juan Andrés Vega Carranza</c:v>
                </c:pt>
                <c:pt idx="3">
                  <c:v>Gustavo Alarcón Herrera</c:v>
                </c:pt>
                <c:pt idx="4">
                  <c:v>Simón Quiñones Orozco</c:v>
                </c:pt>
                <c:pt idx="5">
                  <c:v>Francisco Rodríguez Cisneros</c:v>
                </c:pt>
                <c:pt idx="6">
                  <c:v>Jacinto González Varona</c:v>
                </c:pt>
              </c:strCache>
            </c:strRef>
          </c:cat>
          <c:val>
            <c:numRef>
              <c:f>TABLAS!$AO$14:$AO$20</c:f>
              <c:numCache>
                <c:formatCode>General</c:formatCode>
                <c:ptCount val="7"/>
                <c:pt idx="0">
                  <c:v>264</c:v>
                </c:pt>
                <c:pt idx="1">
                  <c:v>201</c:v>
                </c:pt>
                <c:pt idx="2" formatCode="#,##0">
                  <c:v>82</c:v>
                </c:pt>
                <c:pt idx="3">
                  <c:v>70</c:v>
                </c:pt>
                <c:pt idx="4">
                  <c:v>69</c:v>
                </c:pt>
                <c:pt idx="5">
                  <c:v>56</c:v>
                </c:pt>
                <c:pt idx="6">
                  <c:v>48</c:v>
                </c:pt>
              </c:numCache>
            </c:numRef>
          </c:val>
          <c:extLst>
            <c:ext xmlns:c16="http://schemas.microsoft.com/office/drawing/2014/chart" uri="{C3380CC4-5D6E-409C-BE32-E72D297353CC}">
              <c16:uniqueId val="{00000000-6EC2-4341-B708-396E5D189834}"/>
            </c:ext>
          </c:extLst>
        </c:ser>
        <c:dLbls>
          <c:dLblPos val="outEnd"/>
          <c:showLegendKey val="0"/>
          <c:showVal val="1"/>
          <c:showCatName val="0"/>
          <c:showSerName val="0"/>
          <c:showPercent val="0"/>
          <c:showBubbleSize val="0"/>
        </c:dLbls>
        <c:gapWidth val="219"/>
        <c:overlap val="-27"/>
        <c:axId val="1279954063"/>
        <c:axId val="1279962223"/>
      </c:barChart>
      <c:catAx>
        <c:axId val="12799540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9962223"/>
        <c:crosses val="autoZero"/>
        <c:auto val="1"/>
        <c:lblAlgn val="ctr"/>
        <c:lblOffset val="100"/>
        <c:noMultiLvlLbl val="0"/>
      </c:catAx>
      <c:valAx>
        <c:axId val="12799622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995406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GRUPOS</a:t>
            </a:r>
            <a:r>
              <a:rPr lang="en-US" baseline="0"/>
              <a:t> VULNERABLES</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TABLAS!$B$61</c:f>
              <c:strCache>
                <c:ptCount val="1"/>
                <c:pt idx="0">
                  <c:v>MENCIÓN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TABLAS!$A$62:$A$67</c:f>
              <c:strCache>
                <c:ptCount val="6"/>
                <c:pt idx="0">
                  <c:v>PERSONAS INDÍGENAS</c:v>
                </c:pt>
                <c:pt idx="1">
                  <c:v>PERSONAS AFROMEXICANAS</c:v>
                </c:pt>
                <c:pt idx="2">
                  <c:v>PERSONAS MAYORES</c:v>
                </c:pt>
                <c:pt idx="3">
                  <c:v>PERSONAS CON DISCAPACIDAD</c:v>
                </c:pt>
                <c:pt idx="4">
                  <c:v>PERSONAS DE LA DIVERSIDAD SEXUAL O DE GÉNERO</c:v>
                </c:pt>
                <c:pt idx="5">
                  <c:v>PERSONAS JÓVENES</c:v>
                </c:pt>
              </c:strCache>
            </c:strRef>
          </c:cat>
          <c:val>
            <c:numRef>
              <c:f>TABLAS!$B$62:$B$67</c:f>
              <c:numCache>
                <c:formatCode>General</c:formatCode>
                <c:ptCount val="6"/>
                <c:pt idx="0">
                  <c:v>8</c:v>
                </c:pt>
                <c:pt idx="1">
                  <c:v>5</c:v>
                </c:pt>
                <c:pt idx="2">
                  <c:v>5</c:v>
                </c:pt>
                <c:pt idx="3">
                  <c:v>5</c:v>
                </c:pt>
                <c:pt idx="4">
                  <c:v>2</c:v>
                </c:pt>
                <c:pt idx="5">
                  <c:v>1</c:v>
                </c:pt>
              </c:numCache>
            </c:numRef>
          </c:val>
          <c:extLst>
            <c:ext xmlns:c16="http://schemas.microsoft.com/office/drawing/2014/chart" uri="{C3380CC4-5D6E-409C-BE32-E72D297353CC}">
              <c16:uniqueId val="{00000000-70DD-4A4E-8DC2-AC637612EC47}"/>
            </c:ext>
          </c:extLst>
        </c:ser>
        <c:dLbls>
          <c:dLblPos val="outEnd"/>
          <c:showLegendKey val="0"/>
          <c:showVal val="1"/>
          <c:showCatName val="0"/>
          <c:showSerName val="0"/>
          <c:showPercent val="0"/>
          <c:showBubbleSize val="0"/>
        </c:dLbls>
        <c:gapWidth val="219"/>
        <c:overlap val="-27"/>
        <c:axId val="1587036367"/>
        <c:axId val="1587039247"/>
      </c:barChart>
      <c:catAx>
        <c:axId val="1587036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87039247"/>
        <c:crosses val="autoZero"/>
        <c:auto val="1"/>
        <c:lblAlgn val="ctr"/>
        <c:lblOffset val="100"/>
        <c:noMultiLvlLbl val="0"/>
      </c:catAx>
      <c:valAx>
        <c:axId val="158703924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8703636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r>
              <a:rPr lang="en-US"/>
              <a:t>ROLES O ESTEREOTIPOS DE GÉNERO</a:t>
            </a:r>
          </a:p>
        </c:rich>
      </c:tx>
      <c:layout/>
      <c:overlay val="0"/>
      <c:spPr>
        <a:noFill/>
        <a:ln>
          <a:noFill/>
        </a:ln>
        <a:effectLst/>
      </c:spPr>
      <c:txPr>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'Otras tablas'!$C$6</c:f>
              <c:strCache>
                <c:ptCount val="1"/>
                <c:pt idx="0">
                  <c:v>MENCIÓN</c:v>
                </c:pt>
              </c:strCache>
            </c:strRef>
          </c:tx>
          <c:spPr>
            <a:solidFill>
              <a:schemeClr val="accent4"/>
            </a:solidFill>
            <a:ln>
              <a:noFill/>
            </a:ln>
            <a:effectLst/>
            <a:sp3d/>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'Otras tablas'!$B$7</c:f>
              <c:strCache>
                <c:ptCount val="1"/>
                <c:pt idx="0">
                  <c:v>NO HUBO</c:v>
                </c:pt>
              </c:strCache>
            </c:strRef>
          </c:cat>
          <c:val>
            <c:numRef>
              <c:f>'Otras tablas'!$C$7</c:f>
              <c:numCache>
                <c:formatCode>General</c:formatCode>
                <c:ptCount val="1"/>
                <c:pt idx="0">
                  <c:v>0</c:v>
                </c:pt>
              </c:numCache>
            </c:numRef>
          </c:val>
          <c:extLst>
            <c:ext xmlns:c16="http://schemas.microsoft.com/office/drawing/2014/chart" uri="{C3380CC4-5D6E-409C-BE32-E72D297353CC}">
              <c16:uniqueId val="{00000000-8C2C-40B2-B0CD-3A27D6634F63}"/>
            </c:ext>
          </c:extLst>
        </c:ser>
        <c:dLbls>
          <c:showLegendKey val="0"/>
          <c:showVal val="1"/>
          <c:showCatName val="0"/>
          <c:showSerName val="0"/>
          <c:showPercent val="0"/>
          <c:showBubbleSize val="0"/>
        </c:dLbls>
        <c:gapWidth val="150"/>
        <c:shape val="box"/>
        <c:axId val="1107317711"/>
        <c:axId val="1107319631"/>
        <c:axId val="0"/>
      </c:bar3DChart>
      <c:catAx>
        <c:axId val="1107317711"/>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107319631"/>
        <c:crosses val="autoZero"/>
        <c:auto val="1"/>
        <c:lblAlgn val="ctr"/>
        <c:lblOffset val="100"/>
        <c:noMultiLvlLbl val="0"/>
      </c:catAx>
      <c:valAx>
        <c:axId val="110731963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107317711"/>
        <c:crosses val="autoZero"/>
        <c:crossBetween val="between"/>
        <c:majorUnit val="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a:t>MUJERES</a:t>
            </a:r>
            <a:r>
              <a:rPr lang="es-MX" baseline="0" dirty="0"/>
              <a:t> </a:t>
            </a:r>
            <a:r>
              <a:rPr lang="es-MX" baseline="0" dirty="0" smtClean="0"/>
              <a:t>ACTORAS POLÍTICAS</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1467626113747098"/>
          <c:y val="0.18972459474548403"/>
          <c:w val="0.88532373886252902"/>
          <c:h val="0.59066195318472625"/>
        </c:manualLayout>
      </c:layout>
      <c:barChart>
        <c:barDir val="col"/>
        <c:grouping val="clustered"/>
        <c:varyColors val="0"/>
        <c:ser>
          <c:idx val="0"/>
          <c:order val="0"/>
          <c:tx>
            <c:strRef>
              <c:f>TABLAS!$AO$2</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TABLAS!$AN$3:$AN$9</c:f>
              <c:strCache>
                <c:ptCount val="7"/>
                <c:pt idx="0">
                  <c:v>Evelyn Cecia Salgado Pineda</c:v>
                </c:pt>
                <c:pt idx="1">
                  <c:v>Abelina López Rodríguez</c:v>
                </c:pt>
                <c:pt idx="2">
                  <c:v>Claudia Sheinbaum Pardo</c:v>
                </c:pt>
                <c:pt idx="3">
                  <c:v>Beatriz Mojica Morga</c:v>
                </c:pt>
                <c:pt idx="4">
                  <c:v>Lizette Tapia Castro</c:v>
                </c:pt>
                <c:pt idx="5">
                  <c:v>Esthela Damián Peralta</c:v>
                </c:pt>
                <c:pt idx="6">
                  <c:v>Liz Salgado Pineda</c:v>
                </c:pt>
              </c:strCache>
            </c:strRef>
          </c:cat>
          <c:val>
            <c:numRef>
              <c:f>TABLAS!$AO$3:$AO$9</c:f>
              <c:numCache>
                <c:formatCode>#,##0</c:formatCode>
                <c:ptCount val="7"/>
                <c:pt idx="0">
                  <c:v>936</c:v>
                </c:pt>
                <c:pt idx="1">
                  <c:v>284</c:v>
                </c:pt>
                <c:pt idx="2">
                  <c:v>281</c:v>
                </c:pt>
                <c:pt idx="3">
                  <c:v>257</c:v>
                </c:pt>
                <c:pt idx="4">
                  <c:v>173</c:v>
                </c:pt>
                <c:pt idx="5">
                  <c:v>69</c:v>
                </c:pt>
                <c:pt idx="6">
                  <c:v>60</c:v>
                </c:pt>
              </c:numCache>
            </c:numRef>
          </c:val>
          <c:extLst>
            <c:ext xmlns:c16="http://schemas.microsoft.com/office/drawing/2014/chart" uri="{C3380CC4-5D6E-409C-BE32-E72D297353CC}">
              <c16:uniqueId val="{00000000-12FB-427D-93EB-A66621F68AB3}"/>
            </c:ext>
          </c:extLst>
        </c:ser>
        <c:dLbls>
          <c:dLblPos val="outEnd"/>
          <c:showLegendKey val="0"/>
          <c:showVal val="1"/>
          <c:showCatName val="0"/>
          <c:showSerName val="0"/>
          <c:showPercent val="0"/>
          <c:showBubbleSize val="0"/>
        </c:dLbls>
        <c:gapWidth val="219"/>
        <c:overlap val="-27"/>
        <c:axId val="1587051247"/>
        <c:axId val="1587051727"/>
      </c:barChart>
      <c:catAx>
        <c:axId val="15870512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87051727"/>
        <c:crosses val="autoZero"/>
        <c:auto val="1"/>
        <c:lblAlgn val="ctr"/>
        <c:lblOffset val="100"/>
        <c:noMultiLvlLbl val="0"/>
      </c:catAx>
      <c:valAx>
        <c:axId val="1587051727"/>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8705124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tx>
            <c:strRef>
              <c:f>Hoja1!$B$3</c:f>
              <c:strCache>
                <c:ptCount val="1"/>
                <c:pt idx="0">
                  <c:v>POSITIVA</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Hoja1!$A$5:$A$19</c:f>
              <c:strCache>
                <c:ptCount val="15"/>
                <c:pt idx="0">
                  <c:v>Evelyn Cecia Salgado Pineda</c:v>
                </c:pt>
                <c:pt idx="1">
                  <c:v>Abelina López Rodríguez</c:v>
                </c:pt>
                <c:pt idx="2">
                  <c:v>Claudia Sheinbaum Pardo</c:v>
                </c:pt>
                <c:pt idx="3">
                  <c:v>Félix Salgado Macedonio</c:v>
                </c:pt>
                <c:pt idx="4">
                  <c:v>Beatriz Mojica Morga</c:v>
                </c:pt>
                <c:pt idx="5">
                  <c:v>Javier Saldaña Almazán</c:v>
                </c:pt>
                <c:pt idx="6">
                  <c:v>Lizette Tapia Castro</c:v>
                </c:pt>
                <c:pt idx="7">
                  <c:v>Juan Andrés Vega Carranza</c:v>
                </c:pt>
                <c:pt idx="8">
                  <c:v>Gustavo Alarcón Herrera</c:v>
                </c:pt>
                <c:pt idx="9">
                  <c:v>Esthela Damián Peralta</c:v>
                </c:pt>
                <c:pt idx="10">
                  <c:v>Simón Quiñones Orozco</c:v>
                </c:pt>
                <c:pt idx="11">
                  <c:v>Liz Salgado Pineda</c:v>
                </c:pt>
                <c:pt idx="12">
                  <c:v>Francisco Rodríguez Cisneros</c:v>
                </c:pt>
                <c:pt idx="13">
                  <c:v>Jacinto González Varona</c:v>
                </c:pt>
                <c:pt idx="14">
                  <c:v>TOTALES</c:v>
                </c:pt>
              </c:strCache>
            </c:strRef>
          </c:cat>
          <c:val>
            <c:numRef>
              <c:f>Hoja1!$B$5:$B$19</c:f>
              <c:numCache>
                <c:formatCode>General</c:formatCode>
                <c:ptCount val="15"/>
                <c:pt idx="0">
                  <c:v>281</c:v>
                </c:pt>
                <c:pt idx="1">
                  <c:v>67</c:v>
                </c:pt>
                <c:pt idx="2">
                  <c:v>93</c:v>
                </c:pt>
                <c:pt idx="3">
                  <c:v>56</c:v>
                </c:pt>
                <c:pt idx="4">
                  <c:v>70</c:v>
                </c:pt>
                <c:pt idx="5">
                  <c:v>62</c:v>
                </c:pt>
                <c:pt idx="6">
                  <c:v>54</c:v>
                </c:pt>
                <c:pt idx="7">
                  <c:v>14</c:v>
                </c:pt>
                <c:pt idx="8">
                  <c:v>12</c:v>
                </c:pt>
                <c:pt idx="9">
                  <c:v>0</c:v>
                </c:pt>
                <c:pt idx="10">
                  <c:v>21</c:v>
                </c:pt>
                <c:pt idx="11">
                  <c:v>16</c:v>
                </c:pt>
                <c:pt idx="12">
                  <c:v>20</c:v>
                </c:pt>
                <c:pt idx="13">
                  <c:v>3</c:v>
                </c:pt>
                <c:pt idx="14" formatCode="#,##0">
                  <c:v>769</c:v>
                </c:pt>
              </c:numCache>
            </c:numRef>
          </c:val>
          <c:extLst>
            <c:ext xmlns:c16="http://schemas.microsoft.com/office/drawing/2014/chart" uri="{C3380CC4-5D6E-409C-BE32-E72D297353CC}">
              <c16:uniqueId val="{00000000-0131-43E1-A031-FB9C63C694CE}"/>
            </c:ext>
          </c:extLst>
        </c:ser>
        <c:ser>
          <c:idx val="1"/>
          <c:order val="1"/>
          <c:tx>
            <c:strRef>
              <c:f>Hoja1!$C$3</c:f>
              <c:strCache>
                <c:ptCount val="1"/>
                <c:pt idx="0">
                  <c:v>NEGATIVA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Hoja1!$A$5:$A$19</c:f>
              <c:strCache>
                <c:ptCount val="15"/>
                <c:pt idx="0">
                  <c:v>Evelyn Cecia Salgado Pineda</c:v>
                </c:pt>
                <c:pt idx="1">
                  <c:v>Abelina López Rodríguez</c:v>
                </c:pt>
                <c:pt idx="2">
                  <c:v>Claudia Sheinbaum Pardo</c:v>
                </c:pt>
                <c:pt idx="3">
                  <c:v>Félix Salgado Macedonio</c:v>
                </c:pt>
                <c:pt idx="4">
                  <c:v>Beatriz Mojica Morga</c:v>
                </c:pt>
                <c:pt idx="5">
                  <c:v>Javier Saldaña Almazán</c:v>
                </c:pt>
                <c:pt idx="6">
                  <c:v>Lizette Tapia Castro</c:v>
                </c:pt>
                <c:pt idx="7">
                  <c:v>Juan Andrés Vega Carranza</c:v>
                </c:pt>
                <c:pt idx="8">
                  <c:v>Gustavo Alarcón Herrera</c:v>
                </c:pt>
                <c:pt idx="9">
                  <c:v>Esthela Damián Peralta</c:v>
                </c:pt>
                <c:pt idx="10">
                  <c:v>Simón Quiñones Orozco</c:v>
                </c:pt>
                <c:pt idx="11">
                  <c:v>Liz Salgado Pineda</c:v>
                </c:pt>
                <c:pt idx="12">
                  <c:v>Francisco Rodríguez Cisneros</c:v>
                </c:pt>
                <c:pt idx="13">
                  <c:v>Jacinto González Varona</c:v>
                </c:pt>
                <c:pt idx="14">
                  <c:v>TOTALES</c:v>
                </c:pt>
              </c:strCache>
            </c:strRef>
          </c:cat>
          <c:val>
            <c:numRef>
              <c:f>Hoja1!$C$5:$C$19</c:f>
              <c:numCache>
                <c:formatCode>General</c:formatCode>
                <c:ptCount val="15"/>
                <c:pt idx="0">
                  <c:v>11</c:v>
                </c:pt>
                <c:pt idx="1">
                  <c:v>13</c:v>
                </c:pt>
                <c:pt idx="2">
                  <c:v>3</c:v>
                </c:pt>
                <c:pt idx="3">
                  <c:v>6</c:v>
                </c:pt>
                <c:pt idx="4">
                  <c:v>4</c:v>
                </c:pt>
                <c:pt idx="5">
                  <c:v>7</c:v>
                </c:pt>
                <c:pt idx="6">
                  <c:v>0</c:v>
                </c:pt>
                <c:pt idx="7">
                  <c:v>0</c:v>
                </c:pt>
                <c:pt idx="8">
                  <c:v>21</c:v>
                </c:pt>
                <c:pt idx="9">
                  <c:v>1</c:v>
                </c:pt>
                <c:pt idx="10">
                  <c:v>1</c:v>
                </c:pt>
                <c:pt idx="11">
                  <c:v>1</c:v>
                </c:pt>
                <c:pt idx="12">
                  <c:v>0</c:v>
                </c:pt>
                <c:pt idx="13">
                  <c:v>1</c:v>
                </c:pt>
                <c:pt idx="14" formatCode="#,##0">
                  <c:v>69</c:v>
                </c:pt>
              </c:numCache>
            </c:numRef>
          </c:val>
          <c:extLst>
            <c:ext xmlns:c16="http://schemas.microsoft.com/office/drawing/2014/chart" uri="{C3380CC4-5D6E-409C-BE32-E72D297353CC}">
              <c16:uniqueId val="{00000001-0131-43E1-A031-FB9C63C694CE}"/>
            </c:ext>
          </c:extLst>
        </c:ser>
        <c:ser>
          <c:idx val="2"/>
          <c:order val="2"/>
          <c:tx>
            <c:strRef>
              <c:f>Hoja1!$D$3</c:f>
              <c:strCache>
                <c:ptCount val="1"/>
                <c:pt idx="0">
                  <c:v>NO ADJETIVADA</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Hoja1!$A$5:$A$19</c:f>
              <c:strCache>
                <c:ptCount val="15"/>
                <c:pt idx="0">
                  <c:v>Evelyn Cecia Salgado Pineda</c:v>
                </c:pt>
                <c:pt idx="1">
                  <c:v>Abelina López Rodríguez</c:v>
                </c:pt>
                <c:pt idx="2">
                  <c:v>Claudia Sheinbaum Pardo</c:v>
                </c:pt>
                <c:pt idx="3">
                  <c:v>Félix Salgado Macedonio</c:v>
                </c:pt>
                <c:pt idx="4">
                  <c:v>Beatriz Mojica Morga</c:v>
                </c:pt>
                <c:pt idx="5">
                  <c:v>Javier Saldaña Almazán</c:v>
                </c:pt>
                <c:pt idx="6">
                  <c:v>Lizette Tapia Castro</c:v>
                </c:pt>
                <c:pt idx="7">
                  <c:v>Juan Andrés Vega Carranza</c:v>
                </c:pt>
                <c:pt idx="8">
                  <c:v>Gustavo Alarcón Herrera</c:v>
                </c:pt>
                <c:pt idx="9">
                  <c:v>Esthela Damián Peralta</c:v>
                </c:pt>
                <c:pt idx="10">
                  <c:v>Simón Quiñones Orozco</c:v>
                </c:pt>
                <c:pt idx="11">
                  <c:v>Liz Salgado Pineda</c:v>
                </c:pt>
                <c:pt idx="12">
                  <c:v>Francisco Rodríguez Cisneros</c:v>
                </c:pt>
                <c:pt idx="13">
                  <c:v>Jacinto González Varona</c:v>
                </c:pt>
                <c:pt idx="14">
                  <c:v>TOTALES</c:v>
                </c:pt>
              </c:strCache>
            </c:strRef>
          </c:cat>
          <c:val>
            <c:numRef>
              <c:f>Hoja1!$D$5:$D$19</c:f>
              <c:numCache>
                <c:formatCode>General</c:formatCode>
                <c:ptCount val="15"/>
                <c:pt idx="0">
                  <c:v>644</c:v>
                </c:pt>
                <c:pt idx="1">
                  <c:v>204</c:v>
                </c:pt>
                <c:pt idx="2">
                  <c:v>185</c:v>
                </c:pt>
                <c:pt idx="3">
                  <c:v>202</c:v>
                </c:pt>
                <c:pt idx="4">
                  <c:v>183</c:v>
                </c:pt>
                <c:pt idx="5">
                  <c:v>132</c:v>
                </c:pt>
                <c:pt idx="6">
                  <c:v>119</c:v>
                </c:pt>
                <c:pt idx="7">
                  <c:v>68</c:v>
                </c:pt>
                <c:pt idx="8">
                  <c:v>37</c:v>
                </c:pt>
                <c:pt idx="9">
                  <c:v>68</c:v>
                </c:pt>
                <c:pt idx="10">
                  <c:v>47</c:v>
                </c:pt>
                <c:pt idx="11">
                  <c:v>43</c:v>
                </c:pt>
                <c:pt idx="12">
                  <c:v>36</c:v>
                </c:pt>
                <c:pt idx="13">
                  <c:v>44</c:v>
                </c:pt>
                <c:pt idx="14" formatCode="#,##0">
                  <c:v>2012</c:v>
                </c:pt>
              </c:numCache>
            </c:numRef>
          </c:val>
          <c:extLst>
            <c:ext xmlns:c16="http://schemas.microsoft.com/office/drawing/2014/chart" uri="{C3380CC4-5D6E-409C-BE32-E72D297353CC}">
              <c16:uniqueId val="{00000002-0131-43E1-A031-FB9C63C694CE}"/>
            </c:ext>
          </c:extLst>
        </c:ser>
        <c:dLbls>
          <c:dLblPos val="outEnd"/>
          <c:showLegendKey val="0"/>
          <c:showVal val="1"/>
          <c:showCatName val="0"/>
          <c:showSerName val="0"/>
          <c:showPercent val="0"/>
          <c:showBubbleSize val="0"/>
        </c:dLbls>
        <c:gapWidth val="219"/>
        <c:overlap val="-27"/>
        <c:axId val="1384268063"/>
        <c:axId val="1384268895"/>
      </c:barChart>
      <c:catAx>
        <c:axId val="13842680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84268895"/>
        <c:crosses val="autoZero"/>
        <c:auto val="1"/>
        <c:lblAlgn val="ctr"/>
        <c:lblOffset val="100"/>
        <c:noMultiLvlLbl val="0"/>
      </c:catAx>
      <c:valAx>
        <c:axId val="13842688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84268063"/>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a:t>UBICACIÓN POR </a:t>
            </a:r>
            <a:r>
              <a:rPr lang="es-MX" dirty="0" smtClean="0"/>
              <a:t>PERSONAS ACTORAS POLÍTICAS</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TABLAS!$AF$19</c:f>
              <c:strCache>
                <c:ptCount val="1"/>
                <c:pt idx="0">
                  <c:v>PORTADA</c:v>
                </c:pt>
              </c:strCache>
            </c:strRef>
          </c:tx>
          <c:spPr>
            <a:solidFill>
              <a:schemeClr val="accent4">
                <a:tint val="54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TABLAS!$AE$20:$AE$33</c:f>
              <c:strCache>
                <c:ptCount val="14"/>
                <c:pt idx="0">
                  <c:v>Evelyn Cecia Salgado Pineda</c:v>
                </c:pt>
                <c:pt idx="1">
                  <c:v>Abelina López Rodríguez</c:v>
                </c:pt>
                <c:pt idx="2">
                  <c:v>Claudia Sheinbaum Pardo</c:v>
                </c:pt>
                <c:pt idx="3">
                  <c:v>Félix Salgado Macedonio</c:v>
                </c:pt>
                <c:pt idx="4">
                  <c:v>Beatriz Mojica Morga</c:v>
                </c:pt>
                <c:pt idx="5">
                  <c:v>Javier Saldaña Almazán</c:v>
                </c:pt>
                <c:pt idx="6">
                  <c:v>Lizette Tapia Castro</c:v>
                </c:pt>
                <c:pt idx="7">
                  <c:v>Juan Andrés Vega Carranza</c:v>
                </c:pt>
                <c:pt idx="8">
                  <c:v>Gustavo Alarcón Herrera</c:v>
                </c:pt>
                <c:pt idx="9">
                  <c:v>Esthela Damián Peralta</c:v>
                </c:pt>
                <c:pt idx="10">
                  <c:v>Simón Quiñones Orozco</c:v>
                </c:pt>
                <c:pt idx="11">
                  <c:v>Liz Salgado Pineda</c:v>
                </c:pt>
                <c:pt idx="12">
                  <c:v>Francisco Rodríguez Cisneros</c:v>
                </c:pt>
                <c:pt idx="13">
                  <c:v>Jacinto González Varona</c:v>
                </c:pt>
              </c:strCache>
            </c:strRef>
          </c:cat>
          <c:val>
            <c:numRef>
              <c:f>TABLAS!$AF$20:$AF$33</c:f>
              <c:numCache>
                <c:formatCode>General</c:formatCode>
                <c:ptCount val="14"/>
                <c:pt idx="0">
                  <c:v>26</c:v>
                </c:pt>
                <c:pt idx="1">
                  <c:v>2</c:v>
                </c:pt>
                <c:pt idx="2">
                  <c:v>1</c:v>
                </c:pt>
                <c:pt idx="3">
                  <c:v>1</c:v>
                </c:pt>
                <c:pt idx="4">
                  <c:v>2</c:v>
                </c:pt>
                <c:pt idx="5">
                  <c:v>3</c:v>
                </c:pt>
                <c:pt idx="6">
                  <c:v>0</c:v>
                </c:pt>
                <c:pt idx="7">
                  <c:v>0</c:v>
                </c:pt>
                <c:pt idx="8">
                  <c:v>5</c:v>
                </c:pt>
                <c:pt idx="9">
                  <c:v>1</c:v>
                </c:pt>
                <c:pt idx="10">
                  <c:v>0</c:v>
                </c:pt>
                <c:pt idx="11">
                  <c:v>1</c:v>
                </c:pt>
                <c:pt idx="12">
                  <c:v>0</c:v>
                </c:pt>
                <c:pt idx="13">
                  <c:v>0</c:v>
                </c:pt>
              </c:numCache>
            </c:numRef>
          </c:val>
          <c:extLst>
            <c:ext xmlns:c16="http://schemas.microsoft.com/office/drawing/2014/chart" uri="{C3380CC4-5D6E-409C-BE32-E72D297353CC}">
              <c16:uniqueId val="{00000000-EC59-4891-A5DE-C75B2DE28D6F}"/>
            </c:ext>
          </c:extLst>
        </c:ser>
        <c:ser>
          <c:idx val="1"/>
          <c:order val="1"/>
          <c:tx>
            <c:strRef>
              <c:f>TABLAS!$AG$19</c:f>
              <c:strCache>
                <c:ptCount val="1"/>
                <c:pt idx="0">
                  <c:v>VINCULADA A LA PORTADA</c:v>
                </c:pt>
              </c:strCache>
            </c:strRef>
          </c:tx>
          <c:spPr>
            <a:solidFill>
              <a:schemeClr val="accent4">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TABLAS!$AE$20:$AE$33</c:f>
              <c:strCache>
                <c:ptCount val="14"/>
                <c:pt idx="0">
                  <c:v>Evelyn Cecia Salgado Pineda</c:v>
                </c:pt>
                <c:pt idx="1">
                  <c:v>Abelina López Rodríguez</c:v>
                </c:pt>
                <c:pt idx="2">
                  <c:v>Claudia Sheinbaum Pardo</c:v>
                </c:pt>
                <c:pt idx="3">
                  <c:v>Félix Salgado Macedonio</c:v>
                </c:pt>
                <c:pt idx="4">
                  <c:v>Beatriz Mojica Morga</c:v>
                </c:pt>
                <c:pt idx="5">
                  <c:v>Javier Saldaña Almazán</c:v>
                </c:pt>
                <c:pt idx="6">
                  <c:v>Lizette Tapia Castro</c:v>
                </c:pt>
                <c:pt idx="7">
                  <c:v>Juan Andrés Vega Carranza</c:v>
                </c:pt>
                <c:pt idx="8">
                  <c:v>Gustavo Alarcón Herrera</c:v>
                </c:pt>
                <c:pt idx="9">
                  <c:v>Esthela Damián Peralta</c:v>
                </c:pt>
                <c:pt idx="10">
                  <c:v>Simón Quiñones Orozco</c:v>
                </c:pt>
                <c:pt idx="11">
                  <c:v>Liz Salgado Pineda</c:v>
                </c:pt>
                <c:pt idx="12">
                  <c:v>Francisco Rodríguez Cisneros</c:v>
                </c:pt>
                <c:pt idx="13">
                  <c:v>Jacinto González Varona</c:v>
                </c:pt>
              </c:strCache>
            </c:strRef>
          </c:cat>
          <c:val>
            <c:numRef>
              <c:f>TABLAS!$AG$20:$AG$33</c:f>
              <c:numCache>
                <c:formatCode>General</c:formatCode>
                <c:ptCount val="14"/>
                <c:pt idx="0">
                  <c:v>269</c:v>
                </c:pt>
                <c:pt idx="1">
                  <c:v>62</c:v>
                </c:pt>
                <c:pt idx="2">
                  <c:v>64</c:v>
                </c:pt>
                <c:pt idx="3">
                  <c:v>90</c:v>
                </c:pt>
                <c:pt idx="4">
                  <c:v>45</c:v>
                </c:pt>
                <c:pt idx="5">
                  <c:v>36</c:v>
                </c:pt>
                <c:pt idx="6">
                  <c:v>47</c:v>
                </c:pt>
                <c:pt idx="7">
                  <c:v>6</c:v>
                </c:pt>
                <c:pt idx="8">
                  <c:v>11</c:v>
                </c:pt>
                <c:pt idx="9">
                  <c:v>19</c:v>
                </c:pt>
                <c:pt idx="10">
                  <c:v>12</c:v>
                </c:pt>
                <c:pt idx="11">
                  <c:v>22</c:v>
                </c:pt>
                <c:pt idx="12">
                  <c:v>12</c:v>
                </c:pt>
                <c:pt idx="13">
                  <c:v>9</c:v>
                </c:pt>
              </c:numCache>
            </c:numRef>
          </c:val>
          <c:extLst>
            <c:ext xmlns:c16="http://schemas.microsoft.com/office/drawing/2014/chart" uri="{C3380CC4-5D6E-409C-BE32-E72D297353CC}">
              <c16:uniqueId val="{00000001-EC59-4891-A5DE-C75B2DE28D6F}"/>
            </c:ext>
          </c:extLst>
        </c:ser>
        <c:ser>
          <c:idx val="2"/>
          <c:order val="2"/>
          <c:tx>
            <c:strRef>
              <c:f>TABLAS!$AH$19</c:f>
              <c:strCache>
                <c:ptCount val="1"/>
                <c:pt idx="0">
                  <c:v>VINCULADA A LA CONTRAPORTADA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TABLAS!$AE$20:$AE$33</c:f>
              <c:strCache>
                <c:ptCount val="14"/>
                <c:pt idx="0">
                  <c:v>Evelyn Cecia Salgado Pineda</c:v>
                </c:pt>
                <c:pt idx="1">
                  <c:v>Abelina López Rodríguez</c:v>
                </c:pt>
                <c:pt idx="2">
                  <c:v>Claudia Sheinbaum Pardo</c:v>
                </c:pt>
                <c:pt idx="3">
                  <c:v>Félix Salgado Macedonio</c:v>
                </c:pt>
                <c:pt idx="4">
                  <c:v>Beatriz Mojica Morga</c:v>
                </c:pt>
                <c:pt idx="5">
                  <c:v>Javier Saldaña Almazán</c:v>
                </c:pt>
                <c:pt idx="6">
                  <c:v>Lizette Tapia Castro</c:v>
                </c:pt>
                <c:pt idx="7">
                  <c:v>Juan Andrés Vega Carranza</c:v>
                </c:pt>
                <c:pt idx="8">
                  <c:v>Gustavo Alarcón Herrera</c:v>
                </c:pt>
                <c:pt idx="9">
                  <c:v>Esthela Damián Peralta</c:v>
                </c:pt>
                <c:pt idx="10">
                  <c:v>Simón Quiñones Orozco</c:v>
                </c:pt>
                <c:pt idx="11">
                  <c:v>Liz Salgado Pineda</c:v>
                </c:pt>
                <c:pt idx="12">
                  <c:v>Francisco Rodríguez Cisneros</c:v>
                </c:pt>
                <c:pt idx="13">
                  <c:v>Jacinto González Varona</c:v>
                </c:pt>
              </c:strCache>
            </c:strRef>
          </c:cat>
          <c:val>
            <c:numRef>
              <c:f>TABLAS!$AH$20:$AH$33</c:f>
              <c:numCache>
                <c:formatCode>General</c:formatCode>
                <c:ptCount val="14"/>
                <c:pt idx="0">
                  <c:v>0</c:v>
                </c:pt>
                <c:pt idx="1">
                  <c:v>0</c:v>
                </c:pt>
                <c:pt idx="2">
                  <c:v>2</c:v>
                </c:pt>
                <c:pt idx="3">
                  <c:v>2</c:v>
                </c:pt>
                <c:pt idx="4">
                  <c:v>1</c:v>
                </c:pt>
                <c:pt idx="5">
                  <c:v>0</c:v>
                </c:pt>
                <c:pt idx="6">
                  <c:v>0</c:v>
                </c:pt>
                <c:pt idx="7">
                  <c:v>1</c:v>
                </c:pt>
                <c:pt idx="8">
                  <c:v>0</c:v>
                </c:pt>
                <c:pt idx="9">
                  <c:v>0</c:v>
                </c:pt>
                <c:pt idx="10">
                  <c:v>0</c:v>
                </c:pt>
                <c:pt idx="11">
                  <c:v>0</c:v>
                </c:pt>
                <c:pt idx="12">
                  <c:v>0</c:v>
                </c:pt>
                <c:pt idx="13">
                  <c:v>0</c:v>
                </c:pt>
              </c:numCache>
            </c:numRef>
          </c:val>
          <c:extLst>
            <c:ext xmlns:c16="http://schemas.microsoft.com/office/drawing/2014/chart" uri="{C3380CC4-5D6E-409C-BE32-E72D297353CC}">
              <c16:uniqueId val="{00000002-EC59-4891-A5DE-C75B2DE28D6F}"/>
            </c:ext>
          </c:extLst>
        </c:ser>
        <c:ser>
          <c:idx val="3"/>
          <c:order val="3"/>
          <c:tx>
            <c:strRef>
              <c:f>TABLAS!$AI$19</c:f>
              <c:strCache>
                <c:ptCount val="1"/>
                <c:pt idx="0">
                  <c:v>SIN RELACIÓN</c:v>
                </c:pt>
              </c:strCache>
            </c:strRef>
          </c:tx>
          <c:spPr>
            <a:solidFill>
              <a:schemeClr val="accent4">
                <a:shade val="76000"/>
              </a:schemeClr>
            </a:solidFill>
            <a:ln>
              <a:noFill/>
            </a:ln>
            <a:effectLst/>
          </c:spPr>
          <c:invertIfNegative val="0"/>
          <c:dLbls>
            <c:dLbl>
              <c:idx val="2"/>
              <c:layout/>
              <c:tx>
                <c:rich>
                  <a:bodyPr/>
                  <a:lstStyle/>
                  <a:p>
                    <a:r>
                      <a:rPr lang="en-US" smtClean="0"/>
                      <a:t>214</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71AA-4DD3-B947-4D4BA28892D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TABLAS!$AE$20:$AE$33</c:f>
              <c:strCache>
                <c:ptCount val="14"/>
                <c:pt idx="0">
                  <c:v>Evelyn Cecia Salgado Pineda</c:v>
                </c:pt>
                <c:pt idx="1">
                  <c:v>Abelina López Rodríguez</c:v>
                </c:pt>
                <c:pt idx="2">
                  <c:v>Claudia Sheinbaum Pardo</c:v>
                </c:pt>
                <c:pt idx="3">
                  <c:v>Félix Salgado Macedonio</c:v>
                </c:pt>
                <c:pt idx="4">
                  <c:v>Beatriz Mojica Morga</c:v>
                </c:pt>
                <c:pt idx="5">
                  <c:v>Javier Saldaña Almazán</c:v>
                </c:pt>
                <c:pt idx="6">
                  <c:v>Lizette Tapia Castro</c:v>
                </c:pt>
                <c:pt idx="7">
                  <c:v>Juan Andrés Vega Carranza</c:v>
                </c:pt>
                <c:pt idx="8">
                  <c:v>Gustavo Alarcón Herrera</c:v>
                </c:pt>
                <c:pt idx="9">
                  <c:v>Esthela Damián Peralta</c:v>
                </c:pt>
                <c:pt idx="10">
                  <c:v>Simón Quiñones Orozco</c:v>
                </c:pt>
                <c:pt idx="11">
                  <c:v>Liz Salgado Pineda</c:v>
                </c:pt>
                <c:pt idx="12">
                  <c:v>Francisco Rodríguez Cisneros</c:v>
                </c:pt>
                <c:pt idx="13">
                  <c:v>Jacinto González Varona</c:v>
                </c:pt>
              </c:strCache>
            </c:strRef>
          </c:cat>
          <c:val>
            <c:numRef>
              <c:f>TABLAS!$AI$20:$AI$33</c:f>
              <c:numCache>
                <c:formatCode>General</c:formatCode>
                <c:ptCount val="14"/>
                <c:pt idx="0">
                  <c:v>624</c:v>
                </c:pt>
                <c:pt idx="1">
                  <c:v>219</c:v>
                </c:pt>
                <c:pt idx="2">
                  <c:v>216</c:v>
                </c:pt>
                <c:pt idx="3">
                  <c:v>169</c:v>
                </c:pt>
                <c:pt idx="4">
                  <c:v>209</c:v>
                </c:pt>
                <c:pt idx="5">
                  <c:v>161</c:v>
                </c:pt>
                <c:pt idx="6">
                  <c:v>120</c:v>
                </c:pt>
                <c:pt idx="7">
                  <c:v>73</c:v>
                </c:pt>
                <c:pt idx="8">
                  <c:v>54</c:v>
                </c:pt>
                <c:pt idx="9">
                  <c:v>49</c:v>
                </c:pt>
                <c:pt idx="10">
                  <c:v>57</c:v>
                </c:pt>
                <c:pt idx="11">
                  <c:v>37</c:v>
                </c:pt>
                <c:pt idx="12">
                  <c:v>44</c:v>
                </c:pt>
                <c:pt idx="13">
                  <c:v>39</c:v>
                </c:pt>
              </c:numCache>
            </c:numRef>
          </c:val>
          <c:extLst>
            <c:ext xmlns:c16="http://schemas.microsoft.com/office/drawing/2014/chart" uri="{C3380CC4-5D6E-409C-BE32-E72D297353CC}">
              <c16:uniqueId val="{00000003-EC59-4891-A5DE-C75B2DE28D6F}"/>
            </c:ext>
          </c:extLst>
        </c:ser>
        <c:ser>
          <c:idx val="4"/>
          <c:order val="4"/>
          <c:tx>
            <c:strRef>
              <c:f>TABLAS!$AJ$19</c:f>
              <c:strCache>
                <c:ptCount val="1"/>
                <c:pt idx="0">
                  <c:v>CONTRAPORTADA</c:v>
                </c:pt>
              </c:strCache>
            </c:strRef>
          </c:tx>
          <c:spPr>
            <a:solidFill>
              <a:schemeClr val="accent4">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TABLAS!$AE$20:$AE$33</c:f>
              <c:strCache>
                <c:ptCount val="14"/>
                <c:pt idx="0">
                  <c:v>Evelyn Cecia Salgado Pineda</c:v>
                </c:pt>
                <c:pt idx="1">
                  <c:v>Abelina López Rodríguez</c:v>
                </c:pt>
                <c:pt idx="2">
                  <c:v>Claudia Sheinbaum Pardo</c:v>
                </c:pt>
                <c:pt idx="3">
                  <c:v>Félix Salgado Macedonio</c:v>
                </c:pt>
                <c:pt idx="4">
                  <c:v>Beatriz Mojica Morga</c:v>
                </c:pt>
                <c:pt idx="5">
                  <c:v>Javier Saldaña Almazán</c:v>
                </c:pt>
                <c:pt idx="6">
                  <c:v>Lizette Tapia Castro</c:v>
                </c:pt>
                <c:pt idx="7">
                  <c:v>Juan Andrés Vega Carranza</c:v>
                </c:pt>
                <c:pt idx="8">
                  <c:v>Gustavo Alarcón Herrera</c:v>
                </c:pt>
                <c:pt idx="9">
                  <c:v>Esthela Damián Peralta</c:v>
                </c:pt>
                <c:pt idx="10">
                  <c:v>Simón Quiñones Orozco</c:v>
                </c:pt>
                <c:pt idx="11">
                  <c:v>Liz Salgado Pineda</c:v>
                </c:pt>
                <c:pt idx="12">
                  <c:v>Francisco Rodríguez Cisneros</c:v>
                </c:pt>
                <c:pt idx="13">
                  <c:v>Jacinto González Varona</c:v>
                </c:pt>
              </c:strCache>
            </c:strRef>
          </c:cat>
          <c:val>
            <c:numRef>
              <c:f>TABLAS!$AJ$20:$AJ$33</c:f>
              <c:numCache>
                <c:formatCode>General</c:formatCode>
                <c:ptCount val="14"/>
                <c:pt idx="0">
                  <c:v>17</c:v>
                </c:pt>
                <c:pt idx="1">
                  <c:v>1</c:v>
                </c:pt>
                <c:pt idx="2">
                  <c:v>0</c:v>
                </c:pt>
                <c:pt idx="3">
                  <c:v>2</c:v>
                </c:pt>
                <c:pt idx="4">
                  <c:v>0</c:v>
                </c:pt>
                <c:pt idx="5">
                  <c:v>1</c:v>
                </c:pt>
                <c:pt idx="6">
                  <c:v>6</c:v>
                </c:pt>
                <c:pt idx="7">
                  <c:v>2</c:v>
                </c:pt>
                <c:pt idx="8">
                  <c:v>0</c:v>
                </c:pt>
                <c:pt idx="9">
                  <c:v>0</c:v>
                </c:pt>
                <c:pt idx="10">
                  <c:v>0</c:v>
                </c:pt>
                <c:pt idx="11">
                  <c:v>0</c:v>
                </c:pt>
                <c:pt idx="12">
                  <c:v>0</c:v>
                </c:pt>
                <c:pt idx="13">
                  <c:v>0</c:v>
                </c:pt>
              </c:numCache>
            </c:numRef>
          </c:val>
          <c:extLst>
            <c:ext xmlns:c16="http://schemas.microsoft.com/office/drawing/2014/chart" uri="{C3380CC4-5D6E-409C-BE32-E72D297353CC}">
              <c16:uniqueId val="{00000004-EC59-4891-A5DE-C75B2DE28D6F}"/>
            </c:ext>
          </c:extLst>
        </c:ser>
        <c:dLbls>
          <c:dLblPos val="outEnd"/>
          <c:showLegendKey val="0"/>
          <c:showVal val="1"/>
          <c:showCatName val="0"/>
          <c:showSerName val="0"/>
          <c:showPercent val="0"/>
          <c:showBubbleSize val="0"/>
        </c:dLbls>
        <c:gapWidth val="182"/>
        <c:axId val="1574624367"/>
        <c:axId val="1574633967"/>
      </c:barChart>
      <c:catAx>
        <c:axId val="1574624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74633967"/>
        <c:crosses val="autoZero"/>
        <c:auto val="1"/>
        <c:lblAlgn val="ctr"/>
        <c:lblOffset val="100"/>
        <c:noMultiLvlLbl val="0"/>
      </c:catAx>
      <c:valAx>
        <c:axId val="15746339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74624367"/>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stacked"/>
        <c:varyColors val="0"/>
        <c:ser>
          <c:idx val="0"/>
          <c:order val="0"/>
          <c:tx>
            <c:strRef>
              <c:f>TABLAS!$AA$37</c:f>
              <c:strCache>
                <c:ptCount val="1"/>
                <c:pt idx="0">
                  <c:v>TEXTO</c:v>
                </c:pt>
              </c:strCache>
            </c:strRef>
          </c:tx>
          <c:spPr>
            <a:solidFill>
              <a:schemeClr val="accent4">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TABLAS!$Z$38:$Z$52</c:f>
              <c:strCache>
                <c:ptCount val="15"/>
                <c:pt idx="0">
                  <c:v>Evelyn Cecia Salgado Pineda</c:v>
                </c:pt>
                <c:pt idx="1">
                  <c:v>Abelina López Rodríguez</c:v>
                </c:pt>
                <c:pt idx="2">
                  <c:v>Claudia Sheinbaum Pardo</c:v>
                </c:pt>
                <c:pt idx="3">
                  <c:v>Félix Salgado Macedonio</c:v>
                </c:pt>
                <c:pt idx="4">
                  <c:v>Beatriz Mojica Morga</c:v>
                </c:pt>
                <c:pt idx="5">
                  <c:v>Javier Saldaña Almazán</c:v>
                </c:pt>
                <c:pt idx="6">
                  <c:v>Lizette Tapia Castro</c:v>
                </c:pt>
                <c:pt idx="7">
                  <c:v>Juan Andrés Vega Carranza</c:v>
                </c:pt>
                <c:pt idx="8">
                  <c:v>Gustavo Alarcón Herrera</c:v>
                </c:pt>
                <c:pt idx="9">
                  <c:v>Esthela Damián Peralta</c:v>
                </c:pt>
                <c:pt idx="10">
                  <c:v>Simón Quiñones Orozco</c:v>
                </c:pt>
                <c:pt idx="11">
                  <c:v>Liz Salgado Pineda</c:v>
                </c:pt>
                <c:pt idx="12">
                  <c:v>Francisco Rodríguez Cisneros</c:v>
                </c:pt>
                <c:pt idx="13">
                  <c:v>Jacinto González Varona</c:v>
                </c:pt>
                <c:pt idx="14">
                  <c:v>TOTALES</c:v>
                </c:pt>
              </c:strCache>
            </c:strRef>
          </c:cat>
          <c:val>
            <c:numRef>
              <c:f>TABLAS!$AA$38:$AA$52</c:f>
              <c:numCache>
                <c:formatCode>General</c:formatCode>
                <c:ptCount val="15"/>
                <c:pt idx="0">
                  <c:v>49</c:v>
                </c:pt>
                <c:pt idx="1">
                  <c:v>28</c:v>
                </c:pt>
                <c:pt idx="2">
                  <c:v>26</c:v>
                </c:pt>
                <c:pt idx="3">
                  <c:v>27</c:v>
                </c:pt>
                <c:pt idx="4">
                  <c:v>17</c:v>
                </c:pt>
                <c:pt idx="5">
                  <c:v>20</c:v>
                </c:pt>
                <c:pt idx="6">
                  <c:v>5</c:v>
                </c:pt>
                <c:pt idx="7">
                  <c:v>1</c:v>
                </c:pt>
                <c:pt idx="8">
                  <c:v>8</c:v>
                </c:pt>
                <c:pt idx="9">
                  <c:v>7</c:v>
                </c:pt>
                <c:pt idx="10">
                  <c:v>4</c:v>
                </c:pt>
                <c:pt idx="11">
                  <c:v>0</c:v>
                </c:pt>
                <c:pt idx="12">
                  <c:v>4</c:v>
                </c:pt>
                <c:pt idx="13">
                  <c:v>9</c:v>
                </c:pt>
                <c:pt idx="14" formatCode="#,##0">
                  <c:v>205</c:v>
                </c:pt>
              </c:numCache>
            </c:numRef>
          </c:val>
          <c:extLst>
            <c:ext xmlns:c16="http://schemas.microsoft.com/office/drawing/2014/chart" uri="{C3380CC4-5D6E-409C-BE32-E72D297353CC}">
              <c16:uniqueId val="{00000000-D051-4CE5-AE6B-E275D9D6BAD7}"/>
            </c:ext>
          </c:extLst>
        </c:ser>
        <c:ser>
          <c:idx val="1"/>
          <c:order val="1"/>
          <c:tx>
            <c:strRef>
              <c:f>TABLAS!$AB$37</c:f>
              <c:strCache>
                <c:ptCount val="1"/>
                <c:pt idx="0">
                  <c:v>FOTOGRAFÍA</c:v>
                </c:pt>
              </c:strCache>
            </c:strRef>
          </c:tx>
          <c:spPr>
            <a:solidFill>
              <a:schemeClr val="accent4">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TABLAS!$Z$38:$Z$52</c:f>
              <c:strCache>
                <c:ptCount val="15"/>
                <c:pt idx="0">
                  <c:v>Evelyn Cecia Salgado Pineda</c:v>
                </c:pt>
                <c:pt idx="1">
                  <c:v>Abelina López Rodríguez</c:v>
                </c:pt>
                <c:pt idx="2">
                  <c:v>Claudia Sheinbaum Pardo</c:v>
                </c:pt>
                <c:pt idx="3">
                  <c:v>Félix Salgado Macedonio</c:v>
                </c:pt>
                <c:pt idx="4">
                  <c:v>Beatriz Mojica Morga</c:v>
                </c:pt>
                <c:pt idx="5">
                  <c:v>Javier Saldaña Almazán</c:v>
                </c:pt>
                <c:pt idx="6">
                  <c:v>Lizette Tapia Castro</c:v>
                </c:pt>
                <c:pt idx="7">
                  <c:v>Juan Andrés Vega Carranza</c:v>
                </c:pt>
                <c:pt idx="8">
                  <c:v>Gustavo Alarcón Herrera</c:v>
                </c:pt>
                <c:pt idx="9">
                  <c:v>Esthela Damián Peralta</c:v>
                </c:pt>
                <c:pt idx="10">
                  <c:v>Simón Quiñones Orozco</c:v>
                </c:pt>
                <c:pt idx="11">
                  <c:v>Liz Salgado Pineda</c:v>
                </c:pt>
                <c:pt idx="12">
                  <c:v>Francisco Rodríguez Cisneros</c:v>
                </c:pt>
                <c:pt idx="13">
                  <c:v>Jacinto González Varona</c:v>
                </c:pt>
                <c:pt idx="14">
                  <c:v>TOTALES</c:v>
                </c:pt>
              </c:strCache>
            </c:strRef>
          </c:cat>
          <c:val>
            <c:numRef>
              <c:f>TABLAS!$AB$38:$AB$52</c:f>
              <c:numCache>
                <c:formatCode>General</c:formatCode>
                <c:ptCount val="15"/>
                <c:pt idx="0">
                  <c:v>3</c:v>
                </c:pt>
                <c:pt idx="1">
                  <c:v>1</c:v>
                </c:pt>
                <c:pt idx="2">
                  <c:v>0</c:v>
                </c:pt>
                <c:pt idx="3">
                  <c:v>0</c:v>
                </c:pt>
                <c:pt idx="4">
                  <c:v>0</c:v>
                </c:pt>
                <c:pt idx="5">
                  <c:v>3</c:v>
                </c:pt>
                <c:pt idx="6">
                  <c:v>0</c:v>
                </c:pt>
                <c:pt idx="7">
                  <c:v>1</c:v>
                </c:pt>
                <c:pt idx="8">
                  <c:v>2</c:v>
                </c:pt>
                <c:pt idx="9">
                  <c:v>0</c:v>
                </c:pt>
                <c:pt idx="10">
                  <c:v>0</c:v>
                </c:pt>
                <c:pt idx="11">
                  <c:v>0</c:v>
                </c:pt>
                <c:pt idx="12">
                  <c:v>0</c:v>
                </c:pt>
                <c:pt idx="13">
                  <c:v>0</c:v>
                </c:pt>
                <c:pt idx="14" formatCode="#,##0">
                  <c:v>10</c:v>
                </c:pt>
              </c:numCache>
            </c:numRef>
          </c:val>
          <c:extLst>
            <c:ext xmlns:c16="http://schemas.microsoft.com/office/drawing/2014/chart" uri="{C3380CC4-5D6E-409C-BE32-E72D297353CC}">
              <c16:uniqueId val="{00000001-D051-4CE5-AE6B-E275D9D6BAD7}"/>
            </c:ext>
          </c:extLst>
        </c:ser>
        <c:ser>
          <c:idx val="2"/>
          <c:order val="2"/>
          <c:tx>
            <c:strRef>
              <c:f>TABLAS!$AC$37</c:f>
              <c:strCache>
                <c:ptCount val="1"/>
                <c:pt idx="0">
                  <c:v>TEXTO-IMAGEN</c:v>
                </c:pt>
              </c:strCache>
            </c:strRef>
          </c:tx>
          <c:spPr>
            <a:solidFill>
              <a:schemeClr val="accent4">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TABLAS!$Z$38:$Z$52</c:f>
              <c:strCache>
                <c:ptCount val="15"/>
                <c:pt idx="0">
                  <c:v>Evelyn Cecia Salgado Pineda</c:v>
                </c:pt>
                <c:pt idx="1">
                  <c:v>Abelina López Rodríguez</c:v>
                </c:pt>
                <c:pt idx="2">
                  <c:v>Claudia Sheinbaum Pardo</c:v>
                </c:pt>
                <c:pt idx="3">
                  <c:v>Félix Salgado Macedonio</c:v>
                </c:pt>
                <c:pt idx="4">
                  <c:v>Beatriz Mojica Morga</c:v>
                </c:pt>
                <c:pt idx="5">
                  <c:v>Javier Saldaña Almazán</c:v>
                </c:pt>
                <c:pt idx="6">
                  <c:v>Lizette Tapia Castro</c:v>
                </c:pt>
                <c:pt idx="7">
                  <c:v>Juan Andrés Vega Carranza</c:v>
                </c:pt>
                <c:pt idx="8">
                  <c:v>Gustavo Alarcón Herrera</c:v>
                </c:pt>
                <c:pt idx="9">
                  <c:v>Esthela Damián Peralta</c:v>
                </c:pt>
                <c:pt idx="10">
                  <c:v>Simón Quiñones Orozco</c:v>
                </c:pt>
                <c:pt idx="11">
                  <c:v>Liz Salgado Pineda</c:v>
                </c:pt>
                <c:pt idx="12">
                  <c:v>Francisco Rodríguez Cisneros</c:v>
                </c:pt>
                <c:pt idx="13">
                  <c:v>Jacinto González Varona</c:v>
                </c:pt>
                <c:pt idx="14">
                  <c:v>TOTALES</c:v>
                </c:pt>
              </c:strCache>
            </c:strRef>
          </c:cat>
          <c:val>
            <c:numRef>
              <c:f>TABLAS!$AC$38:$AC$52</c:f>
              <c:numCache>
                <c:formatCode>General</c:formatCode>
                <c:ptCount val="15"/>
                <c:pt idx="0">
                  <c:v>884</c:v>
                </c:pt>
                <c:pt idx="1">
                  <c:v>255</c:v>
                </c:pt>
                <c:pt idx="2">
                  <c:v>255</c:v>
                </c:pt>
                <c:pt idx="3">
                  <c:v>237</c:v>
                </c:pt>
                <c:pt idx="4">
                  <c:v>240</c:v>
                </c:pt>
                <c:pt idx="5">
                  <c:v>178</c:v>
                </c:pt>
                <c:pt idx="6">
                  <c:v>168</c:v>
                </c:pt>
                <c:pt idx="7">
                  <c:v>80</c:v>
                </c:pt>
                <c:pt idx="8">
                  <c:v>60</c:v>
                </c:pt>
                <c:pt idx="9">
                  <c:v>62</c:v>
                </c:pt>
                <c:pt idx="10">
                  <c:v>65</c:v>
                </c:pt>
                <c:pt idx="11">
                  <c:v>60</c:v>
                </c:pt>
                <c:pt idx="12">
                  <c:v>52</c:v>
                </c:pt>
                <c:pt idx="13">
                  <c:v>39</c:v>
                </c:pt>
                <c:pt idx="14" formatCode="#,##0">
                  <c:v>2635</c:v>
                </c:pt>
              </c:numCache>
            </c:numRef>
          </c:val>
          <c:extLst>
            <c:ext xmlns:c16="http://schemas.microsoft.com/office/drawing/2014/chart" uri="{C3380CC4-5D6E-409C-BE32-E72D297353CC}">
              <c16:uniqueId val="{00000002-D051-4CE5-AE6B-E275D9D6BAD7}"/>
            </c:ext>
          </c:extLst>
        </c:ser>
        <c:ser>
          <c:idx val="3"/>
          <c:order val="3"/>
          <c:tx>
            <c:strRef>
              <c:f>TABLAS!$AD$37</c:f>
              <c:strCache>
                <c:ptCount val="1"/>
                <c:pt idx="0">
                  <c:v>TOTALES</c:v>
                </c:pt>
              </c:strCache>
            </c:strRef>
          </c:tx>
          <c:spPr>
            <a:solidFill>
              <a:schemeClr val="accent4">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TABLAS!$Z$38:$Z$52</c:f>
              <c:strCache>
                <c:ptCount val="15"/>
                <c:pt idx="0">
                  <c:v>Evelyn Cecia Salgado Pineda</c:v>
                </c:pt>
                <c:pt idx="1">
                  <c:v>Abelina López Rodríguez</c:v>
                </c:pt>
                <c:pt idx="2">
                  <c:v>Claudia Sheinbaum Pardo</c:v>
                </c:pt>
                <c:pt idx="3">
                  <c:v>Félix Salgado Macedonio</c:v>
                </c:pt>
                <c:pt idx="4">
                  <c:v>Beatriz Mojica Morga</c:v>
                </c:pt>
                <c:pt idx="5">
                  <c:v>Javier Saldaña Almazán</c:v>
                </c:pt>
                <c:pt idx="6">
                  <c:v>Lizette Tapia Castro</c:v>
                </c:pt>
                <c:pt idx="7">
                  <c:v>Juan Andrés Vega Carranza</c:v>
                </c:pt>
                <c:pt idx="8">
                  <c:v>Gustavo Alarcón Herrera</c:v>
                </c:pt>
                <c:pt idx="9">
                  <c:v>Esthela Damián Peralta</c:v>
                </c:pt>
                <c:pt idx="10">
                  <c:v>Simón Quiñones Orozco</c:v>
                </c:pt>
                <c:pt idx="11">
                  <c:v>Liz Salgado Pineda</c:v>
                </c:pt>
                <c:pt idx="12">
                  <c:v>Francisco Rodríguez Cisneros</c:v>
                </c:pt>
                <c:pt idx="13">
                  <c:v>Jacinto González Varona</c:v>
                </c:pt>
                <c:pt idx="14">
                  <c:v>TOTALES</c:v>
                </c:pt>
              </c:strCache>
            </c:strRef>
          </c:cat>
          <c:val>
            <c:numRef>
              <c:f>TABLAS!$AD$38:$AD$52</c:f>
              <c:numCache>
                <c:formatCode>General</c:formatCode>
                <c:ptCount val="15"/>
                <c:pt idx="0">
                  <c:v>936</c:v>
                </c:pt>
                <c:pt idx="1">
                  <c:v>284</c:v>
                </c:pt>
                <c:pt idx="2">
                  <c:v>281</c:v>
                </c:pt>
                <c:pt idx="3">
                  <c:v>264</c:v>
                </c:pt>
                <c:pt idx="4">
                  <c:v>257</c:v>
                </c:pt>
                <c:pt idx="5">
                  <c:v>201</c:v>
                </c:pt>
                <c:pt idx="6">
                  <c:v>173</c:v>
                </c:pt>
                <c:pt idx="7">
                  <c:v>82</c:v>
                </c:pt>
                <c:pt idx="8">
                  <c:v>70</c:v>
                </c:pt>
                <c:pt idx="9">
                  <c:v>69</c:v>
                </c:pt>
                <c:pt idx="10">
                  <c:v>69</c:v>
                </c:pt>
                <c:pt idx="11">
                  <c:v>60</c:v>
                </c:pt>
                <c:pt idx="12">
                  <c:v>56</c:v>
                </c:pt>
                <c:pt idx="13">
                  <c:v>48</c:v>
                </c:pt>
                <c:pt idx="14" formatCode="#,##0">
                  <c:v>2850</c:v>
                </c:pt>
              </c:numCache>
            </c:numRef>
          </c:val>
          <c:extLst>
            <c:ext xmlns:c16="http://schemas.microsoft.com/office/drawing/2014/chart" uri="{C3380CC4-5D6E-409C-BE32-E72D297353CC}">
              <c16:uniqueId val="{00000003-D051-4CE5-AE6B-E275D9D6BAD7}"/>
            </c:ext>
          </c:extLst>
        </c:ser>
        <c:dLbls>
          <c:dLblPos val="ctr"/>
          <c:showLegendKey val="0"/>
          <c:showVal val="1"/>
          <c:showCatName val="0"/>
          <c:showSerName val="0"/>
          <c:showPercent val="0"/>
          <c:showBubbleSize val="0"/>
        </c:dLbls>
        <c:gapWidth val="150"/>
        <c:overlap val="100"/>
        <c:axId val="1247786847"/>
        <c:axId val="1247786431"/>
      </c:barChart>
      <c:catAx>
        <c:axId val="12477868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47786431"/>
        <c:crosses val="autoZero"/>
        <c:auto val="1"/>
        <c:lblAlgn val="ctr"/>
        <c:lblOffset val="100"/>
        <c:noMultiLvlLbl val="0"/>
      </c:catAx>
      <c:valAx>
        <c:axId val="124778643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47786847"/>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Hoja2!$B$10</c:f>
              <c:strCache>
                <c:ptCount val="1"/>
                <c:pt idx="0">
                  <c:v>INSERCIÓN PAGADA</c:v>
                </c:pt>
              </c:strCache>
            </c:strRef>
          </c:tx>
          <c:spPr>
            <a:solidFill>
              <a:schemeClr val="accent4"/>
            </a:solidFill>
            <a:ln>
              <a:noFill/>
            </a:ln>
            <a:effectLst/>
          </c:spPr>
          <c:invertIfNegative val="0"/>
          <c:cat>
            <c:strRef>
              <c:f>Hoja2!$A$11:$A$13</c:f>
              <c:strCache>
                <c:ptCount val="3"/>
                <c:pt idx="0">
                  <c:v>MORENA</c:v>
                </c:pt>
                <c:pt idx="1">
                  <c:v>PAN</c:v>
                </c:pt>
                <c:pt idx="2">
                  <c:v>TOTAL</c:v>
                </c:pt>
              </c:strCache>
            </c:strRef>
          </c:cat>
          <c:val>
            <c:numRef>
              <c:f>Hoja2!$B$11:$B$13</c:f>
              <c:numCache>
                <c:formatCode>General</c:formatCode>
                <c:ptCount val="3"/>
                <c:pt idx="0">
                  <c:v>1</c:v>
                </c:pt>
                <c:pt idx="1">
                  <c:v>1</c:v>
                </c:pt>
                <c:pt idx="2">
                  <c:v>2</c:v>
                </c:pt>
              </c:numCache>
            </c:numRef>
          </c:val>
          <c:extLst>
            <c:ext xmlns:c16="http://schemas.microsoft.com/office/drawing/2014/chart" uri="{C3380CC4-5D6E-409C-BE32-E72D297353CC}">
              <c16:uniqueId val="{00000000-C32D-461E-B69B-B80E908EF0E8}"/>
            </c:ext>
          </c:extLst>
        </c:ser>
        <c:dLbls>
          <c:showLegendKey val="0"/>
          <c:showVal val="0"/>
          <c:showCatName val="0"/>
          <c:showSerName val="0"/>
          <c:showPercent val="0"/>
          <c:showBubbleSize val="0"/>
        </c:dLbls>
        <c:gapWidth val="219"/>
        <c:overlap val="-27"/>
        <c:axId val="1206894703"/>
        <c:axId val="1206897615"/>
      </c:barChart>
      <c:catAx>
        <c:axId val="12068947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06897615"/>
        <c:crosses val="autoZero"/>
        <c:auto val="1"/>
        <c:lblAlgn val="ctr"/>
        <c:lblOffset val="100"/>
        <c:noMultiLvlLbl val="0"/>
      </c:catAx>
      <c:valAx>
        <c:axId val="12068976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06894703"/>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MX"/>
          </a:p>
        </c:txPr>
      </c:dTable>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tx>
            <c:strRef>
              <c:f>TABLAS!$B$16</c:f>
              <c:strCache>
                <c:ptCount val="1"/>
                <c:pt idx="0">
                  <c:v>NÚMERO DE NOTAS</c:v>
                </c:pt>
              </c:strCache>
            </c:strRef>
          </c:tx>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strRef>
              <c:f>TABLAS!$A$17:$A$27</c:f>
              <c:strCache>
                <c:ptCount val="11"/>
                <c:pt idx="0">
                  <c:v>Diario 21</c:v>
                </c:pt>
                <c:pt idx="1">
                  <c:v>El Sur</c:v>
                </c:pt>
                <c:pt idx="2">
                  <c:v>El Despertar del Sur</c:v>
                </c:pt>
                <c:pt idx="3">
                  <c:v>El Guerrero</c:v>
                </c:pt>
                <c:pt idx="4">
                  <c:v>Vértice</c:v>
                </c:pt>
                <c:pt idx="5">
                  <c:v>El Sol de Chilpancingo</c:v>
                </c:pt>
                <c:pt idx="6">
                  <c:v>El Despertar de la Costa</c:v>
                </c:pt>
                <c:pt idx="7">
                  <c:v>Diario de Iguala</c:v>
                </c:pt>
                <c:pt idx="8">
                  <c:v>Enfoque Informativo</c:v>
                </c:pt>
                <c:pt idx="9">
                  <c:v>ANZ</c:v>
                </c:pt>
                <c:pt idx="10">
                  <c:v>Diario de Guerrero</c:v>
                </c:pt>
              </c:strCache>
            </c:strRef>
          </c:cat>
          <c:val>
            <c:numRef>
              <c:f>TABLAS!$B$17:$B$27</c:f>
              <c:numCache>
                <c:formatCode>General</c:formatCode>
                <c:ptCount val="11"/>
                <c:pt idx="0">
                  <c:v>785</c:v>
                </c:pt>
                <c:pt idx="1">
                  <c:v>728</c:v>
                </c:pt>
                <c:pt idx="2">
                  <c:v>547</c:v>
                </c:pt>
                <c:pt idx="3">
                  <c:v>545</c:v>
                </c:pt>
                <c:pt idx="4">
                  <c:v>482</c:v>
                </c:pt>
                <c:pt idx="5">
                  <c:v>434</c:v>
                </c:pt>
                <c:pt idx="6">
                  <c:v>408</c:v>
                </c:pt>
                <c:pt idx="7">
                  <c:v>401</c:v>
                </c:pt>
                <c:pt idx="8">
                  <c:v>294</c:v>
                </c:pt>
                <c:pt idx="9">
                  <c:v>282</c:v>
                </c:pt>
                <c:pt idx="10">
                  <c:v>273</c:v>
                </c:pt>
              </c:numCache>
            </c:numRef>
          </c:val>
          <c:extLst>
            <c:ext xmlns:c16="http://schemas.microsoft.com/office/drawing/2014/chart" uri="{C3380CC4-5D6E-409C-BE32-E72D297353CC}">
              <c16:uniqueId val="{00000000-7D34-4426-A6F0-AB2023712379}"/>
            </c:ext>
          </c:extLst>
        </c:ser>
        <c:dLbls>
          <c:dLblPos val="outEnd"/>
          <c:showLegendKey val="0"/>
          <c:showVal val="1"/>
          <c:showCatName val="0"/>
          <c:showSerName val="0"/>
          <c:showPercent val="0"/>
          <c:showBubbleSize val="0"/>
        </c:dLbls>
        <c:gapWidth val="100"/>
        <c:overlap val="-24"/>
        <c:axId val="747133120"/>
        <c:axId val="747133536"/>
      </c:barChart>
      <c:catAx>
        <c:axId val="747133120"/>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s-MX"/>
          </a:p>
        </c:txPr>
        <c:crossAx val="747133536"/>
        <c:crosses val="autoZero"/>
        <c:auto val="1"/>
        <c:lblAlgn val="ctr"/>
        <c:lblOffset val="100"/>
        <c:noMultiLvlLbl val="0"/>
      </c:catAx>
      <c:valAx>
        <c:axId val="747133536"/>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s-MX"/>
          </a:p>
        </c:txPr>
        <c:crossAx val="7471331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APARICIÓN POR TIPO</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TABLAS!$B$30</c:f>
              <c:strCache>
                <c:ptCount val="1"/>
                <c:pt idx="0">
                  <c:v>NÚMERO DE APARICIÓN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TABLAS!$A$31:$A$35</c:f>
              <c:strCache>
                <c:ptCount val="5"/>
                <c:pt idx="0">
                  <c:v>NOTA INFORMATIVA</c:v>
                </c:pt>
                <c:pt idx="1">
                  <c:v>OPINIÓN Y ANÁLISIS</c:v>
                </c:pt>
                <c:pt idx="2">
                  <c:v>FOTONOTA</c:v>
                </c:pt>
                <c:pt idx="3">
                  <c:v>EDITORIAL</c:v>
                </c:pt>
                <c:pt idx="4">
                  <c:v>ENTREVISTA</c:v>
                </c:pt>
              </c:strCache>
            </c:strRef>
          </c:cat>
          <c:val>
            <c:numRef>
              <c:f>TABLAS!$B$31:$B$35</c:f>
              <c:numCache>
                <c:formatCode>General</c:formatCode>
                <c:ptCount val="5"/>
                <c:pt idx="0">
                  <c:v>5051</c:v>
                </c:pt>
                <c:pt idx="1">
                  <c:v>89</c:v>
                </c:pt>
                <c:pt idx="2">
                  <c:v>31</c:v>
                </c:pt>
                <c:pt idx="3">
                  <c:v>7</c:v>
                </c:pt>
                <c:pt idx="4">
                  <c:v>1</c:v>
                </c:pt>
              </c:numCache>
            </c:numRef>
          </c:val>
          <c:extLst>
            <c:ext xmlns:c16="http://schemas.microsoft.com/office/drawing/2014/chart" uri="{C3380CC4-5D6E-409C-BE32-E72D297353CC}">
              <c16:uniqueId val="{00000000-F883-4571-9013-0206D8A95AEC}"/>
            </c:ext>
          </c:extLst>
        </c:ser>
        <c:dLbls>
          <c:dLblPos val="outEnd"/>
          <c:showLegendKey val="0"/>
          <c:showVal val="1"/>
          <c:showCatName val="0"/>
          <c:showSerName val="0"/>
          <c:showPercent val="0"/>
          <c:showBubbleSize val="0"/>
        </c:dLbls>
        <c:gapWidth val="219"/>
        <c:overlap val="-27"/>
        <c:axId val="1279924783"/>
        <c:axId val="1279929583"/>
      </c:barChart>
      <c:catAx>
        <c:axId val="12799247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9929583"/>
        <c:crosses val="autoZero"/>
        <c:auto val="1"/>
        <c:lblAlgn val="ctr"/>
        <c:lblOffset val="100"/>
        <c:noMultiLvlLbl val="0"/>
      </c:catAx>
      <c:valAx>
        <c:axId val="127992958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992478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tx>
            <c:strRef>
              <c:f>Hoja1!$G$3</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Hoja1!$F$4:$F$13</c:f>
              <c:strCache>
                <c:ptCount val="10"/>
                <c:pt idx="0">
                  <c:v>MORENA</c:v>
                </c:pt>
                <c:pt idx="1">
                  <c:v>PRI</c:v>
                </c:pt>
                <c:pt idx="2">
                  <c:v>PAN</c:v>
                </c:pt>
                <c:pt idx="3">
                  <c:v>PRD GUERRERO</c:v>
                </c:pt>
                <c:pt idx="4">
                  <c:v>PVEM</c:v>
                </c:pt>
                <c:pt idx="5">
                  <c:v>PT</c:v>
                </c:pt>
                <c:pt idx="6">
                  <c:v>MC</c:v>
                </c:pt>
                <c:pt idx="7">
                  <c:v>PT-PVEM-MORENA</c:v>
                </c:pt>
                <c:pt idx="8">
                  <c:v>PAN-PRI-PRD</c:v>
                </c:pt>
                <c:pt idx="9">
                  <c:v>TOTAL</c:v>
                </c:pt>
              </c:strCache>
            </c:strRef>
          </c:cat>
          <c:val>
            <c:numRef>
              <c:f>Hoja1!$G$4:$G$13</c:f>
              <c:numCache>
                <c:formatCode>General</c:formatCode>
                <c:ptCount val="10"/>
                <c:pt idx="0">
                  <c:v>108</c:v>
                </c:pt>
                <c:pt idx="1">
                  <c:v>37</c:v>
                </c:pt>
                <c:pt idx="2">
                  <c:v>13</c:v>
                </c:pt>
                <c:pt idx="3">
                  <c:v>12</c:v>
                </c:pt>
                <c:pt idx="4">
                  <c:v>10</c:v>
                </c:pt>
                <c:pt idx="5">
                  <c:v>7</c:v>
                </c:pt>
                <c:pt idx="6">
                  <c:v>6</c:v>
                </c:pt>
                <c:pt idx="7">
                  <c:v>2</c:v>
                </c:pt>
                <c:pt idx="8">
                  <c:v>1</c:v>
                </c:pt>
                <c:pt idx="9">
                  <c:v>196</c:v>
                </c:pt>
              </c:numCache>
            </c:numRef>
          </c:val>
          <c:extLst>
            <c:ext xmlns:c16="http://schemas.microsoft.com/office/drawing/2014/chart" uri="{C3380CC4-5D6E-409C-BE32-E72D297353CC}">
              <c16:uniqueId val="{00000000-2735-4603-85C2-DD9D4160241C}"/>
            </c:ext>
          </c:extLst>
        </c:ser>
        <c:dLbls>
          <c:dLblPos val="outEnd"/>
          <c:showLegendKey val="0"/>
          <c:showVal val="1"/>
          <c:showCatName val="0"/>
          <c:showSerName val="0"/>
          <c:showPercent val="0"/>
          <c:showBubbleSize val="0"/>
        </c:dLbls>
        <c:gapWidth val="219"/>
        <c:overlap val="-27"/>
        <c:axId val="1125831327"/>
        <c:axId val="1125830495"/>
      </c:barChart>
      <c:catAx>
        <c:axId val="11258313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125830495"/>
        <c:crosses val="autoZero"/>
        <c:auto val="1"/>
        <c:lblAlgn val="ctr"/>
        <c:lblOffset val="100"/>
        <c:noMultiLvlLbl val="0"/>
      </c:catAx>
      <c:valAx>
        <c:axId val="11258304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12583132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smtClean="0"/>
              <a:t>VALORACIÓN</a:t>
            </a:r>
            <a:r>
              <a:rPr lang="es-MX" baseline="0" dirty="0" smtClean="0"/>
              <a:t> POR </a:t>
            </a:r>
            <a:r>
              <a:rPr lang="es-MX" baseline="0" dirty="0"/>
              <a:t>PARTIDO</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TABLAS!$M$13</c:f>
              <c:strCache>
                <c:ptCount val="1"/>
                <c:pt idx="0">
                  <c:v>POSITIVA</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TABLAS!$L$14:$L$22</c:f>
              <c:strCache>
                <c:ptCount val="9"/>
                <c:pt idx="0">
                  <c:v>MORENA</c:v>
                </c:pt>
                <c:pt idx="1">
                  <c:v>PRI</c:v>
                </c:pt>
                <c:pt idx="2">
                  <c:v>PAN</c:v>
                </c:pt>
                <c:pt idx="3">
                  <c:v>PRD GUERRERO</c:v>
                </c:pt>
                <c:pt idx="4">
                  <c:v>PVEM</c:v>
                </c:pt>
                <c:pt idx="5">
                  <c:v>PT</c:v>
                </c:pt>
                <c:pt idx="6">
                  <c:v>MC</c:v>
                </c:pt>
                <c:pt idx="7">
                  <c:v>PT-PVEM-MORENA</c:v>
                </c:pt>
                <c:pt idx="8">
                  <c:v>PAN-PRI-PRD</c:v>
                </c:pt>
              </c:strCache>
            </c:strRef>
          </c:cat>
          <c:val>
            <c:numRef>
              <c:f>TABLAS!$M$14:$M$22</c:f>
              <c:numCache>
                <c:formatCode>General</c:formatCode>
                <c:ptCount val="9"/>
                <c:pt idx="0">
                  <c:v>18</c:v>
                </c:pt>
                <c:pt idx="1">
                  <c:v>5</c:v>
                </c:pt>
                <c:pt idx="2">
                  <c:v>0</c:v>
                </c:pt>
                <c:pt idx="3">
                  <c:v>1</c:v>
                </c:pt>
                <c:pt idx="4">
                  <c:v>2</c:v>
                </c:pt>
                <c:pt idx="5">
                  <c:v>0</c:v>
                </c:pt>
                <c:pt idx="6">
                  <c:v>1</c:v>
                </c:pt>
                <c:pt idx="7">
                  <c:v>0</c:v>
                </c:pt>
                <c:pt idx="8">
                  <c:v>1</c:v>
                </c:pt>
              </c:numCache>
            </c:numRef>
          </c:val>
          <c:extLst>
            <c:ext xmlns:c16="http://schemas.microsoft.com/office/drawing/2014/chart" uri="{C3380CC4-5D6E-409C-BE32-E72D297353CC}">
              <c16:uniqueId val="{00000000-7AB6-4ECF-99E5-7D1E210FF7FC}"/>
            </c:ext>
          </c:extLst>
        </c:ser>
        <c:ser>
          <c:idx val="1"/>
          <c:order val="1"/>
          <c:tx>
            <c:strRef>
              <c:f>TABLAS!$N$13</c:f>
              <c:strCache>
                <c:ptCount val="1"/>
                <c:pt idx="0">
                  <c:v>NEGATIVA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TABLAS!$L$14:$L$22</c:f>
              <c:strCache>
                <c:ptCount val="9"/>
                <c:pt idx="0">
                  <c:v>MORENA</c:v>
                </c:pt>
                <c:pt idx="1">
                  <c:v>PRI</c:v>
                </c:pt>
                <c:pt idx="2">
                  <c:v>PAN</c:v>
                </c:pt>
                <c:pt idx="3">
                  <c:v>PRD GUERRERO</c:v>
                </c:pt>
                <c:pt idx="4">
                  <c:v>PVEM</c:v>
                </c:pt>
                <c:pt idx="5">
                  <c:v>PT</c:v>
                </c:pt>
                <c:pt idx="6">
                  <c:v>MC</c:v>
                </c:pt>
                <c:pt idx="7">
                  <c:v>PT-PVEM-MORENA</c:v>
                </c:pt>
                <c:pt idx="8">
                  <c:v>PAN-PRI-PRD</c:v>
                </c:pt>
              </c:strCache>
            </c:strRef>
          </c:cat>
          <c:val>
            <c:numRef>
              <c:f>TABLAS!$N$14:$N$22</c:f>
              <c:numCache>
                <c:formatCode>General</c:formatCode>
                <c:ptCount val="9"/>
                <c:pt idx="0">
                  <c:v>15</c:v>
                </c:pt>
                <c:pt idx="1">
                  <c:v>5</c:v>
                </c:pt>
                <c:pt idx="2">
                  <c:v>3</c:v>
                </c:pt>
                <c:pt idx="3">
                  <c:v>1</c:v>
                </c:pt>
                <c:pt idx="4">
                  <c:v>0</c:v>
                </c:pt>
                <c:pt idx="5">
                  <c:v>0</c:v>
                </c:pt>
                <c:pt idx="6">
                  <c:v>1</c:v>
                </c:pt>
                <c:pt idx="7">
                  <c:v>0</c:v>
                </c:pt>
                <c:pt idx="8">
                  <c:v>0</c:v>
                </c:pt>
              </c:numCache>
            </c:numRef>
          </c:val>
          <c:extLst>
            <c:ext xmlns:c16="http://schemas.microsoft.com/office/drawing/2014/chart" uri="{C3380CC4-5D6E-409C-BE32-E72D297353CC}">
              <c16:uniqueId val="{00000001-7AB6-4ECF-99E5-7D1E210FF7FC}"/>
            </c:ext>
          </c:extLst>
        </c:ser>
        <c:ser>
          <c:idx val="2"/>
          <c:order val="2"/>
          <c:tx>
            <c:strRef>
              <c:f>TABLAS!$O$13</c:f>
              <c:strCache>
                <c:ptCount val="1"/>
                <c:pt idx="0">
                  <c:v>NO ADJETIVADA</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TABLAS!$L$14:$L$22</c:f>
              <c:strCache>
                <c:ptCount val="9"/>
                <c:pt idx="0">
                  <c:v>MORENA</c:v>
                </c:pt>
                <c:pt idx="1">
                  <c:v>PRI</c:v>
                </c:pt>
                <c:pt idx="2">
                  <c:v>PAN</c:v>
                </c:pt>
                <c:pt idx="3">
                  <c:v>PRD GUERRERO</c:v>
                </c:pt>
                <c:pt idx="4">
                  <c:v>PVEM</c:v>
                </c:pt>
                <c:pt idx="5">
                  <c:v>PT</c:v>
                </c:pt>
                <c:pt idx="6">
                  <c:v>MC</c:v>
                </c:pt>
                <c:pt idx="7">
                  <c:v>PT-PVEM-MORENA</c:v>
                </c:pt>
                <c:pt idx="8">
                  <c:v>PAN-PRI-PRD</c:v>
                </c:pt>
              </c:strCache>
            </c:strRef>
          </c:cat>
          <c:val>
            <c:numRef>
              <c:f>TABLAS!$O$14:$O$22</c:f>
              <c:numCache>
                <c:formatCode>General</c:formatCode>
                <c:ptCount val="9"/>
                <c:pt idx="0">
                  <c:v>75</c:v>
                </c:pt>
                <c:pt idx="1">
                  <c:v>27</c:v>
                </c:pt>
                <c:pt idx="2">
                  <c:v>10</c:v>
                </c:pt>
                <c:pt idx="3">
                  <c:v>10</c:v>
                </c:pt>
                <c:pt idx="4">
                  <c:v>8</c:v>
                </c:pt>
                <c:pt idx="5">
                  <c:v>7</c:v>
                </c:pt>
                <c:pt idx="6">
                  <c:v>4</c:v>
                </c:pt>
                <c:pt idx="7">
                  <c:v>2</c:v>
                </c:pt>
                <c:pt idx="8">
                  <c:v>0</c:v>
                </c:pt>
              </c:numCache>
            </c:numRef>
          </c:val>
          <c:extLst>
            <c:ext xmlns:c16="http://schemas.microsoft.com/office/drawing/2014/chart" uri="{C3380CC4-5D6E-409C-BE32-E72D297353CC}">
              <c16:uniqueId val="{00000002-7AB6-4ECF-99E5-7D1E210FF7FC}"/>
            </c:ext>
          </c:extLst>
        </c:ser>
        <c:dLbls>
          <c:dLblPos val="outEnd"/>
          <c:showLegendKey val="0"/>
          <c:showVal val="1"/>
          <c:showCatName val="0"/>
          <c:showSerName val="0"/>
          <c:showPercent val="0"/>
          <c:showBubbleSize val="0"/>
        </c:dLbls>
        <c:gapWidth val="150"/>
        <c:axId val="1574687247"/>
        <c:axId val="1574686287"/>
      </c:barChart>
      <c:catAx>
        <c:axId val="15746872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74686287"/>
        <c:crosses val="autoZero"/>
        <c:auto val="1"/>
        <c:lblAlgn val="ctr"/>
        <c:lblOffset val="100"/>
        <c:noMultiLvlLbl val="0"/>
      </c:catAx>
      <c:valAx>
        <c:axId val="15746862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74687247"/>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tx>
            <c:strRef>
              <c:f>Hoja1!$K$6</c:f>
              <c:strCache>
                <c:ptCount val="1"/>
                <c:pt idx="0">
                  <c:v>PORTADA</c:v>
                </c:pt>
              </c:strCache>
            </c:strRef>
          </c:tx>
          <c:spPr>
            <a:solidFill>
              <a:schemeClr val="accent4">
                <a:tint val="54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Hoja1!$J$7:$J$16</c:f>
              <c:strCache>
                <c:ptCount val="10"/>
                <c:pt idx="0">
                  <c:v>MORENA</c:v>
                </c:pt>
                <c:pt idx="1">
                  <c:v>PRI</c:v>
                </c:pt>
                <c:pt idx="2">
                  <c:v>PAN</c:v>
                </c:pt>
                <c:pt idx="3">
                  <c:v>PRD GUERRERO</c:v>
                </c:pt>
                <c:pt idx="4">
                  <c:v>PVEM</c:v>
                </c:pt>
                <c:pt idx="5">
                  <c:v>PT</c:v>
                </c:pt>
                <c:pt idx="6">
                  <c:v>MC</c:v>
                </c:pt>
                <c:pt idx="7">
                  <c:v>PT-PVEM-MORENA</c:v>
                </c:pt>
                <c:pt idx="8">
                  <c:v>PAN-PRI-PRD</c:v>
                </c:pt>
                <c:pt idx="9">
                  <c:v>TOTAL</c:v>
                </c:pt>
              </c:strCache>
            </c:strRef>
          </c:cat>
          <c:val>
            <c:numRef>
              <c:f>Hoja1!$K$7:$K$16</c:f>
              <c:numCache>
                <c:formatCode>General</c:formatCode>
                <c:ptCount val="10"/>
                <c:pt idx="0">
                  <c:v>2</c:v>
                </c:pt>
                <c:pt idx="1">
                  <c:v>0</c:v>
                </c:pt>
                <c:pt idx="2">
                  <c:v>0</c:v>
                </c:pt>
                <c:pt idx="3">
                  <c:v>0</c:v>
                </c:pt>
                <c:pt idx="4">
                  <c:v>0</c:v>
                </c:pt>
                <c:pt idx="5">
                  <c:v>0</c:v>
                </c:pt>
                <c:pt idx="6">
                  <c:v>0</c:v>
                </c:pt>
                <c:pt idx="7">
                  <c:v>0</c:v>
                </c:pt>
                <c:pt idx="8">
                  <c:v>0</c:v>
                </c:pt>
                <c:pt idx="9" formatCode="#,##0">
                  <c:v>2</c:v>
                </c:pt>
              </c:numCache>
            </c:numRef>
          </c:val>
          <c:extLst>
            <c:ext xmlns:c16="http://schemas.microsoft.com/office/drawing/2014/chart" uri="{C3380CC4-5D6E-409C-BE32-E72D297353CC}">
              <c16:uniqueId val="{00000000-980C-43DB-BB14-7022C3D866F0}"/>
            </c:ext>
          </c:extLst>
        </c:ser>
        <c:ser>
          <c:idx val="1"/>
          <c:order val="1"/>
          <c:tx>
            <c:strRef>
              <c:f>Hoja1!$L$6</c:f>
              <c:strCache>
                <c:ptCount val="1"/>
                <c:pt idx="0">
                  <c:v>VINCULADA A LA PORTADA</c:v>
                </c:pt>
              </c:strCache>
            </c:strRef>
          </c:tx>
          <c:spPr>
            <a:solidFill>
              <a:schemeClr val="accent4">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Hoja1!$J$7:$J$16</c:f>
              <c:strCache>
                <c:ptCount val="10"/>
                <c:pt idx="0">
                  <c:v>MORENA</c:v>
                </c:pt>
                <c:pt idx="1">
                  <c:v>PRI</c:v>
                </c:pt>
                <c:pt idx="2">
                  <c:v>PAN</c:v>
                </c:pt>
                <c:pt idx="3">
                  <c:v>PRD GUERRERO</c:v>
                </c:pt>
                <c:pt idx="4">
                  <c:v>PVEM</c:v>
                </c:pt>
                <c:pt idx="5">
                  <c:v>PT</c:v>
                </c:pt>
                <c:pt idx="6">
                  <c:v>MC</c:v>
                </c:pt>
                <c:pt idx="7">
                  <c:v>PT-PVEM-MORENA</c:v>
                </c:pt>
                <c:pt idx="8">
                  <c:v>PAN-PRI-PRD</c:v>
                </c:pt>
                <c:pt idx="9">
                  <c:v>TOTAL</c:v>
                </c:pt>
              </c:strCache>
            </c:strRef>
          </c:cat>
          <c:val>
            <c:numRef>
              <c:f>Hoja1!$L$7:$L$16</c:f>
              <c:numCache>
                <c:formatCode>General</c:formatCode>
                <c:ptCount val="10"/>
                <c:pt idx="0">
                  <c:v>27</c:v>
                </c:pt>
                <c:pt idx="1">
                  <c:v>9</c:v>
                </c:pt>
                <c:pt idx="2">
                  <c:v>1</c:v>
                </c:pt>
                <c:pt idx="3">
                  <c:v>1</c:v>
                </c:pt>
                <c:pt idx="4">
                  <c:v>3</c:v>
                </c:pt>
                <c:pt idx="5">
                  <c:v>2</c:v>
                </c:pt>
                <c:pt idx="6">
                  <c:v>1</c:v>
                </c:pt>
                <c:pt idx="7">
                  <c:v>1</c:v>
                </c:pt>
                <c:pt idx="8">
                  <c:v>0</c:v>
                </c:pt>
                <c:pt idx="9" formatCode="#,##0">
                  <c:v>45</c:v>
                </c:pt>
              </c:numCache>
            </c:numRef>
          </c:val>
          <c:extLst>
            <c:ext xmlns:c16="http://schemas.microsoft.com/office/drawing/2014/chart" uri="{C3380CC4-5D6E-409C-BE32-E72D297353CC}">
              <c16:uniqueId val="{00000001-980C-43DB-BB14-7022C3D866F0}"/>
            </c:ext>
          </c:extLst>
        </c:ser>
        <c:ser>
          <c:idx val="2"/>
          <c:order val="2"/>
          <c:tx>
            <c:strRef>
              <c:f>Hoja1!$M$6</c:f>
              <c:strCache>
                <c:ptCount val="1"/>
                <c:pt idx="0">
                  <c:v>VINCULADA A LA CONTRAPORTADA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Hoja1!$J$7:$J$16</c:f>
              <c:strCache>
                <c:ptCount val="10"/>
                <c:pt idx="0">
                  <c:v>MORENA</c:v>
                </c:pt>
                <c:pt idx="1">
                  <c:v>PRI</c:v>
                </c:pt>
                <c:pt idx="2">
                  <c:v>PAN</c:v>
                </c:pt>
                <c:pt idx="3">
                  <c:v>PRD GUERRERO</c:v>
                </c:pt>
                <c:pt idx="4">
                  <c:v>PVEM</c:v>
                </c:pt>
                <c:pt idx="5">
                  <c:v>PT</c:v>
                </c:pt>
                <c:pt idx="6">
                  <c:v>MC</c:v>
                </c:pt>
                <c:pt idx="7">
                  <c:v>PT-PVEM-MORENA</c:v>
                </c:pt>
                <c:pt idx="8">
                  <c:v>PAN-PRI-PRD</c:v>
                </c:pt>
                <c:pt idx="9">
                  <c:v>TOTAL</c:v>
                </c:pt>
              </c:strCache>
            </c:strRef>
          </c:cat>
          <c:val>
            <c:numRef>
              <c:f>Hoja1!$M$7:$M$16</c:f>
              <c:numCache>
                <c:formatCode>General</c:formatCode>
                <c:ptCount val="10"/>
                <c:pt idx="0">
                  <c:v>0</c:v>
                </c:pt>
                <c:pt idx="1">
                  <c:v>0</c:v>
                </c:pt>
                <c:pt idx="2">
                  <c:v>0</c:v>
                </c:pt>
                <c:pt idx="3">
                  <c:v>0</c:v>
                </c:pt>
                <c:pt idx="4">
                  <c:v>0</c:v>
                </c:pt>
                <c:pt idx="5">
                  <c:v>0</c:v>
                </c:pt>
                <c:pt idx="6">
                  <c:v>0</c:v>
                </c:pt>
                <c:pt idx="7">
                  <c:v>0</c:v>
                </c:pt>
                <c:pt idx="8">
                  <c:v>0</c:v>
                </c:pt>
                <c:pt idx="9" formatCode="#,##0">
                  <c:v>0</c:v>
                </c:pt>
              </c:numCache>
            </c:numRef>
          </c:val>
          <c:extLst>
            <c:ext xmlns:c16="http://schemas.microsoft.com/office/drawing/2014/chart" uri="{C3380CC4-5D6E-409C-BE32-E72D297353CC}">
              <c16:uniqueId val="{00000002-980C-43DB-BB14-7022C3D866F0}"/>
            </c:ext>
          </c:extLst>
        </c:ser>
        <c:ser>
          <c:idx val="3"/>
          <c:order val="3"/>
          <c:tx>
            <c:strRef>
              <c:f>Hoja1!$N$6</c:f>
              <c:strCache>
                <c:ptCount val="1"/>
                <c:pt idx="0">
                  <c:v>CONTRAPORTADA</c:v>
                </c:pt>
              </c:strCache>
            </c:strRef>
          </c:tx>
          <c:spPr>
            <a:solidFill>
              <a:schemeClr val="accent4">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Hoja1!$J$7:$J$16</c:f>
              <c:strCache>
                <c:ptCount val="10"/>
                <c:pt idx="0">
                  <c:v>MORENA</c:v>
                </c:pt>
                <c:pt idx="1">
                  <c:v>PRI</c:v>
                </c:pt>
                <c:pt idx="2">
                  <c:v>PAN</c:v>
                </c:pt>
                <c:pt idx="3">
                  <c:v>PRD GUERRERO</c:v>
                </c:pt>
                <c:pt idx="4">
                  <c:v>PVEM</c:v>
                </c:pt>
                <c:pt idx="5">
                  <c:v>PT</c:v>
                </c:pt>
                <c:pt idx="6">
                  <c:v>MC</c:v>
                </c:pt>
                <c:pt idx="7">
                  <c:v>PT-PVEM-MORENA</c:v>
                </c:pt>
                <c:pt idx="8">
                  <c:v>PAN-PRI-PRD</c:v>
                </c:pt>
                <c:pt idx="9">
                  <c:v>TOTAL</c:v>
                </c:pt>
              </c:strCache>
            </c:strRef>
          </c:cat>
          <c:val>
            <c:numRef>
              <c:f>Hoja1!$N$7:$N$16</c:f>
              <c:numCache>
                <c:formatCode>General</c:formatCode>
                <c:ptCount val="10"/>
                <c:pt idx="0">
                  <c:v>5</c:v>
                </c:pt>
                <c:pt idx="1">
                  <c:v>2</c:v>
                </c:pt>
                <c:pt idx="2">
                  <c:v>0</c:v>
                </c:pt>
                <c:pt idx="3">
                  <c:v>0</c:v>
                </c:pt>
                <c:pt idx="4">
                  <c:v>0</c:v>
                </c:pt>
                <c:pt idx="5">
                  <c:v>0</c:v>
                </c:pt>
                <c:pt idx="6">
                  <c:v>0</c:v>
                </c:pt>
                <c:pt idx="7">
                  <c:v>0</c:v>
                </c:pt>
                <c:pt idx="8">
                  <c:v>0</c:v>
                </c:pt>
                <c:pt idx="9" formatCode="#,##0">
                  <c:v>7</c:v>
                </c:pt>
              </c:numCache>
            </c:numRef>
          </c:val>
          <c:extLst>
            <c:ext xmlns:c16="http://schemas.microsoft.com/office/drawing/2014/chart" uri="{C3380CC4-5D6E-409C-BE32-E72D297353CC}">
              <c16:uniqueId val="{00000003-980C-43DB-BB14-7022C3D866F0}"/>
            </c:ext>
          </c:extLst>
        </c:ser>
        <c:ser>
          <c:idx val="4"/>
          <c:order val="4"/>
          <c:tx>
            <c:strRef>
              <c:f>Hoja1!$O$6</c:f>
              <c:strCache>
                <c:ptCount val="1"/>
                <c:pt idx="0">
                  <c:v>SIN RELACIÓN</c:v>
                </c:pt>
              </c:strCache>
            </c:strRef>
          </c:tx>
          <c:spPr>
            <a:solidFill>
              <a:schemeClr val="accent4">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Hoja1!$J$7:$J$16</c:f>
              <c:strCache>
                <c:ptCount val="10"/>
                <c:pt idx="0">
                  <c:v>MORENA</c:v>
                </c:pt>
                <c:pt idx="1">
                  <c:v>PRI</c:v>
                </c:pt>
                <c:pt idx="2">
                  <c:v>PAN</c:v>
                </c:pt>
                <c:pt idx="3">
                  <c:v>PRD GUERRERO</c:v>
                </c:pt>
                <c:pt idx="4">
                  <c:v>PVEM</c:v>
                </c:pt>
                <c:pt idx="5">
                  <c:v>PT</c:v>
                </c:pt>
                <c:pt idx="6">
                  <c:v>MC</c:v>
                </c:pt>
                <c:pt idx="7">
                  <c:v>PT-PVEM-MORENA</c:v>
                </c:pt>
                <c:pt idx="8">
                  <c:v>PAN-PRI-PRD</c:v>
                </c:pt>
                <c:pt idx="9">
                  <c:v>TOTAL</c:v>
                </c:pt>
              </c:strCache>
            </c:strRef>
          </c:cat>
          <c:val>
            <c:numRef>
              <c:f>Hoja1!$O$7:$O$16</c:f>
              <c:numCache>
                <c:formatCode>General</c:formatCode>
                <c:ptCount val="10"/>
                <c:pt idx="0">
                  <c:v>74</c:v>
                </c:pt>
                <c:pt idx="1">
                  <c:v>26</c:v>
                </c:pt>
                <c:pt idx="2">
                  <c:v>12</c:v>
                </c:pt>
                <c:pt idx="3">
                  <c:v>11</c:v>
                </c:pt>
                <c:pt idx="4">
                  <c:v>7</c:v>
                </c:pt>
                <c:pt idx="5">
                  <c:v>5</c:v>
                </c:pt>
                <c:pt idx="6">
                  <c:v>5</c:v>
                </c:pt>
                <c:pt idx="7">
                  <c:v>1</c:v>
                </c:pt>
                <c:pt idx="8">
                  <c:v>1</c:v>
                </c:pt>
                <c:pt idx="9" formatCode="#,##0">
                  <c:v>142</c:v>
                </c:pt>
              </c:numCache>
            </c:numRef>
          </c:val>
          <c:extLst>
            <c:ext xmlns:c16="http://schemas.microsoft.com/office/drawing/2014/chart" uri="{C3380CC4-5D6E-409C-BE32-E72D297353CC}">
              <c16:uniqueId val="{00000004-980C-43DB-BB14-7022C3D866F0}"/>
            </c:ext>
          </c:extLst>
        </c:ser>
        <c:dLbls>
          <c:dLblPos val="outEnd"/>
          <c:showLegendKey val="0"/>
          <c:showVal val="1"/>
          <c:showCatName val="0"/>
          <c:showSerName val="0"/>
          <c:showPercent val="0"/>
          <c:showBubbleSize val="0"/>
        </c:dLbls>
        <c:gapWidth val="219"/>
        <c:overlap val="-27"/>
        <c:axId val="1186504895"/>
        <c:axId val="1186504063"/>
      </c:barChart>
      <c:catAx>
        <c:axId val="11865048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186504063"/>
        <c:crosses val="autoZero"/>
        <c:auto val="1"/>
        <c:lblAlgn val="ctr"/>
        <c:lblOffset val="100"/>
        <c:noMultiLvlLbl val="0"/>
      </c:catAx>
      <c:valAx>
        <c:axId val="118650406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186504895"/>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stacked"/>
        <c:varyColors val="0"/>
        <c:ser>
          <c:idx val="0"/>
          <c:order val="0"/>
          <c:tx>
            <c:strRef>
              <c:f>TABLAS!$M$26</c:f>
              <c:strCache>
                <c:ptCount val="1"/>
                <c:pt idx="0">
                  <c:v>TEXTO</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TABLAS!$L$27:$L$35</c:f>
              <c:strCache>
                <c:ptCount val="9"/>
                <c:pt idx="0">
                  <c:v>MORENA</c:v>
                </c:pt>
                <c:pt idx="1">
                  <c:v>PRI</c:v>
                </c:pt>
                <c:pt idx="2">
                  <c:v>PAN</c:v>
                </c:pt>
                <c:pt idx="3">
                  <c:v>PRD GUERRERO</c:v>
                </c:pt>
                <c:pt idx="4">
                  <c:v>PVEM</c:v>
                </c:pt>
                <c:pt idx="5">
                  <c:v>PT</c:v>
                </c:pt>
                <c:pt idx="6">
                  <c:v>MC</c:v>
                </c:pt>
                <c:pt idx="7">
                  <c:v>PT-PVEM-MORENA</c:v>
                </c:pt>
                <c:pt idx="8">
                  <c:v>PAN-PRI-PRD</c:v>
                </c:pt>
              </c:strCache>
            </c:strRef>
          </c:cat>
          <c:val>
            <c:numRef>
              <c:f>TABLAS!$M$27:$M$35</c:f>
              <c:numCache>
                <c:formatCode>General</c:formatCode>
                <c:ptCount val="9"/>
                <c:pt idx="0">
                  <c:v>28</c:v>
                </c:pt>
                <c:pt idx="1">
                  <c:v>11</c:v>
                </c:pt>
                <c:pt idx="2">
                  <c:v>5</c:v>
                </c:pt>
                <c:pt idx="3">
                  <c:v>8</c:v>
                </c:pt>
                <c:pt idx="4">
                  <c:v>7</c:v>
                </c:pt>
                <c:pt idx="5">
                  <c:v>4</c:v>
                </c:pt>
                <c:pt idx="6">
                  <c:v>4</c:v>
                </c:pt>
                <c:pt idx="7">
                  <c:v>0</c:v>
                </c:pt>
                <c:pt idx="8">
                  <c:v>1</c:v>
                </c:pt>
              </c:numCache>
            </c:numRef>
          </c:val>
          <c:extLst>
            <c:ext xmlns:c16="http://schemas.microsoft.com/office/drawing/2014/chart" uri="{C3380CC4-5D6E-409C-BE32-E72D297353CC}">
              <c16:uniqueId val="{00000000-7B39-4334-8D00-ABF01E301D04}"/>
            </c:ext>
          </c:extLst>
        </c:ser>
        <c:ser>
          <c:idx val="1"/>
          <c:order val="1"/>
          <c:tx>
            <c:strRef>
              <c:f>TABLAS!$N$26</c:f>
              <c:strCache>
                <c:ptCount val="1"/>
                <c:pt idx="0">
                  <c:v>FOTOGRAFÍA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TABLAS!$L$27:$L$35</c:f>
              <c:strCache>
                <c:ptCount val="9"/>
                <c:pt idx="0">
                  <c:v>MORENA</c:v>
                </c:pt>
                <c:pt idx="1">
                  <c:v>PRI</c:v>
                </c:pt>
                <c:pt idx="2">
                  <c:v>PAN</c:v>
                </c:pt>
                <c:pt idx="3">
                  <c:v>PRD GUERRERO</c:v>
                </c:pt>
                <c:pt idx="4">
                  <c:v>PVEM</c:v>
                </c:pt>
                <c:pt idx="5">
                  <c:v>PT</c:v>
                </c:pt>
                <c:pt idx="6">
                  <c:v>MC</c:v>
                </c:pt>
                <c:pt idx="7">
                  <c:v>PT-PVEM-MORENA</c:v>
                </c:pt>
                <c:pt idx="8">
                  <c:v>PAN-PRI-PRD</c:v>
                </c:pt>
              </c:strCache>
            </c:strRef>
          </c:cat>
          <c:val>
            <c:numRef>
              <c:f>TABLAS!$N$27:$N$35</c:f>
              <c:numCache>
                <c:formatCode>General</c:formatCode>
                <c:ptCount val="9"/>
                <c:pt idx="0">
                  <c:v>0</c:v>
                </c:pt>
                <c:pt idx="1">
                  <c:v>1</c:v>
                </c:pt>
                <c:pt idx="2">
                  <c:v>0</c:v>
                </c:pt>
                <c:pt idx="3">
                  <c:v>0</c:v>
                </c:pt>
                <c:pt idx="4">
                  <c:v>0</c:v>
                </c:pt>
                <c:pt idx="5">
                  <c:v>0</c:v>
                </c:pt>
                <c:pt idx="6">
                  <c:v>0</c:v>
                </c:pt>
                <c:pt idx="7">
                  <c:v>0</c:v>
                </c:pt>
                <c:pt idx="8">
                  <c:v>0</c:v>
                </c:pt>
              </c:numCache>
            </c:numRef>
          </c:val>
          <c:extLst>
            <c:ext xmlns:c16="http://schemas.microsoft.com/office/drawing/2014/chart" uri="{C3380CC4-5D6E-409C-BE32-E72D297353CC}">
              <c16:uniqueId val="{00000001-7B39-4334-8D00-ABF01E301D04}"/>
            </c:ext>
          </c:extLst>
        </c:ser>
        <c:ser>
          <c:idx val="2"/>
          <c:order val="2"/>
          <c:tx>
            <c:strRef>
              <c:f>TABLAS!$O$26</c:f>
              <c:strCache>
                <c:ptCount val="1"/>
                <c:pt idx="0">
                  <c:v>TEXTO-IMAGEN</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TABLAS!$L$27:$L$35</c:f>
              <c:strCache>
                <c:ptCount val="9"/>
                <c:pt idx="0">
                  <c:v>MORENA</c:v>
                </c:pt>
                <c:pt idx="1">
                  <c:v>PRI</c:v>
                </c:pt>
                <c:pt idx="2">
                  <c:v>PAN</c:v>
                </c:pt>
                <c:pt idx="3">
                  <c:v>PRD GUERRERO</c:v>
                </c:pt>
                <c:pt idx="4">
                  <c:v>PVEM</c:v>
                </c:pt>
                <c:pt idx="5">
                  <c:v>PT</c:v>
                </c:pt>
                <c:pt idx="6">
                  <c:v>MC</c:v>
                </c:pt>
                <c:pt idx="7">
                  <c:v>PT-PVEM-MORENA</c:v>
                </c:pt>
                <c:pt idx="8">
                  <c:v>PAN-PRI-PRD</c:v>
                </c:pt>
              </c:strCache>
            </c:strRef>
          </c:cat>
          <c:val>
            <c:numRef>
              <c:f>TABLAS!$O$27:$O$35</c:f>
              <c:numCache>
                <c:formatCode>General</c:formatCode>
                <c:ptCount val="9"/>
                <c:pt idx="0">
                  <c:v>80</c:v>
                </c:pt>
                <c:pt idx="1">
                  <c:v>25</c:v>
                </c:pt>
                <c:pt idx="2">
                  <c:v>8</c:v>
                </c:pt>
                <c:pt idx="3">
                  <c:v>4</c:v>
                </c:pt>
                <c:pt idx="4">
                  <c:v>3</c:v>
                </c:pt>
                <c:pt idx="5">
                  <c:v>3</c:v>
                </c:pt>
                <c:pt idx="6">
                  <c:v>2</c:v>
                </c:pt>
                <c:pt idx="7">
                  <c:v>2</c:v>
                </c:pt>
                <c:pt idx="8">
                  <c:v>0</c:v>
                </c:pt>
              </c:numCache>
            </c:numRef>
          </c:val>
          <c:extLst>
            <c:ext xmlns:c16="http://schemas.microsoft.com/office/drawing/2014/chart" uri="{C3380CC4-5D6E-409C-BE32-E72D297353CC}">
              <c16:uniqueId val="{00000002-7B39-4334-8D00-ABF01E301D04}"/>
            </c:ext>
          </c:extLst>
        </c:ser>
        <c:dLbls>
          <c:dLblPos val="ctr"/>
          <c:showLegendKey val="0"/>
          <c:showVal val="1"/>
          <c:showCatName val="0"/>
          <c:showSerName val="0"/>
          <c:showPercent val="0"/>
          <c:showBubbleSize val="0"/>
        </c:dLbls>
        <c:gapWidth val="150"/>
        <c:overlap val="100"/>
        <c:axId val="1574660367"/>
        <c:axId val="1574677167"/>
      </c:barChart>
      <c:catAx>
        <c:axId val="1574660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74677167"/>
        <c:crosses val="autoZero"/>
        <c:auto val="1"/>
        <c:lblAlgn val="ctr"/>
        <c:lblOffset val="100"/>
        <c:noMultiLvlLbl val="0"/>
      </c:catAx>
      <c:valAx>
        <c:axId val="15746771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74660367"/>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layout/>
      <c:overlay val="0"/>
      <c:spPr>
        <a:noFill/>
        <a:ln>
          <a:noFill/>
        </a:ln>
        <a:effectLst/>
      </c:spPr>
      <c:txPr>
        <a:bodyPr rot="0" spcFirstLastPara="1" vertOverflow="ellipsis" vert="horz" wrap="square" anchor="ctr" anchorCtr="1"/>
        <a:lstStyle/>
        <a:p>
          <a:pPr>
            <a:defRPr sz="1400" b="1" i="0" u="none" strike="noStrike" kern="1200" cap="all" spc="50" baseline="0">
              <a:solidFill>
                <a:schemeClr val="tx1">
                  <a:lumMod val="65000"/>
                  <a:lumOff val="35000"/>
                </a:schemeClr>
              </a:solidFill>
              <a:latin typeface="+mn-lt"/>
              <a:ea typeface="+mn-ea"/>
              <a:cs typeface="+mn-cs"/>
            </a:defRPr>
          </a:pPr>
          <a:endParaRPr lang="es-MX"/>
        </a:p>
      </c:txPr>
    </c:title>
    <c:autoTitleDeleted val="0"/>
    <c:plotArea>
      <c:layout/>
      <c:pieChart>
        <c:varyColors val="1"/>
        <c:ser>
          <c:idx val="0"/>
          <c:order val="0"/>
          <c:tx>
            <c:strRef>
              <c:f>TABLAS!$B$56</c:f>
              <c:strCache>
                <c:ptCount val="1"/>
                <c:pt idx="0">
                  <c:v>FRECUENCIA</c:v>
                </c:pt>
              </c:strCache>
            </c:strRef>
          </c:tx>
          <c:dPt>
            <c:idx val="0"/>
            <c:bubble3D val="0"/>
            <c:spPr>
              <a:solidFill>
                <a:schemeClr val="accent4">
                  <a:tint val="77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5F81-4C5D-94E1-CD04529C30FF}"/>
              </c:ext>
            </c:extLst>
          </c:dPt>
          <c:dPt>
            <c:idx val="1"/>
            <c:bubble3D val="0"/>
            <c:spPr>
              <a:solidFill>
                <a:schemeClr val="accent4">
                  <a:shade val="76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5F81-4C5D-94E1-CD04529C30FF}"/>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s-MX"/>
              </a:p>
            </c:txPr>
            <c:dLblPos val="inEnd"/>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TABLAS!$A$57:$A$58</c:f>
              <c:strCache>
                <c:ptCount val="2"/>
                <c:pt idx="0">
                  <c:v>HOMBRE</c:v>
                </c:pt>
                <c:pt idx="1">
                  <c:v>MUJER</c:v>
                </c:pt>
              </c:strCache>
            </c:strRef>
          </c:cat>
          <c:val>
            <c:numRef>
              <c:f>TABLAS!$B$57:$B$58</c:f>
              <c:numCache>
                <c:formatCode>General</c:formatCode>
                <c:ptCount val="2"/>
                <c:pt idx="0">
                  <c:v>7</c:v>
                </c:pt>
                <c:pt idx="1">
                  <c:v>7</c:v>
                </c:pt>
              </c:numCache>
            </c:numRef>
          </c:val>
          <c:extLst>
            <c:ext xmlns:c16="http://schemas.microsoft.com/office/drawing/2014/chart" uri="{C3380CC4-5D6E-409C-BE32-E72D297353CC}">
              <c16:uniqueId val="{00000004-5F81-4C5D-94E1-CD04529C30FF}"/>
            </c:ext>
          </c:extLst>
        </c:ser>
        <c:dLbls>
          <c:dLblPos val="inEnd"/>
          <c:showLegendKey val="0"/>
          <c:showVal val="0"/>
          <c:showCatName val="0"/>
          <c:showSerName val="0"/>
          <c:showPercent val="1"/>
          <c:showBubbleSize val="0"/>
          <c:showLeaderLines val="1"/>
        </c:dLbls>
        <c:firstSliceAng val="0"/>
      </c:pieChart>
      <c:spPr>
        <a:noFill/>
        <a:ln>
          <a:noFill/>
        </a:ln>
        <a:effectLst/>
      </c:spPr>
    </c:plotArea>
    <c:legend>
      <c:legendPos val="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a:t>MUJERES</a:t>
            </a:r>
            <a:r>
              <a:rPr lang="es-MX" baseline="0" dirty="0"/>
              <a:t> </a:t>
            </a:r>
            <a:r>
              <a:rPr lang="es-MX" baseline="0" dirty="0" smtClean="0"/>
              <a:t>ACTORAS POLÍTICAS</a:t>
            </a:r>
            <a:endParaRPr lang="es-MX"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7.9457865487913434E-2"/>
          <c:y val="3.649621426087872E-2"/>
          <c:w val="0.88532373886252902"/>
          <c:h val="0.59066195318472625"/>
        </c:manualLayout>
      </c:layout>
      <c:barChart>
        <c:barDir val="col"/>
        <c:grouping val="clustered"/>
        <c:varyColors val="0"/>
        <c:ser>
          <c:idx val="0"/>
          <c:order val="0"/>
          <c:tx>
            <c:strRef>
              <c:f>TABLAS!$AO$2</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TABLAS!$AN$3:$AN$9</c:f>
              <c:strCache>
                <c:ptCount val="7"/>
                <c:pt idx="0">
                  <c:v>Evelyn Cecia Salgado Pineda</c:v>
                </c:pt>
                <c:pt idx="1">
                  <c:v>Abelina López Rodríguez</c:v>
                </c:pt>
                <c:pt idx="2">
                  <c:v>Claudia Sheinbaum Pardo</c:v>
                </c:pt>
                <c:pt idx="3">
                  <c:v>Beatriz Mojica Morga</c:v>
                </c:pt>
                <c:pt idx="4">
                  <c:v>Lizette Tapia Castro</c:v>
                </c:pt>
                <c:pt idx="5">
                  <c:v>Esthela Damián Peralta</c:v>
                </c:pt>
                <c:pt idx="6">
                  <c:v>Liz Salgado Pineda</c:v>
                </c:pt>
              </c:strCache>
            </c:strRef>
          </c:cat>
          <c:val>
            <c:numRef>
              <c:f>TABLAS!$AO$3:$AO$9</c:f>
              <c:numCache>
                <c:formatCode>#,##0</c:formatCode>
                <c:ptCount val="7"/>
                <c:pt idx="0">
                  <c:v>936</c:v>
                </c:pt>
                <c:pt idx="1">
                  <c:v>284</c:v>
                </c:pt>
                <c:pt idx="2">
                  <c:v>283</c:v>
                </c:pt>
                <c:pt idx="3">
                  <c:v>257</c:v>
                </c:pt>
                <c:pt idx="4">
                  <c:v>173</c:v>
                </c:pt>
                <c:pt idx="5">
                  <c:v>69</c:v>
                </c:pt>
                <c:pt idx="6">
                  <c:v>60</c:v>
                </c:pt>
              </c:numCache>
            </c:numRef>
          </c:val>
          <c:extLst>
            <c:ext xmlns:c16="http://schemas.microsoft.com/office/drawing/2014/chart" uri="{C3380CC4-5D6E-409C-BE32-E72D297353CC}">
              <c16:uniqueId val="{00000000-444A-4288-A323-4A3E15D7AA28}"/>
            </c:ext>
          </c:extLst>
        </c:ser>
        <c:dLbls>
          <c:dLblPos val="outEnd"/>
          <c:showLegendKey val="0"/>
          <c:showVal val="1"/>
          <c:showCatName val="0"/>
          <c:showSerName val="0"/>
          <c:showPercent val="0"/>
          <c:showBubbleSize val="0"/>
        </c:dLbls>
        <c:gapWidth val="219"/>
        <c:overlap val="-27"/>
        <c:axId val="1587051247"/>
        <c:axId val="1587051727"/>
      </c:barChart>
      <c:catAx>
        <c:axId val="15870512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87051727"/>
        <c:crosses val="autoZero"/>
        <c:auto val="1"/>
        <c:lblAlgn val="ctr"/>
        <c:lblOffset val="100"/>
        <c:noMultiLvlLbl val="0"/>
      </c:catAx>
      <c:valAx>
        <c:axId val="1587051727"/>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8705124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4">
  <a:schemeClr val="accent4"/>
</cs:colorStyle>
</file>

<file path=ppt/charts/colors10.xml><?xml version="1.0" encoding="utf-8"?>
<cs:colorStyle xmlns:cs="http://schemas.microsoft.com/office/drawing/2012/chartStyle" xmlns:a="http://schemas.openxmlformats.org/drawingml/2006/main" meth="withinLinearReversed" id="24">
  <a:schemeClr val="accent4"/>
</cs:colorStyle>
</file>

<file path=ppt/charts/colors11.xml><?xml version="1.0" encoding="utf-8"?>
<cs:colorStyle xmlns:cs="http://schemas.microsoft.com/office/drawing/2012/chartStyle" xmlns:a="http://schemas.openxmlformats.org/drawingml/2006/main" meth="withinLinearReversed" id="24">
  <a:schemeClr val="accent4"/>
</cs:colorStyle>
</file>

<file path=ppt/charts/colors12.xml><?xml version="1.0" encoding="utf-8"?>
<cs:colorStyle xmlns:cs="http://schemas.microsoft.com/office/drawing/2012/chartStyle" xmlns:a="http://schemas.openxmlformats.org/drawingml/2006/main" meth="withinLinearReversed" id="24">
  <a:schemeClr val="accent4"/>
</cs:colorStyle>
</file>

<file path=ppt/charts/colors13.xml><?xml version="1.0" encoding="utf-8"?>
<cs:colorStyle xmlns:cs="http://schemas.microsoft.com/office/drawing/2012/chartStyle" xmlns:a="http://schemas.openxmlformats.org/drawingml/2006/main" meth="withinLinearReversed" id="24">
  <a:schemeClr val="accent4"/>
</cs:colorStyle>
</file>

<file path=ppt/charts/colors14.xml><?xml version="1.0" encoding="utf-8"?>
<cs:colorStyle xmlns:cs="http://schemas.microsoft.com/office/drawing/2012/chartStyle" xmlns:a="http://schemas.openxmlformats.org/drawingml/2006/main" meth="withinLinearReversed" id="24">
  <a:schemeClr val="accent4"/>
</cs:colorStyle>
</file>

<file path=ppt/charts/colors15.xml><?xml version="1.0" encoding="utf-8"?>
<cs:colorStyle xmlns:cs="http://schemas.microsoft.com/office/drawing/2012/chartStyle" xmlns:a="http://schemas.openxmlformats.org/drawingml/2006/main" meth="withinLinearReversed" id="24">
  <a:schemeClr val="accent4"/>
</cs:colorStyle>
</file>

<file path=ppt/charts/colors16.xml><?xml version="1.0" encoding="utf-8"?>
<cs:colorStyle xmlns:cs="http://schemas.microsoft.com/office/drawing/2012/chartStyle" xmlns:a="http://schemas.openxmlformats.org/drawingml/2006/main" meth="withinLinearReversed" id="24">
  <a:schemeClr val="accent4"/>
</cs:colorStyle>
</file>

<file path=ppt/charts/colors17.xml><?xml version="1.0" encoding="utf-8"?>
<cs:colorStyle xmlns:cs="http://schemas.microsoft.com/office/drawing/2012/chartStyle" xmlns:a="http://schemas.openxmlformats.org/drawingml/2006/main" meth="withinLinearReversed" id="24">
  <a:schemeClr val="accent4"/>
</cs:colorStyle>
</file>

<file path=ppt/charts/colors2.xml><?xml version="1.0" encoding="utf-8"?>
<cs:colorStyle xmlns:cs="http://schemas.microsoft.com/office/drawing/2012/chartStyle" xmlns:a="http://schemas.openxmlformats.org/drawingml/2006/main" meth="withinLinearReversed" id="24">
  <a:schemeClr val="accent4"/>
</cs:colorStyle>
</file>

<file path=ppt/charts/colors3.xml><?xml version="1.0" encoding="utf-8"?>
<cs:colorStyle xmlns:cs="http://schemas.microsoft.com/office/drawing/2012/chartStyle" xmlns:a="http://schemas.openxmlformats.org/drawingml/2006/main" meth="withinLinearReversed" id="24">
  <a:schemeClr val="accent4"/>
</cs:colorStyle>
</file>

<file path=ppt/charts/colors4.xml><?xml version="1.0" encoding="utf-8"?>
<cs:colorStyle xmlns:cs="http://schemas.microsoft.com/office/drawing/2012/chartStyle" xmlns:a="http://schemas.openxmlformats.org/drawingml/2006/main" meth="withinLinearReversed" id="24">
  <a:schemeClr val="accent4"/>
</cs:colorStyle>
</file>

<file path=ppt/charts/colors5.xml><?xml version="1.0" encoding="utf-8"?>
<cs:colorStyle xmlns:cs="http://schemas.microsoft.com/office/drawing/2012/chartStyle" xmlns:a="http://schemas.openxmlformats.org/drawingml/2006/main" meth="withinLinearReversed" id="24">
  <a:schemeClr val="accent4"/>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Reversed" id="24">
  <a:schemeClr val="accent4"/>
</cs:colorStyle>
</file>

<file path=ppt/charts/colors8.xml><?xml version="1.0" encoding="utf-8"?>
<cs:colorStyle xmlns:cs="http://schemas.microsoft.com/office/drawing/2012/chartStyle" xmlns:a="http://schemas.openxmlformats.org/drawingml/2006/main" meth="withinLinearReversed" id="24">
  <a:schemeClr val="accent4"/>
</cs:colorStyle>
</file>

<file path=ppt/charts/colors9.xml><?xml version="1.0" encoding="utf-8"?>
<cs:colorStyle xmlns:cs="http://schemas.microsoft.com/office/drawing/2012/chartStyle" xmlns:a="http://schemas.openxmlformats.org/drawingml/2006/main" meth="withinLinearReversed" id="24">
  <a:schemeClr val="accent4"/>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D5342BBA-2C14-4067-97EE-CCB4A8C8A082}" type="datetimeFigureOut">
              <a:rPr lang="es-MX" smtClean="0"/>
              <a:t>12/08/2026</a:t>
            </a:fld>
            <a:endParaRPr lang="es-MX"/>
          </a:p>
        </p:txBody>
      </p:sp>
      <p:sp>
        <p:nvSpPr>
          <p:cNvPr id="4" name="Marcador de imagen de diapositiva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Marcador de pie de página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A4999773-EEE8-4761-86BB-C280658BDA22}" type="slidenum">
              <a:rPr lang="es-MX" smtClean="0"/>
              <a:t>‹Nº›</a:t>
            </a:fld>
            <a:endParaRPr lang="es-MX"/>
          </a:p>
        </p:txBody>
      </p:sp>
    </p:spTree>
    <p:extLst>
      <p:ext uri="{BB962C8B-B14F-4D97-AF65-F5344CB8AC3E}">
        <p14:creationId xmlns:p14="http://schemas.microsoft.com/office/powerpoint/2010/main" val="3475569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A4999773-EEE8-4761-86BB-C280658BDA22}" type="slidenum">
              <a:rPr lang="es-MX" smtClean="0"/>
              <a:t>18</a:t>
            </a:fld>
            <a:endParaRPr lang="es-MX"/>
          </a:p>
        </p:txBody>
      </p:sp>
    </p:spTree>
    <p:extLst>
      <p:ext uri="{BB962C8B-B14F-4D97-AF65-F5344CB8AC3E}">
        <p14:creationId xmlns:p14="http://schemas.microsoft.com/office/powerpoint/2010/main" val="2767554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A4999773-EEE8-4761-86BB-C280658BDA22}" type="slidenum">
              <a:rPr lang="es-MX" smtClean="0"/>
              <a:t>25</a:t>
            </a:fld>
            <a:endParaRPr lang="es-MX"/>
          </a:p>
        </p:txBody>
      </p:sp>
    </p:spTree>
    <p:extLst>
      <p:ext uri="{BB962C8B-B14F-4D97-AF65-F5344CB8AC3E}">
        <p14:creationId xmlns:p14="http://schemas.microsoft.com/office/powerpoint/2010/main" val="677962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1800" b="1" i="0">
                <a:solidFill>
                  <a:schemeClr val="tx1"/>
                </a:solidFill>
                <a:latin typeface="Calibri"/>
                <a:cs typeface="Calibri"/>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8/12/2026</a:t>
            </a:fld>
            <a:endParaRPr lang="en-US"/>
          </a:p>
        </p:txBody>
      </p:sp>
      <p:sp>
        <p:nvSpPr>
          <p:cNvPr id="6" name="Holder 6"/>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81280">
              <a:lnSpc>
                <a:spcPts val="1240"/>
              </a:lnSpc>
            </a:pPr>
            <a:fld id="{81D60167-4931-47E6-BA6A-407CBD079E47}" type="slidenum">
              <a:rPr spc="-50" dirty="0"/>
              <a:t>‹Nº›</a:t>
            </a:fld>
            <a:endParaRPr spc="-5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8/12/2026</a:t>
            </a:fld>
            <a:endParaRPr lang="en-US"/>
          </a:p>
        </p:txBody>
      </p:sp>
      <p:sp>
        <p:nvSpPr>
          <p:cNvPr id="6" name="Holder 6"/>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81280">
              <a:lnSpc>
                <a:spcPts val="1240"/>
              </a:lnSpc>
            </a:pPr>
            <a:fld id="{81D60167-4931-47E6-BA6A-407CBD079E47}" type="slidenum">
              <a:rPr spc="-50" dirty="0"/>
              <a:t>‹Nº›</a:t>
            </a:fld>
            <a:endParaRPr spc="-5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chemeClr val="tx1"/>
                </a:solidFill>
                <a:latin typeface="Calibri"/>
                <a:cs typeface="Calibri"/>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8/12/2026</a:t>
            </a:fld>
            <a:endParaRPr lang="en-US"/>
          </a:p>
        </p:txBody>
      </p:sp>
      <p:sp>
        <p:nvSpPr>
          <p:cNvPr id="7" name="Holder 7"/>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81280">
              <a:lnSpc>
                <a:spcPts val="1240"/>
              </a:lnSpc>
            </a:pPr>
            <a:fld id="{81D60167-4931-47E6-BA6A-407CBD079E47}" type="slidenum">
              <a:rPr spc="-50" dirty="0"/>
              <a:t>‹Nº›</a:t>
            </a:fld>
            <a:endParaRPr spc="-5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7998"/>
          </a:xfrm>
          <a:prstGeom prst="rect">
            <a:avLst/>
          </a:prstGeom>
        </p:spPr>
      </p:pic>
      <p:sp>
        <p:nvSpPr>
          <p:cNvPr id="2" name="Holder 2"/>
          <p:cNvSpPr>
            <a:spLocks noGrp="1"/>
          </p:cNvSpPr>
          <p:nvPr>
            <p:ph type="title"/>
          </p:nvPr>
        </p:nvSpPr>
        <p:spPr/>
        <p:txBody>
          <a:bodyPr lIns="0" tIns="0" rIns="0" bIns="0"/>
          <a:lstStyle>
            <a:lvl1pPr>
              <a:defRPr sz="1800" b="1"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8/12/2026</a:t>
            </a:fld>
            <a:endParaRPr lang="en-US"/>
          </a:p>
        </p:txBody>
      </p:sp>
      <p:sp>
        <p:nvSpPr>
          <p:cNvPr id="5" name="Holder 5"/>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81280">
              <a:lnSpc>
                <a:spcPts val="1240"/>
              </a:lnSpc>
            </a:pPr>
            <a:fld id="{81D60167-4931-47E6-BA6A-407CBD079E47}" type="slidenum">
              <a:rPr spc="-50" dirty="0"/>
              <a:t>‹Nº›</a:t>
            </a:fld>
            <a:endParaRPr spc="-5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8/12/2026</a:t>
            </a:fld>
            <a:endParaRPr lang="en-US"/>
          </a:p>
        </p:txBody>
      </p:sp>
      <p:sp>
        <p:nvSpPr>
          <p:cNvPr id="4" name="Holder 4"/>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81280">
              <a:lnSpc>
                <a:spcPts val="1240"/>
              </a:lnSpc>
            </a:pPr>
            <a:fld id="{81D60167-4931-47E6-BA6A-407CBD079E47}" type="slidenum">
              <a:rPr spc="-50" dirty="0"/>
              <a:t>‹Nº›</a:t>
            </a:fld>
            <a:endParaRPr spc="-50"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12192000" cy="6857998"/>
          </a:xfrm>
          <a:prstGeom prst="rect">
            <a:avLst/>
          </a:prstGeom>
        </p:spPr>
      </p:pic>
      <p:sp>
        <p:nvSpPr>
          <p:cNvPr id="2" name="Holder 2"/>
          <p:cNvSpPr>
            <a:spLocks noGrp="1"/>
          </p:cNvSpPr>
          <p:nvPr>
            <p:ph type="title"/>
          </p:nvPr>
        </p:nvSpPr>
        <p:spPr>
          <a:xfrm>
            <a:off x="3315715" y="617982"/>
            <a:ext cx="5112384" cy="574040"/>
          </a:xfrm>
          <a:prstGeom prst="rect">
            <a:avLst/>
          </a:prstGeom>
        </p:spPr>
        <p:txBody>
          <a:bodyPr wrap="square" lIns="0" tIns="0" rIns="0" bIns="0">
            <a:spAutoFit/>
          </a:bodyPr>
          <a:lstStyle>
            <a:lvl1pPr>
              <a:defRPr sz="1800" b="1" i="0">
                <a:solidFill>
                  <a:schemeClr val="tx1"/>
                </a:solidFill>
                <a:latin typeface="Calibri"/>
                <a:cs typeface="Calibri"/>
              </a:defRPr>
            </a:lvl1pPr>
          </a:lstStyle>
          <a:p>
            <a:endParaRPr/>
          </a:p>
        </p:txBody>
      </p:sp>
      <p:sp>
        <p:nvSpPr>
          <p:cNvPr id="3" name="Holder 3"/>
          <p:cNvSpPr>
            <a:spLocks noGrp="1"/>
          </p:cNvSpPr>
          <p:nvPr>
            <p:ph type="body" idx="1"/>
          </p:nvPr>
        </p:nvSpPr>
        <p:spPr>
          <a:xfrm>
            <a:off x="3172586" y="1888235"/>
            <a:ext cx="6083300" cy="204851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8/12/2026</a:t>
            </a:fld>
            <a:endParaRPr lang="en-US"/>
          </a:p>
        </p:txBody>
      </p:sp>
      <p:sp>
        <p:nvSpPr>
          <p:cNvPr id="6" name="Holder 6"/>
          <p:cNvSpPr>
            <a:spLocks noGrp="1"/>
          </p:cNvSpPr>
          <p:nvPr>
            <p:ph type="sldNum" sz="quarter" idx="7"/>
          </p:nvPr>
        </p:nvSpPr>
        <p:spPr>
          <a:xfrm>
            <a:off x="11758168" y="6596633"/>
            <a:ext cx="285876" cy="232409"/>
          </a:xfrm>
          <a:prstGeom prst="rect">
            <a:avLst/>
          </a:prstGeom>
        </p:spPr>
        <p:txBody>
          <a:bodyPr wrap="square" lIns="0" tIns="0" rIns="0" bIns="0">
            <a:spAutoFit/>
          </a:bodyPr>
          <a:lstStyle>
            <a:lvl1pPr>
              <a:defRPr sz="1200" b="0" i="0">
                <a:solidFill>
                  <a:srgbClr val="888888"/>
                </a:solidFill>
                <a:latin typeface="Calibri"/>
                <a:cs typeface="Calibri"/>
              </a:defRPr>
            </a:lvl1pPr>
          </a:lstStyle>
          <a:p>
            <a:pPr marL="81280">
              <a:lnSpc>
                <a:spcPts val="1240"/>
              </a:lnSpc>
            </a:pPr>
            <a:fld id="{81D60167-4931-47E6-BA6A-407CBD079E47}" type="slidenum">
              <a:rPr spc="-50" dirty="0"/>
              <a:t>‹Nº›</a:t>
            </a:fld>
            <a:endParaRPr spc="-50"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05000" y="1676400"/>
            <a:ext cx="8520177" cy="2318583"/>
          </a:xfrm>
          <a:prstGeom prst="rect">
            <a:avLst/>
          </a:prstGeom>
        </p:spPr>
        <p:txBody>
          <a:bodyPr vert="horz" wrap="square" lIns="0" tIns="13335" rIns="0" bIns="0" rtlCol="0">
            <a:spAutoFit/>
          </a:bodyPr>
          <a:lstStyle/>
          <a:p>
            <a:pPr marL="12700" marR="5080" algn="ctr">
              <a:lnSpc>
                <a:spcPct val="107000"/>
              </a:lnSpc>
              <a:spcBef>
                <a:spcPts val="105"/>
              </a:spcBef>
              <a:tabLst>
                <a:tab pos="703580" algn="l"/>
              </a:tabLst>
            </a:pPr>
            <a:r>
              <a:rPr lang="es-MX" sz="2800" dirty="0">
                <a:solidFill>
                  <a:schemeClr val="bg1"/>
                </a:solidFill>
                <a:latin typeface="Arial" panose="020B0604020202020204" pitchFamily="34" charset="0"/>
                <a:cs typeface="Arial" panose="020B0604020202020204" pitchFamily="34" charset="0"/>
              </a:rPr>
              <a:t>INFORME CUANTITATIVO Y CUALITATIVO DE  MEDIOS IMPRESOS DEL ESTADO DE  GUERRERO DEL </a:t>
            </a:r>
            <a:r>
              <a:rPr lang="es-MX" sz="2800" dirty="0" smtClean="0">
                <a:solidFill>
                  <a:schemeClr val="bg1"/>
                </a:solidFill>
                <a:latin typeface="Arial" panose="020B0604020202020204" pitchFamily="34" charset="0"/>
                <a:cs typeface="Arial" panose="020B0604020202020204" pitchFamily="34" charset="0"/>
              </a:rPr>
              <a:t>01 </a:t>
            </a:r>
            <a:r>
              <a:rPr lang="es-MX" sz="2800" dirty="0">
                <a:solidFill>
                  <a:schemeClr val="bg1"/>
                </a:solidFill>
                <a:latin typeface="Arial" panose="020B0604020202020204" pitchFamily="34" charset="0"/>
                <a:cs typeface="Arial" panose="020B0604020202020204" pitchFamily="34" charset="0"/>
              </a:rPr>
              <a:t>DE </a:t>
            </a:r>
            <a:r>
              <a:rPr lang="es-MX" sz="2800" dirty="0" smtClean="0">
                <a:solidFill>
                  <a:schemeClr val="bg1"/>
                </a:solidFill>
                <a:latin typeface="Arial" panose="020B0604020202020204" pitchFamily="34" charset="0"/>
                <a:cs typeface="Arial" panose="020B0604020202020204" pitchFamily="34" charset="0"/>
              </a:rPr>
              <a:t>MAYO </a:t>
            </a:r>
            <a:r>
              <a:rPr lang="es-MX" sz="2800" dirty="0">
                <a:solidFill>
                  <a:schemeClr val="bg1"/>
                </a:solidFill>
                <a:latin typeface="Arial" panose="020B0604020202020204" pitchFamily="34" charset="0"/>
                <a:cs typeface="Arial" panose="020B0604020202020204" pitchFamily="34" charset="0"/>
              </a:rPr>
              <a:t>AL </a:t>
            </a:r>
            <a:r>
              <a:rPr lang="es-MX" sz="2800" dirty="0" smtClean="0">
                <a:solidFill>
                  <a:schemeClr val="bg1"/>
                </a:solidFill>
                <a:latin typeface="Arial" panose="020B0604020202020204" pitchFamily="34" charset="0"/>
                <a:cs typeface="Arial" panose="020B0604020202020204" pitchFamily="34" charset="0"/>
              </a:rPr>
              <a:t>30 </a:t>
            </a:r>
            <a:r>
              <a:rPr lang="es-MX" sz="2800" dirty="0">
                <a:solidFill>
                  <a:schemeClr val="bg1"/>
                </a:solidFill>
                <a:latin typeface="Arial" panose="020B0604020202020204" pitchFamily="34" charset="0"/>
                <a:cs typeface="Arial" panose="020B0604020202020204" pitchFamily="34" charset="0"/>
              </a:rPr>
              <a:t>DE </a:t>
            </a:r>
            <a:r>
              <a:rPr lang="es-MX" sz="2800" dirty="0" smtClean="0">
                <a:solidFill>
                  <a:schemeClr val="bg1"/>
                </a:solidFill>
                <a:latin typeface="Arial" panose="020B0604020202020204" pitchFamily="34" charset="0"/>
                <a:cs typeface="Arial" panose="020B0604020202020204" pitchFamily="34" charset="0"/>
              </a:rPr>
              <a:t>JUNIO </a:t>
            </a:r>
            <a:r>
              <a:rPr lang="es-MX" sz="2800" dirty="0">
                <a:solidFill>
                  <a:schemeClr val="bg1"/>
                </a:solidFill>
                <a:latin typeface="Arial" panose="020B0604020202020204" pitchFamily="34" charset="0"/>
                <a:cs typeface="Arial" panose="020B0604020202020204" pitchFamily="34" charset="0"/>
              </a:rPr>
              <a:t>DE 2026.</a:t>
            </a:r>
            <a:br>
              <a:rPr lang="es-MX" sz="2800" dirty="0">
                <a:solidFill>
                  <a:schemeClr val="bg1"/>
                </a:solidFill>
                <a:latin typeface="Arial" panose="020B0604020202020204" pitchFamily="34" charset="0"/>
                <a:cs typeface="Arial" panose="020B0604020202020204" pitchFamily="34" charset="0"/>
              </a:rPr>
            </a:br>
            <a:endParaRPr sz="2800" dirty="0">
              <a:latin typeface="Arial"/>
              <a:cs typeface="Arial"/>
            </a:endParaRPr>
          </a:p>
        </p:txBody>
      </p:sp>
      <p:sp>
        <p:nvSpPr>
          <p:cNvPr id="3" name="object 3"/>
          <p:cNvSpPr txBox="1"/>
          <p:nvPr/>
        </p:nvSpPr>
        <p:spPr>
          <a:xfrm>
            <a:off x="11146535" y="6463538"/>
            <a:ext cx="166370" cy="177800"/>
          </a:xfrm>
          <a:prstGeom prst="rect">
            <a:avLst/>
          </a:prstGeom>
        </p:spPr>
        <p:txBody>
          <a:bodyPr vert="horz" wrap="square" lIns="0" tIns="0" rIns="0" bIns="0" rtlCol="0">
            <a:spAutoFit/>
          </a:bodyPr>
          <a:lstStyle/>
          <a:p>
            <a:pPr marL="38100">
              <a:lnSpc>
                <a:spcPts val="1240"/>
              </a:lnSpc>
            </a:pPr>
            <a:fld id="{81D60167-4931-47E6-BA6A-407CBD079E47}" type="slidenum">
              <a:rPr sz="1200" spc="-50" dirty="0">
                <a:solidFill>
                  <a:srgbClr val="888888"/>
                </a:solidFill>
                <a:latin typeface="Calibri"/>
                <a:cs typeface="Calibri"/>
              </a:rPr>
              <a:t>1</a:t>
            </a:fld>
            <a:endParaRPr sz="1200">
              <a:latin typeface="Calibri"/>
              <a:cs typeface="Calibri"/>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bject 26"/>
          <p:cNvSpPr txBox="1">
            <a:spLocks noGrp="1"/>
          </p:cNvSpPr>
          <p:nvPr>
            <p:ph type="sldNum" sz="quarter" idx="7"/>
          </p:nvPr>
        </p:nvSpPr>
        <p:spPr>
          <a:prstGeom prst="rect">
            <a:avLst/>
          </a:prstGeom>
        </p:spPr>
        <p:txBody>
          <a:bodyPr vert="horz" wrap="square" lIns="0" tIns="0" rIns="0" bIns="0" rtlCol="0">
            <a:spAutoFit/>
          </a:bodyPr>
          <a:lstStyle/>
          <a:p>
            <a:pPr marL="12700">
              <a:lnSpc>
                <a:spcPts val="1350"/>
              </a:lnSpc>
            </a:pPr>
            <a:fld id="{81D60167-4931-47E6-BA6A-407CBD079E47}" type="slidenum">
              <a:rPr spc="-25" dirty="0"/>
              <a:t>10</a:t>
            </a:fld>
            <a:endParaRPr spc="-25" dirty="0"/>
          </a:p>
        </p:txBody>
      </p:sp>
      <p:sp>
        <p:nvSpPr>
          <p:cNvPr id="28" name="object 3"/>
          <p:cNvSpPr txBox="1">
            <a:spLocks/>
          </p:cNvSpPr>
          <p:nvPr/>
        </p:nvSpPr>
        <p:spPr>
          <a:xfrm>
            <a:off x="4572000" y="441399"/>
            <a:ext cx="41910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D</a:t>
            </a:r>
            <a:r>
              <a:rPr lang="es-MX" sz="1700" b="1" spc="-10" dirty="0" smtClean="0">
                <a:solidFill>
                  <a:srgbClr val="7030A0"/>
                </a:solidFill>
                <a:latin typeface="Arial" panose="020B0604020202020204" pitchFamily="34" charset="0"/>
                <a:cs typeface="Arial" panose="020B0604020202020204" pitchFamily="34" charset="0"/>
              </a:rPr>
              <a:t>) GÉNEROS INFORMATIVOS </a:t>
            </a:r>
            <a:endParaRPr lang="es-MX" sz="1700" b="1" dirty="0">
              <a:solidFill>
                <a:srgbClr val="7030A0"/>
              </a:solidFill>
              <a:latin typeface="Arial" panose="020B0604020202020204" pitchFamily="34" charset="0"/>
              <a:cs typeface="Arial" panose="020B0604020202020204" pitchFamily="34" charset="0"/>
            </a:endParaRPr>
          </a:p>
        </p:txBody>
      </p:sp>
      <p:sp>
        <p:nvSpPr>
          <p:cNvPr id="34" name="Rectángulo 33"/>
          <p:cNvSpPr/>
          <p:nvPr/>
        </p:nvSpPr>
        <p:spPr>
          <a:xfrm>
            <a:off x="1490678" y="4382218"/>
            <a:ext cx="9448800" cy="2446824"/>
          </a:xfrm>
          <a:prstGeom prst="rect">
            <a:avLst/>
          </a:prstGeom>
        </p:spPr>
        <p:txBody>
          <a:bodyPr wrap="square">
            <a:spAutoFit/>
          </a:bodyPr>
          <a:lstStyle/>
          <a:p>
            <a:pPr algn="just">
              <a:lnSpc>
                <a:spcPct val="150000"/>
              </a:lnSpc>
            </a:pPr>
            <a:r>
              <a:rPr lang="es-MX" sz="1700" dirty="0" smtClean="0">
                <a:latin typeface="Arial" panose="020B0604020202020204" pitchFamily="34" charset="0"/>
                <a:cs typeface="Arial" panose="020B0604020202020204" pitchFamily="34" charset="0"/>
              </a:rPr>
              <a:t>Del total de </a:t>
            </a:r>
            <a:r>
              <a:rPr lang="es-MX" sz="1700" b="1" dirty="0" smtClean="0">
                <a:latin typeface="Arial" panose="020B0604020202020204" pitchFamily="34" charset="0"/>
                <a:cs typeface="Arial" panose="020B0604020202020204" pitchFamily="34" charset="0"/>
              </a:rPr>
              <a:t>5,179</a:t>
            </a:r>
            <a:r>
              <a:rPr lang="es-MX" sz="1700" dirty="0" smtClean="0">
                <a:latin typeface="Arial" panose="020B0604020202020204" pitchFamily="34" charset="0"/>
                <a:cs typeface="Arial" panose="020B0604020202020204" pitchFamily="34" charset="0"/>
              </a:rPr>
              <a:t> piezas periodísticas, el género periodístico con mayor presencia en la prensa escrita fue la nota informativa, con 5,051 registros. En menor proporción se identificaron 89 </a:t>
            </a:r>
            <a:r>
              <a:rPr lang="es-MX" sz="1700" dirty="0" smtClean="0">
                <a:latin typeface="Arial" panose="020B0604020202020204" pitchFamily="34" charset="0"/>
                <a:cs typeface="Arial" panose="020B0604020202020204" pitchFamily="34" charset="0"/>
              </a:rPr>
              <a:t>registros del género </a:t>
            </a:r>
            <a:r>
              <a:rPr lang="es-MX" sz="1700" dirty="0" smtClean="0">
                <a:latin typeface="Arial" panose="020B0604020202020204" pitchFamily="34" charset="0"/>
                <a:cs typeface="Arial" panose="020B0604020202020204" pitchFamily="34" charset="0"/>
              </a:rPr>
              <a:t>de opinión y análisis, mientras que el de fotonota concentró 31 </a:t>
            </a:r>
            <a:r>
              <a:rPr lang="es-MX" sz="1700" dirty="0" smtClean="0">
                <a:latin typeface="Arial" panose="020B0604020202020204" pitchFamily="34" charset="0"/>
                <a:cs typeface="Arial" panose="020B0604020202020204" pitchFamily="34" charset="0"/>
              </a:rPr>
              <a:t>publicaciones; además </a:t>
            </a:r>
            <a:r>
              <a:rPr lang="es-MX" sz="1700" dirty="0" smtClean="0">
                <a:latin typeface="Arial" panose="020B0604020202020204" pitchFamily="34" charset="0"/>
                <a:cs typeface="Arial" panose="020B0604020202020204" pitchFamily="34" charset="0"/>
              </a:rPr>
              <a:t>de la presencia de 7 editoriales y 1 entrevista dentro del conjunto de contenidos </a:t>
            </a:r>
            <a:r>
              <a:rPr lang="es-MX" sz="1700" dirty="0" smtClean="0">
                <a:latin typeface="Arial" panose="020B0604020202020204" pitchFamily="34" charset="0"/>
                <a:cs typeface="Arial" panose="020B0604020202020204" pitchFamily="34" charset="0"/>
              </a:rPr>
              <a:t>revisados. Cabe señalar que de los géneros reportaje y crónica no se encontraron registros. </a:t>
            </a:r>
            <a:endParaRPr lang="es-MX" sz="1700" dirty="0">
              <a:latin typeface="Arial" panose="020B0604020202020204" pitchFamily="34" charset="0"/>
              <a:cs typeface="Arial" panose="020B0604020202020204" pitchFamily="34" charset="0"/>
            </a:endParaRPr>
          </a:p>
        </p:txBody>
      </p:sp>
      <p:graphicFrame>
        <p:nvGraphicFramePr>
          <p:cNvPr id="7" name="Gráfico 6">
            <a:extLst>
              <a:ext uri="{FF2B5EF4-FFF2-40B4-BE49-F238E27FC236}">
                <a16:creationId xmlns:a16="http://schemas.microsoft.com/office/drawing/2014/main" id="{47AAB6BA-4137-4E84-8401-E853ACA00215}"/>
              </a:ext>
            </a:extLst>
          </p:cNvPr>
          <p:cNvGraphicFramePr>
            <a:graphicFrameLocks/>
          </p:cNvGraphicFramePr>
          <p:nvPr>
            <p:extLst>
              <p:ext uri="{D42A27DB-BD31-4B8C-83A1-F6EECF244321}">
                <p14:modId xmlns:p14="http://schemas.microsoft.com/office/powerpoint/2010/main" val="1883469744"/>
              </p:ext>
            </p:extLst>
          </p:nvPr>
        </p:nvGraphicFramePr>
        <p:xfrm>
          <a:off x="1828800" y="710863"/>
          <a:ext cx="8772556" cy="3810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bject 26"/>
          <p:cNvSpPr txBox="1">
            <a:spLocks noGrp="1"/>
          </p:cNvSpPr>
          <p:nvPr>
            <p:ph type="sldNum" sz="quarter" idx="7"/>
          </p:nvPr>
        </p:nvSpPr>
        <p:spPr>
          <a:prstGeom prst="rect">
            <a:avLst/>
          </a:prstGeom>
        </p:spPr>
        <p:txBody>
          <a:bodyPr vert="horz" wrap="square" lIns="0" tIns="0" rIns="0" bIns="0" rtlCol="0">
            <a:spAutoFit/>
          </a:bodyPr>
          <a:lstStyle/>
          <a:p>
            <a:pPr marL="12700">
              <a:lnSpc>
                <a:spcPts val="1350"/>
              </a:lnSpc>
            </a:pPr>
            <a:fld id="{81D60167-4931-47E6-BA6A-407CBD079E47}" type="slidenum">
              <a:rPr spc="-25" dirty="0"/>
              <a:t>11</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1525475060"/>
              </p:ext>
            </p:extLst>
          </p:nvPr>
        </p:nvGraphicFramePr>
        <p:xfrm>
          <a:off x="3276600" y="1752600"/>
          <a:ext cx="5562599" cy="3276601"/>
        </p:xfrm>
        <a:graphic>
          <a:graphicData uri="http://schemas.openxmlformats.org/drawingml/2006/table">
            <a:tbl>
              <a:tblPr/>
              <a:tblGrid>
                <a:gridCol w="3208571">
                  <a:extLst>
                    <a:ext uri="{9D8B030D-6E8A-4147-A177-3AD203B41FA5}">
                      <a16:colId xmlns:a16="http://schemas.microsoft.com/office/drawing/2014/main" val="1313984016"/>
                    </a:ext>
                  </a:extLst>
                </a:gridCol>
                <a:gridCol w="2354028">
                  <a:extLst>
                    <a:ext uri="{9D8B030D-6E8A-4147-A177-3AD203B41FA5}">
                      <a16:colId xmlns:a16="http://schemas.microsoft.com/office/drawing/2014/main" val="355142887"/>
                    </a:ext>
                  </a:extLst>
                </a:gridCol>
              </a:tblGrid>
              <a:tr h="463811">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TIPO DE INFORMACIÓN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NÚMERO DE APARICIÓN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413818391"/>
                  </a:ext>
                </a:extLst>
              </a:tr>
              <a:tr h="463811">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NOTA INFORMATIVA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5051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134697122"/>
                  </a:ext>
                </a:extLst>
              </a:tr>
              <a:tr h="478773">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OPINIÓN Y ANÁLISIS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89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19992012"/>
                  </a:ext>
                </a:extLst>
              </a:tr>
              <a:tr h="478773">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FOTONOTA</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31</a:t>
                      </a:r>
                    </a:p>
                  </a:txBody>
                  <a:tcPr marL="6350" marR="6350" marT="635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476885566"/>
                  </a:ext>
                </a:extLst>
              </a:tr>
              <a:tr h="463811">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EDITORIAL</a:t>
                      </a:r>
                    </a:p>
                  </a:txBody>
                  <a:tcPr marL="6350" marR="6350" marT="635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7</a:t>
                      </a:r>
                    </a:p>
                  </a:txBody>
                  <a:tcPr marL="6350" marR="6350" marT="635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58678821"/>
                  </a:ext>
                </a:extLst>
              </a:tr>
              <a:tr h="463811">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ENTREVISTA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36726343"/>
                  </a:ext>
                </a:extLst>
              </a:tr>
              <a:tr h="463811">
                <a:tc>
                  <a:txBody>
                    <a:bodyPr/>
                    <a:lstStyle/>
                    <a:p>
                      <a:pPr algn="l" fontAlgn="b"/>
                      <a:r>
                        <a:rPr lang="es-MX" sz="1000" b="1" i="0" u="none" strike="noStrike">
                          <a:solidFill>
                            <a:srgbClr val="000000"/>
                          </a:solidFill>
                          <a:effectLst/>
                          <a:latin typeface="Arial" panose="020B0604020202020204" pitchFamily="34" charset="0"/>
                          <a:cs typeface="Arial" panose="020B0604020202020204" pitchFamily="34" charset="0"/>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5,179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5910410"/>
                  </a:ext>
                </a:extLst>
              </a:tr>
            </a:tbl>
          </a:graphicData>
        </a:graphic>
      </p:graphicFrame>
      <p:sp>
        <p:nvSpPr>
          <p:cNvPr id="5" name="object 3"/>
          <p:cNvSpPr txBox="1">
            <a:spLocks/>
          </p:cNvSpPr>
          <p:nvPr/>
        </p:nvSpPr>
        <p:spPr>
          <a:xfrm>
            <a:off x="4612239" y="1143000"/>
            <a:ext cx="41910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APARICIÓN POR TIPO</a:t>
            </a:r>
            <a:r>
              <a:rPr lang="es-MX" sz="1700" b="1" spc="-10"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36380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38200" y="4564825"/>
            <a:ext cx="10647680" cy="2133276"/>
          </a:xfrm>
          <a:prstGeom prst="rect">
            <a:avLst/>
          </a:prstGeom>
        </p:spPr>
        <p:txBody>
          <a:bodyPr vert="horz" wrap="square" lIns="0" tIns="12065" rIns="0" bIns="0" rtlCol="0">
            <a:spAutoFit/>
          </a:bodyPr>
          <a:lstStyle/>
          <a:p>
            <a:pPr algn="just">
              <a:lnSpc>
                <a:spcPct val="150000"/>
              </a:lnSpc>
            </a:pPr>
            <a:r>
              <a:rPr lang="es-MX" sz="1600" dirty="0" smtClean="0">
                <a:latin typeface="Arial" panose="020B0604020202020204" pitchFamily="34" charset="0"/>
                <a:cs typeface="Arial" panose="020B0604020202020204" pitchFamily="34" charset="0"/>
              </a:rPr>
              <a:t>Durante el periodo comprendido del 01 de mayo al 30 de </a:t>
            </a:r>
            <a:r>
              <a:rPr lang="es-MX" sz="1600" dirty="0">
                <a:latin typeface="Arial" panose="020B0604020202020204" pitchFamily="34" charset="0"/>
                <a:cs typeface="Arial" panose="020B0604020202020204" pitchFamily="34" charset="0"/>
              </a:rPr>
              <a:t>j</a:t>
            </a:r>
            <a:r>
              <a:rPr lang="es-MX" sz="1600" dirty="0" smtClean="0">
                <a:latin typeface="Arial" panose="020B0604020202020204" pitchFamily="34" charset="0"/>
                <a:cs typeface="Arial" panose="020B0604020202020204" pitchFamily="34" charset="0"/>
              </a:rPr>
              <a:t>unio de 2026, se registró un total de </a:t>
            </a:r>
            <a:r>
              <a:rPr lang="es-MX" sz="1600" b="1" dirty="0" smtClean="0">
                <a:latin typeface="Arial" panose="020B0604020202020204" pitchFamily="34" charset="0"/>
                <a:cs typeface="Arial" panose="020B0604020202020204" pitchFamily="34" charset="0"/>
              </a:rPr>
              <a:t>196</a:t>
            </a:r>
            <a:r>
              <a:rPr lang="es-MX" sz="1600" dirty="0" smtClean="0">
                <a:latin typeface="Arial" panose="020B0604020202020204" pitchFamily="34" charset="0"/>
                <a:cs typeface="Arial" panose="020B0604020202020204" pitchFamily="34" charset="0"/>
              </a:rPr>
              <a:t> menciones a partidos políticos en la prensa escrita. Del conjunto analizado, el partido con mayor presencia fue Morena con 108 menciones.</a:t>
            </a:r>
          </a:p>
          <a:p>
            <a:pPr algn="just">
              <a:lnSpc>
                <a:spcPct val="150000"/>
              </a:lnSpc>
            </a:pPr>
            <a:r>
              <a:rPr lang="es-MX" sz="1600" dirty="0" smtClean="0">
                <a:latin typeface="Arial" panose="020B0604020202020204" pitchFamily="34" charset="0"/>
                <a:cs typeface="Arial" panose="020B0604020202020204" pitchFamily="34" charset="0"/>
              </a:rPr>
              <a:t>Le siguen: el Partido Revolucionario Institucional (PRI) con 37 menciones, el Partido Acción Nacional (PAN) con 13 y el Partido de la Revolución Democrática (PRD Guerrero) con 12 menciones en el periodo analizado. </a:t>
            </a:r>
          </a:p>
          <a:p>
            <a:pPr marL="12700" marR="5080" algn="just">
              <a:lnSpc>
                <a:spcPct val="100000"/>
              </a:lnSpc>
              <a:spcBef>
                <a:spcPts val="95"/>
              </a:spcBef>
            </a:pPr>
            <a:endParaRPr sz="1700" u="sng" dirty="0">
              <a:latin typeface="Calibri"/>
              <a:cs typeface="Calibri"/>
            </a:endParaRPr>
          </a:p>
        </p:txBody>
      </p:sp>
      <p:sp>
        <p:nvSpPr>
          <p:cNvPr id="36" name="object 36"/>
          <p:cNvSpPr txBox="1">
            <a:spLocks noGrp="1"/>
          </p:cNvSpPr>
          <p:nvPr>
            <p:ph type="sldNum" sz="quarter" idx="7"/>
          </p:nvPr>
        </p:nvSpPr>
        <p:spPr>
          <a:prstGeom prst="rect">
            <a:avLst/>
          </a:prstGeom>
        </p:spPr>
        <p:txBody>
          <a:bodyPr vert="horz" wrap="square" lIns="0" tIns="0" rIns="0" bIns="0" rtlCol="0">
            <a:spAutoFit/>
          </a:bodyPr>
          <a:lstStyle/>
          <a:p>
            <a:pPr marL="12700">
              <a:lnSpc>
                <a:spcPts val="1350"/>
              </a:lnSpc>
            </a:pPr>
            <a:fld id="{81D60167-4931-47E6-BA6A-407CBD079E47}" type="slidenum">
              <a:rPr spc="-25" dirty="0"/>
              <a:t>12</a:t>
            </a:fld>
            <a:endParaRPr spc="-25" dirty="0"/>
          </a:p>
        </p:txBody>
      </p:sp>
      <p:sp>
        <p:nvSpPr>
          <p:cNvPr id="38" name="object 3"/>
          <p:cNvSpPr txBox="1">
            <a:spLocks/>
          </p:cNvSpPr>
          <p:nvPr/>
        </p:nvSpPr>
        <p:spPr>
          <a:xfrm>
            <a:off x="3581400" y="762000"/>
            <a:ext cx="57150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E) MENCIONES POR PARTIDO POLÍTICO </a:t>
            </a:r>
            <a:endParaRPr lang="es-MX" sz="1700" b="1" dirty="0">
              <a:solidFill>
                <a:srgbClr val="7030A0"/>
              </a:solidFill>
              <a:latin typeface="Arial" panose="020B0604020202020204" pitchFamily="34" charset="0"/>
              <a:cs typeface="Arial" panose="020B0604020202020204" pitchFamily="34" charset="0"/>
            </a:endParaRPr>
          </a:p>
        </p:txBody>
      </p:sp>
      <p:graphicFrame>
        <p:nvGraphicFramePr>
          <p:cNvPr id="8" name="Gráfico 7"/>
          <p:cNvGraphicFramePr>
            <a:graphicFrameLocks/>
          </p:cNvGraphicFramePr>
          <p:nvPr>
            <p:extLst>
              <p:ext uri="{D42A27DB-BD31-4B8C-83A1-F6EECF244321}">
                <p14:modId xmlns:p14="http://schemas.microsoft.com/office/powerpoint/2010/main" val="2736787417"/>
              </p:ext>
            </p:extLst>
          </p:nvPr>
        </p:nvGraphicFramePr>
        <p:xfrm>
          <a:off x="2590800" y="1059625"/>
          <a:ext cx="5943600" cy="3505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350"/>
              </a:lnSpc>
            </a:pPr>
            <a:fld id="{81D60167-4931-47E6-BA6A-407CBD079E47}" type="slidenum">
              <a:rPr spc="-25" dirty="0"/>
              <a:t>13</a:t>
            </a:fld>
            <a:endParaRPr spc="-25" dirty="0"/>
          </a:p>
        </p:txBody>
      </p:sp>
      <p:graphicFrame>
        <p:nvGraphicFramePr>
          <p:cNvPr id="5" name="Tabla 4"/>
          <p:cNvGraphicFramePr>
            <a:graphicFrameLocks noGrp="1"/>
          </p:cNvGraphicFramePr>
          <p:nvPr>
            <p:extLst>
              <p:ext uri="{D42A27DB-BD31-4B8C-83A1-F6EECF244321}">
                <p14:modId xmlns:p14="http://schemas.microsoft.com/office/powerpoint/2010/main" val="244679325"/>
              </p:ext>
            </p:extLst>
          </p:nvPr>
        </p:nvGraphicFramePr>
        <p:xfrm>
          <a:off x="3352800" y="1600200"/>
          <a:ext cx="5410199" cy="3305749"/>
        </p:xfrm>
        <a:graphic>
          <a:graphicData uri="http://schemas.openxmlformats.org/drawingml/2006/table">
            <a:tbl>
              <a:tblPr/>
              <a:tblGrid>
                <a:gridCol w="3420240">
                  <a:extLst>
                    <a:ext uri="{9D8B030D-6E8A-4147-A177-3AD203B41FA5}">
                      <a16:colId xmlns:a16="http://schemas.microsoft.com/office/drawing/2014/main" val="2133653458"/>
                    </a:ext>
                  </a:extLst>
                </a:gridCol>
                <a:gridCol w="1989959">
                  <a:extLst>
                    <a:ext uri="{9D8B030D-6E8A-4147-A177-3AD203B41FA5}">
                      <a16:colId xmlns:a16="http://schemas.microsoft.com/office/drawing/2014/main" val="2130619099"/>
                    </a:ext>
                  </a:extLst>
                </a:gridCol>
              </a:tblGrid>
              <a:tr h="543569">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PARTIDO POLÍTICO</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MENCIONES</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443967824"/>
                  </a:ext>
                </a:extLst>
              </a:tr>
              <a:tr h="276218">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MORENA</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108</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149279819"/>
                  </a:ext>
                </a:extLst>
              </a:tr>
              <a:tr h="27621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PRI</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37</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736359824"/>
                  </a:ext>
                </a:extLst>
              </a:tr>
              <a:tr h="27621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PAN</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13</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87644730"/>
                  </a:ext>
                </a:extLst>
              </a:tr>
              <a:tr h="27621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PRD GUERRERO</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12</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15278433"/>
                  </a:ext>
                </a:extLst>
              </a:tr>
              <a:tr h="27621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PVEM</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10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49990708"/>
                  </a:ext>
                </a:extLst>
              </a:tr>
              <a:tr h="27621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PT</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7</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841107742"/>
                  </a:ext>
                </a:extLst>
              </a:tr>
              <a:tr h="27621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MC</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6</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53070414"/>
                  </a:ext>
                </a:extLst>
              </a:tr>
              <a:tr h="27621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PT-PVEM-MORENA</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2</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084121099"/>
                  </a:ext>
                </a:extLst>
              </a:tr>
              <a:tr h="27621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PAN-PRI-PRD</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1</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940202074"/>
                  </a:ext>
                </a:extLst>
              </a:tr>
              <a:tr h="276218">
                <a:tc>
                  <a:txBody>
                    <a:bodyPr/>
                    <a:lstStyle/>
                    <a:p>
                      <a:pPr algn="l" fontAlgn="b"/>
                      <a:r>
                        <a:rPr lang="es-MX" sz="1000" b="1" i="0" u="none" strike="noStrike">
                          <a:solidFill>
                            <a:srgbClr val="000000"/>
                          </a:solidFill>
                          <a:effectLst/>
                          <a:latin typeface="Arial" panose="020B0604020202020204" pitchFamily="34" charset="0"/>
                          <a:cs typeface="Arial" panose="020B0604020202020204" pitchFamily="34" charset="0"/>
                        </a:rPr>
                        <a:t>TOTAL</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196</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8597615"/>
                  </a:ext>
                </a:extLst>
              </a:tr>
            </a:tbl>
          </a:graphicData>
        </a:graphic>
      </p:graphicFrame>
      <p:sp>
        <p:nvSpPr>
          <p:cNvPr id="4" name="object 3"/>
          <p:cNvSpPr txBox="1">
            <a:spLocks/>
          </p:cNvSpPr>
          <p:nvPr/>
        </p:nvSpPr>
        <p:spPr>
          <a:xfrm>
            <a:off x="3962400" y="914400"/>
            <a:ext cx="57150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MENCIONES </a:t>
            </a:r>
            <a:r>
              <a:rPr lang="es-MX" sz="1700" b="1" spc="-10" dirty="0" smtClean="0">
                <a:solidFill>
                  <a:srgbClr val="7030A0"/>
                </a:solidFill>
                <a:latin typeface="Arial" panose="020B0604020202020204" pitchFamily="34" charset="0"/>
                <a:cs typeface="Arial" panose="020B0604020202020204" pitchFamily="34" charset="0"/>
              </a:rPr>
              <a:t>POR PARTIDO POLÍTICO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bject 36"/>
          <p:cNvSpPr txBox="1">
            <a:spLocks noGrp="1"/>
          </p:cNvSpPr>
          <p:nvPr>
            <p:ph type="sldNum" sz="quarter" idx="7"/>
          </p:nvPr>
        </p:nvSpPr>
        <p:spPr>
          <a:prstGeom prst="rect">
            <a:avLst/>
          </a:prstGeom>
        </p:spPr>
        <p:txBody>
          <a:bodyPr vert="horz" wrap="square" lIns="0" tIns="0" rIns="0" bIns="0" rtlCol="0">
            <a:spAutoFit/>
          </a:bodyPr>
          <a:lstStyle/>
          <a:p>
            <a:pPr marL="12700">
              <a:lnSpc>
                <a:spcPts val="1350"/>
              </a:lnSpc>
            </a:pPr>
            <a:fld id="{81D60167-4931-47E6-BA6A-407CBD079E47}" type="slidenum">
              <a:rPr spc="-25" dirty="0"/>
              <a:t>14</a:t>
            </a:fld>
            <a:endParaRPr spc="-25" dirty="0"/>
          </a:p>
        </p:txBody>
      </p:sp>
      <p:sp>
        <p:nvSpPr>
          <p:cNvPr id="38" name="object 3"/>
          <p:cNvSpPr txBox="1">
            <a:spLocks/>
          </p:cNvSpPr>
          <p:nvPr/>
        </p:nvSpPr>
        <p:spPr>
          <a:xfrm>
            <a:off x="3314700" y="381000"/>
            <a:ext cx="57150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F</a:t>
            </a:r>
            <a:r>
              <a:rPr lang="es-MX" sz="1700" b="1" spc="-10" dirty="0" smtClean="0">
                <a:solidFill>
                  <a:srgbClr val="7030A0"/>
                </a:solidFill>
                <a:latin typeface="Arial" panose="020B0604020202020204" pitchFamily="34" charset="0"/>
                <a:cs typeface="Arial" panose="020B0604020202020204" pitchFamily="34" charset="0"/>
              </a:rPr>
              <a:t>) VALORACIÓN POR PARTIDO POLÍTICO </a:t>
            </a:r>
            <a:endParaRPr lang="es-MX" sz="1700" b="1" dirty="0">
              <a:solidFill>
                <a:srgbClr val="7030A0"/>
              </a:solidFill>
              <a:latin typeface="Arial" panose="020B0604020202020204" pitchFamily="34" charset="0"/>
              <a:cs typeface="Arial" panose="020B0604020202020204" pitchFamily="34" charset="0"/>
            </a:endParaRPr>
          </a:p>
        </p:txBody>
      </p:sp>
      <p:sp>
        <p:nvSpPr>
          <p:cNvPr id="5" name="Rectángulo 4"/>
          <p:cNvSpPr/>
          <p:nvPr/>
        </p:nvSpPr>
        <p:spPr>
          <a:xfrm>
            <a:off x="914400" y="4319132"/>
            <a:ext cx="10291444" cy="2962349"/>
          </a:xfrm>
          <a:prstGeom prst="rect">
            <a:avLst/>
          </a:prstGeom>
        </p:spPr>
        <p:txBody>
          <a:bodyPr wrap="square">
            <a:spAutoFit/>
          </a:bodyPr>
          <a:lstStyle/>
          <a:p>
            <a:pPr algn="just">
              <a:lnSpc>
                <a:spcPct val="150000"/>
              </a:lnSpc>
            </a:pPr>
            <a:r>
              <a:rPr lang="es-MX" sz="1600" dirty="0" smtClean="0">
                <a:latin typeface="Arial" panose="020B0604020202020204" pitchFamily="34" charset="0"/>
                <a:cs typeface="Arial" panose="020B0604020202020204" pitchFamily="34" charset="0"/>
              </a:rPr>
              <a:t>En relación con la valoración de la cobertura informativa por partido político clasificada en: positiva, negativa y no adjetivada, los resultados muestran diferencias en el tratamiento mediático durante el periodo analizado.</a:t>
            </a:r>
          </a:p>
          <a:p>
            <a:pPr algn="just">
              <a:lnSpc>
                <a:spcPct val="150000"/>
              </a:lnSpc>
            </a:pPr>
            <a:r>
              <a:rPr lang="es-MX" sz="1600" dirty="0" smtClean="0">
                <a:latin typeface="Arial" panose="020B0604020202020204" pitchFamily="34" charset="0"/>
                <a:cs typeface="Arial" panose="020B0604020202020204" pitchFamily="34" charset="0"/>
              </a:rPr>
              <a:t>El partido Morena registró 18 menciones con valoración positiva, 15 con valoración negativa y 75 clasificadas como no adjetivadas. Por su parte, el Partido Revolucionario </a:t>
            </a:r>
            <a:r>
              <a:rPr lang="es-MX" sz="1600" dirty="0" smtClean="0">
                <a:latin typeface="Arial" panose="020B0604020202020204" pitchFamily="34" charset="0"/>
                <a:cs typeface="Arial" panose="020B0604020202020204" pitchFamily="34" charset="0"/>
              </a:rPr>
              <a:t>Institucional (PRI) </a:t>
            </a:r>
            <a:r>
              <a:rPr lang="es-MX" sz="1600" dirty="0" smtClean="0">
                <a:latin typeface="Arial" panose="020B0604020202020204" pitchFamily="34" charset="0"/>
                <a:cs typeface="Arial" panose="020B0604020202020204" pitchFamily="34" charset="0"/>
              </a:rPr>
              <a:t>presentó </a:t>
            </a:r>
            <a:r>
              <a:rPr lang="es-MX" sz="1600" dirty="0">
                <a:latin typeface="Arial" panose="020B0604020202020204" pitchFamily="34" charset="0"/>
                <a:cs typeface="Arial" panose="020B0604020202020204" pitchFamily="34" charset="0"/>
              </a:rPr>
              <a:t>5</a:t>
            </a:r>
            <a:r>
              <a:rPr lang="es-MX" sz="1600" dirty="0" smtClean="0">
                <a:latin typeface="Arial" panose="020B0604020202020204" pitchFamily="34" charset="0"/>
                <a:cs typeface="Arial" panose="020B0604020202020204" pitchFamily="34" charset="0"/>
              </a:rPr>
              <a:t> </a:t>
            </a:r>
            <a:r>
              <a:rPr lang="es-MX" sz="1600" dirty="0" smtClean="0">
                <a:latin typeface="Arial" panose="020B0604020202020204" pitchFamily="34" charset="0"/>
                <a:cs typeface="Arial" panose="020B0604020202020204" pitchFamily="34" charset="0"/>
              </a:rPr>
              <a:t>menciones positivas, </a:t>
            </a:r>
            <a:r>
              <a:rPr lang="es-MX" sz="1600" dirty="0">
                <a:latin typeface="Arial" panose="020B0604020202020204" pitchFamily="34" charset="0"/>
                <a:cs typeface="Arial" panose="020B0604020202020204" pitchFamily="34" charset="0"/>
              </a:rPr>
              <a:t>5</a:t>
            </a:r>
            <a:r>
              <a:rPr lang="es-MX" sz="1600" dirty="0" smtClean="0">
                <a:latin typeface="Arial" panose="020B0604020202020204" pitchFamily="34" charset="0"/>
                <a:cs typeface="Arial" panose="020B0604020202020204" pitchFamily="34" charset="0"/>
              </a:rPr>
              <a:t> negativas y 27 no adjetivadas. En el caso del Partido Acción Nacional (PAN), registró </a:t>
            </a:r>
            <a:r>
              <a:rPr lang="es-MX" sz="1600" dirty="0">
                <a:latin typeface="Arial" panose="020B0604020202020204" pitchFamily="34" charset="0"/>
                <a:cs typeface="Arial" panose="020B0604020202020204" pitchFamily="34" charset="0"/>
              </a:rPr>
              <a:t>0</a:t>
            </a:r>
            <a:r>
              <a:rPr lang="es-MX" sz="1600" dirty="0" smtClean="0">
                <a:latin typeface="Arial" panose="020B0604020202020204" pitchFamily="34" charset="0"/>
                <a:cs typeface="Arial" panose="020B0604020202020204" pitchFamily="34" charset="0"/>
              </a:rPr>
              <a:t> menciones positivas, </a:t>
            </a:r>
            <a:r>
              <a:rPr lang="es-MX" sz="1600" dirty="0">
                <a:latin typeface="Arial" panose="020B0604020202020204" pitchFamily="34" charset="0"/>
                <a:cs typeface="Arial" panose="020B0604020202020204" pitchFamily="34" charset="0"/>
              </a:rPr>
              <a:t>3</a:t>
            </a:r>
            <a:r>
              <a:rPr lang="es-MX" sz="1600" dirty="0" smtClean="0">
                <a:latin typeface="Arial" panose="020B0604020202020204" pitchFamily="34" charset="0"/>
                <a:cs typeface="Arial" panose="020B0604020202020204" pitchFamily="34" charset="0"/>
              </a:rPr>
              <a:t> negativas y 10 no adjetivadas.</a:t>
            </a:r>
          </a:p>
          <a:p>
            <a:pPr algn="just"/>
            <a:endParaRPr lang="es-MX" sz="1700" u="sng" dirty="0" smtClean="0">
              <a:latin typeface="Arial" panose="020B0604020202020204" pitchFamily="34" charset="0"/>
              <a:cs typeface="Arial" panose="020B0604020202020204" pitchFamily="34" charset="0"/>
            </a:endParaRPr>
          </a:p>
          <a:p>
            <a:pPr algn="just">
              <a:lnSpc>
                <a:spcPct val="150000"/>
              </a:lnSpc>
            </a:pPr>
            <a:endParaRPr lang="es-MX" sz="1700" u="sng" dirty="0">
              <a:latin typeface="Arial" panose="020B0604020202020204" pitchFamily="34" charset="0"/>
              <a:cs typeface="Arial" panose="020B0604020202020204" pitchFamily="34" charset="0"/>
            </a:endParaRPr>
          </a:p>
        </p:txBody>
      </p:sp>
      <p:graphicFrame>
        <p:nvGraphicFramePr>
          <p:cNvPr id="8" name="Gráfico 7">
            <a:extLst>
              <a:ext uri="{FF2B5EF4-FFF2-40B4-BE49-F238E27FC236}">
                <a16:creationId xmlns:a16="http://schemas.microsoft.com/office/drawing/2014/main" id="{701CD7F0-517C-4589-A2B5-CA25F0B749C2}"/>
              </a:ext>
            </a:extLst>
          </p:cNvPr>
          <p:cNvGraphicFramePr>
            <a:graphicFrameLocks/>
          </p:cNvGraphicFramePr>
          <p:nvPr>
            <p:extLst>
              <p:ext uri="{D42A27DB-BD31-4B8C-83A1-F6EECF244321}">
                <p14:modId xmlns:p14="http://schemas.microsoft.com/office/powerpoint/2010/main" val="11809400"/>
              </p:ext>
            </p:extLst>
          </p:nvPr>
        </p:nvGraphicFramePr>
        <p:xfrm>
          <a:off x="2590800" y="762000"/>
          <a:ext cx="5763790" cy="35876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55387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350"/>
              </a:lnSpc>
            </a:pPr>
            <a:fld id="{81D60167-4931-47E6-BA6A-407CBD079E47}" type="slidenum">
              <a:rPr spc="-25" dirty="0"/>
              <a:t>15</a:t>
            </a:fld>
            <a:endParaRPr spc="-25" dirty="0"/>
          </a:p>
        </p:txBody>
      </p:sp>
      <p:graphicFrame>
        <p:nvGraphicFramePr>
          <p:cNvPr id="5" name="Tabla 4"/>
          <p:cNvGraphicFramePr>
            <a:graphicFrameLocks noGrp="1"/>
          </p:cNvGraphicFramePr>
          <p:nvPr>
            <p:extLst>
              <p:ext uri="{D42A27DB-BD31-4B8C-83A1-F6EECF244321}">
                <p14:modId xmlns:p14="http://schemas.microsoft.com/office/powerpoint/2010/main" val="1015900007"/>
              </p:ext>
            </p:extLst>
          </p:nvPr>
        </p:nvGraphicFramePr>
        <p:xfrm>
          <a:off x="3314700" y="1828800"/>
          <a:ext cx="5791199" cy="3657601"/>
        </p:xfrm>
        <a:graphic>
          <a:graphicData uri="http://schemas.openxmlformats.org/drawingml/2006/table">
            <a:tbl>
              <a:tblPr/>
              <a:tblGrid>
                <a:gridCol w="2109377">
                  <a:extLst>
                    <a:ext uri="{9D8B030D-6E8A-4147-A177-3AD203B41FA5}">
                      <a16:colId xmlns:a16="http://schemas.microsoft.com/office/drawing/2014/main" val="962543024"/>
                    </a:ext>
                  </a:extLst>
                </a:gridCol>
                <a:gridCol w="1227274">
                  <a:extLst>
                    <a:ext uri="{9D8B030D-6E8A-4147-A177-3AD203B41FA5}">
                      <a16:colId xmlns:a16="http://schemas.microsoft.com/office/drawing/2014/main" val="3841172931"/>
                    </a:ext>
                  </a:extLst>
                </a:gridCol>
                <a:gridCol w="1227274">
                  <a:extLst>
                    <a:ext uri="{9D8B030D-6E8A-4147-A177-3AD203B41FA5}">
                      <a16:colId xmlns:a16="http://schemas.microsoft.com/office/drawing/2014/main" val="1668182095"/>
                    </a:ext>
                  </a:extLst>
                </a:gridCol>
                <a:gridCol w="1227274">
                  <a:extLst>
                    <a:ext uri="{9D8B030D-6E8A-4147-A177-3AD203B41FA5}">
                      <a16:colId xmlns:a16="http://schemas.microsoft.com/office/drawing/2014/main" val="4021013471"/>
                    </a:ext>
                  </a:extLst>
                </a:gridCol>
              </a:tblGrid>
              <a:tr h="820501">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PARTIDO POLÍTICO</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POSITIVA</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NEGATIVA</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NO ADJETIVADA</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239551316"/>
                  </a:ext>
                </a:extLst>
              </a:tr>
              <a:tr h="283710">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MORENA</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18</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15</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75</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43553121"/>
                  </a:ext>
                </a:extLst>
              </a:tr>
              <a:tr h="283710">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PRI</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5</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5</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27</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439672027"/>
                  </a:ext>
                </a:extLst>
              </a:tr>
              <a:tr h="283710">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PAN</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3</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10</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6592191"/>
                  </a:ext>
                </a:extLst>
              </a:tr>
              <a:tr h="283710">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PRD GUERRERO</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1</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10</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096479329"/>
                  </a:ext>
                </a:extLst>
              </a:tr>
              <a:tr h="283710">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PVEM</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8</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617504801"/>
                  </a:ext>
                </a:extLst>
              </a:tr>
              <a:tr h="283710">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PT</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7</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790999972"/>
                  </a:ext>
                </a:extLst>
              </a:tr>
              <a:tr h="283710">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MC</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1</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4</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243645075"/>
                  </a:ext>
                </a:extLst>
              </a:tr>
              <a:tr h="283710">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PT-PVEM-MORENA</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528758074"/>
                  </a:ext>
                </a:extLst>
              </a:tr>
              <a:tr h="283710">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PAN-PRI-PRD</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5157" marR="5157" marT="5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8156565"/>
                  </a:ext>
                </a:extLst>
              </a:tr>
              <a:tr h="283710">
                <a:tc>
                  <a:txBody>
                    <a:bodyPr/>
                    <a:lstStyle/>
                    <a:p>
                      <a:pPr algn="l" fontAlgn="b"/>
                      <a:r>
                        <a:rPr lang="es-MX" sz="1000" b="1" i="0" u="none" strike="noStrike">
                          <a:solidFill>
                            <a:srgbClr val="000000"/>
                          </a:solidFill>
                          <a:effectLst/>
                          <a:latin typeface="Arial" panose="020B0604020202020204" pitchFamily="34" charset="0"/>
                          <a:cs typeface="Arial" panose="020B0604020202020204" pitchFamily="34" charset="0"/>
                        </a:rPr>
                        <a:t>TOTAL</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28</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25</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143</a:t>
                      </a:r>
                    </a:p>
                  </a:txBody>
                  <a:tcPr marL="5157" marR="5157" marT="5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6400498"/>
                  </a:ext>
                </a:extLst>
              </a:tr>
            </a:tbl>
          </a:graphicData>
        </a:graphic>
      </p:graphicFrame>
      <p:sp>
        <p:nvSpPr>
          <p:cNvPr id="4" name="object 3"/>
          <p:cNvSpPr txBox="1">
            <a:spLocks/>
          </p:cNvSpPr>
          <p:nvPr/>
        </p:nvSpPr>
        <p:spPr>
          <a:xfrm>
            <a:off x="4419600" y="1295400"/>
            <a:ext cx="57150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VALORACIÓN </a:t>
            </a:r>
            <a:r>
              <a:rPr lang="es-MX" sz="1700" b="1" spc="-10" dirty="0" smtClean="0">
                <a:solidFill>
                  <a:srgbClr val="7030A0"/>
                </a:solidFill>
                <a:latin typeface="Arial" panose="020B0604020202020204" pitchFamily="34" charset="0"/>
                <a:cs typeface="Arial" panose="020B0604020202020204" pitchFamily="34" charset="0"/>
              </a:rPr>
              <a:t>POR PARTIDO </a:t>
            </a:r>
            <a:r>
              <a:rPr lang="es-MX" sz="1700" b="1" spc="-10"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object 3"/>
          <p:cNvSpPr txBox="1">
            <a:spLocks/>
          </p:cNvSpPr>
          <p:nvPr/>
        </p:nvSpPr>
        <p:spPr>
          <a:xfrm>
            <a:off x="1447800" y="685800"/>
            <a:ext cx="72771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G) UBICACIÓN DE LAS  MENCIONES DE LOS PARTIDOS POLÍTICOS </a:t>
            </a:r>
            <a:endParaRPr lang="es-MX" sz="1700" b="1" dirty="0">
              <a:solidFill>
                <a:srgbClr val="7030A0"/>
              </a:solidFill>
              <a:latin typeface="Arial" panose="020B0604020202020204" pitchFamily="34" charset="0"/>
              <a:cs typeface="Arial" panose="020B0604020202020204" pitchFamily="34" charset="0"/>
            </a:endParaRPr>
          </a:p>
        </p:txBody>
      </p:sp>
      <p:sp>
        <p:nvSpPr>
          <p:cNvPr id="67" name="Rectángulo 66"/>
          <p:cNvSpPr/>
          <p:nvPr/>
        </p:nvSpPr>
        <p:spPr>
          <a:xfrm>
            <a:off x="838200" y="4267200"/>
            <a:ext cx="9982200" cy="2354491"/>
          </a:xfrm>
          <a:prstGeom prst="rect">
            <a:avLst/>
          </a:prstGeom>
        </p:spPr>
        <p:txBody>
          <a:bodyPr wrap="square">
            <a:spAutoFit/>
          </a:bodyPr>
          <a:lstStyle/>
          <a:p>
            <a:pPr algn="just">
              <a:lnSpc>
                <a:spcPct val="150000"/>
              </a:lnSpc>
            </a:pPr>
            <a:r>
              <a:rPr lang="es-MX" sz="1400" dirty="0" smtClean="0">
                <a:latin typeface="Arial" panose="020B0604020202020204" pitchFamily="34" charset="0"/>
                <a:cs typeface="Arial" panose="020B0604020202020204" pitchFamily="34" charset="0"/>
              </a:rPr>
              <a:t>En el monitoreo de medios impresos, la ubicación de las menciones a partidos políticos se clasificó en las categorías: portada, vinculada a portada, vinculada a contraportada, contraportada y sin relación. Los resultados muestran que Morena registró 2 menciones en portada, 27 vinculadas a portada, </a:t>
            </a:r>
            <a:r>
              <a:rPr lang="es-MX" sz="1400" dirty="0">
                <a:latin typeface="Arial" panose="020B0604020202020204" pitchFamily="34" charset="0"/>
                <a:cs typeface="Arial" panose="020B0604020202020204" pitchFamily="34" charset="0"/>
              </a:rPr>
              <a:t>0</a:t>
            </a:r>
            <a:r>
              <a:rPr lang="es-MX" sz="1400" dirty="0" smtClean="0">
                <a:latin typeface="Arial" panose="020B0604020202020204" pitchFamily="34" charset="0"/>
                <a:cs typeface="Arial" panose="020B0604020202020204" pitchFamily="34" charset="0"/>
              </a:rPr>
              <a:t> vinculadas a contraportada, </a:t>
            </a:r>
            <a:r>
              <a:rPr lang="es-MX" sz="1400" dirty="0">
                <a:latin typeface="Arial" panose="020B0604020202020204" pitchFamily="34" charset="0"/>
                <a:cs typeface="Arial" panose="020B0604020202020204" pitchFamily="34" charset="0"/>
              </a:rPr>
              <a:t>5</a:t>
            </a:r>
            <a:r>
              <a:rPr lang="es-MX" sz="1400" dirty="0" smtClean="0">
                <a:latin typeface="Arial" panose="020B0604020202020204" pitchFamily="34" charset="0"/>
                <a:cs typeface="Arial" panose="020B0604020202020204" pitchFamily="34" charset="0"/>
              </a:rPr>
              <a:t> en contraportada y 74 sin relación con estos espacios en los diarios. Por su parte, el Partido Revolucionario Institucional obtuvo 0 menciones en portada, 9 vinculadas a portada, 0 vinculadas a contraportada, </a:t>
            </a:r>
            <a:r>
              <a:rPr lang="es-MX" sz="1400" dirty="0">
                <a:latin typeface="Arial" panose="020B0604020202020204" pitchFamily="34" charset="0"/>
                <a:cs typeface="Arial" panose="020B0604020202020204" pitchFamily="34" charset="0"/>
              </a:rPr>
              <a:t>2</a:t>
            </a:r>
            <a:r>
              <a:rPr lang="es-MX" sz="1400" dirty="0" smtClean="0">
                <a:latin typeface="Arial" panose="020B0604020202020204" pitchFamily="34" charset="0"/>
                <a:cs typeface="Arial" panose="020B0604020202020204" pitchFamily="34" charset="0"/>
              </a:rPr>
              <a:t> en contraportada y 26 sin relación. En el caso del Partido Acción Nacional (PAN), se registraron 0 menciones en portada, 1 vinculada a portada, 0 vinculadas a contraportada, 0 en contraportada y 12 sin relación.  </a:t>
            </a:r>
            <a:endParaRPr lang="es-MX" sz="1400" dirty="0">
              <a:latin typeface="Arial" panose="020B0604020202020204" pitchFamily="34" charset="0"/>
              <a:cs typeface="Arial" panose="020B0604020202020204" pitchFamily="34" charset="0"/>
            </a:endParaRPr>
          </a:p>
        </p:txBody>
      </p:sp>
      <p:sp>
        <p:nvSpPr>
          <p:cNvPr id="2" name="Rectángulo 1"/>
          <p:cNvSpPr/>
          <p:nvPr/>
        </p:nvSpPr>
        <p:spPr>
          <a:xfrm>
            <a:off x="11353800" y="5684966"/>
            <a:ext cx="354584" cy="276999"/>
          </a:xfrm>
          <a:prstGeom prst="rect">
            <a:avLst/>
          </a:prstGeom>
        </p:spPr>
        <p:txBody>
          <a:bodyPr wrap="none">
            <a:spAutoFit/>
          </a:bodyPr>
          <a:lstStyle/>
          <a:p>
            <a:r>
              <a:rPr lang="es-MX" sz="1200" dirty="0" smtClean="0">
                <a:latin typeface="+mn-lt"/>
              </a:rPr>
              <a:t>15</a:t>
            </a:r>
            <a:endParaRPr lang="es-MX" sz="1200" dirty="0">
              <a:latin typeface="+mn-lt"/>
            </a:endParaRPr>
          </a:p>
        </p:txBody>
      </p:sp>
      <p:graphicFrame>
        <p:nvGraphicFramePr>
          <p:cNvPr id="10" name="Gráfico 9"/>
          <p:cNvGraphicFramePr>
            <a:graphicFrameLocks/>
          </p:cNvGraphicFramePr>
          <p:nvPr>
            <p:extLst>
              <p:ext uri="{D42A27DB-BD31-4B8C-83A1-F6EECF244321}">
                <p14:modId xmlns:p14="http://schemas.microsoft.com/office/powerpoint/2010/main" val="3704056729"/>
              </p:ext>
            </p:extLst>
          </p:nvPr>
        </p:nvGraphicFramePr>
        <p:xfrm>
          <a:off x="2286000" y="1295400"/>
          <a:ext cx="5943600" cy="283077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350"/>
              </a:lnSpc>
            </a:pPr>
            <a:fld id="{81D60167-4931-47E6-BA6A-407CBD079E47}" type="slidenum">
              <a:rPr spc="-25" dirty="0"/>
              <a:t>17</a:t>
            </a:fld>
            <a:endParaRPr spc="-25" dirty="0"/>
          </a:p>
        </p:txBody>
      </p:sp>
      <p:graphicFrame>
        <p:nvGraphicFramePr>
          <p:cNvPr id="7" name="Tabla 6"/>
          <p:cNvGraphicFramePr>
            <a:graphicFrameLocks noGrp="1"/>
          </p:cNvGraphicFramePr>
          <p:nvPr>
            <p:extLst>
              <p:ext uri="{D42A27DB-BD31-4B8C-83A1-F6EECF244321}">
                <p14:modId xmlns:p14="http://schemas.microsoft.com/office/powerpoint/2010/main" val="3432689700"/>
              </p:ext>
            </p:extLst>
          </p:nvPr>
        </p:nvGraphicFramePr>
        <p:xfrm>
          <a:off x="2286000" y="2057400"/>
          <a:ext cx="8229599" cy="3373076"/>
        </p:xfrm>
        <a:graphic>
          <a:graphicData uri="http://schemas.openxmlformats.org/drawingml/2006/table">
            <a:tbl>
              <a:tblPr/>
              <a:tblGrid>
                <a:gridCol w="1668162">
                  <a:extLst>
                    <a:ext uri="{9D8B030D-6E8A-4147-A177-3AD203B41FA5}">
                      <a16:colId xmlns:a16="http://schemas.microsoft.com/office/drawing/2014/main" val="115536751"/>
                    </a:ext>
                  </a:extLst>
                </a:gridCol>
                <a:gridCol w="889686">
                  <a:extLst>
                    <a:ext uri="{9D8B030D-6E8A-4147-A177-3AD203B41FA5}">
                      <a16:colId xmlns:a16="http://schemas.microsoft.com/office/drawing/2014/main" val="2699056767"/>
                    </a:ext>
                  </a:extLst>
                </a:gridCol>
                <a:gridCol w="1163363">
                  <a:extLst>
                    <a:ext uri="{9D8B030D-6E8A-4147-A177-3AD203B41FA5}">
                      <a16:colId xmlns:a16="http://schemas.microsoft.com/office/drawing/2014/main" val="3594859969"/>
                    </a:ext>
                  </a:extLst>
                </a:gridCol>
                <a:gridCol w="1359673">
                  <a:extLst>
                    <a:ext uri="{9D8B030D-6E8A-4147-A177-3AD203B41FA5}">
                      <a16:colId xmlns:a16="http://schemas.microsoft.com/office/drawing/2014/main" val="3504905363"/>
                    </a:ext>
                  </a:extLst>
                </a:gridCol>
                <a:gridCol w="1288111">
                  <a:extLst>
                    <a:ext uri="{9D8B030D-6E8A-4147-A177-3AD203B41FA5}">
                      <a16:colId xmlns:a16="http://schemas.microsoft.com/office/drawing/2014/main" val="183667784"/>
                    </a:ext>
                  </a:extLst>
                </a:gridCol>
                <a:gridCol w="1860604">
                  <a:extLst>
                    <a:ext uri="{9D8B030D-6E8A-4147-A177-3AD203B41FA5}">
                      <a16:colId xmlns:a16="http://schemas.microsoft.com/office/drawing/2014/main" val="2790784777"/>
                    </a:ext>
                  </a:extLst>
                </a:gridCol>
              </a:tblGrid>
              <a:tr h="758846">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PARTIDO POLÍTICO</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a:solidFill>
                            <a:srgbClr val="FFFFFF"/>
                          </a:solidFill>
                          <a:effectLst/>
                          <a:latin typeface="Arial" panose="020B0604020202020204" pitchFamily="34" charset="0"/>
                          <a:cs typeface="Arial" panose="020B0604020202020204" pitchFamily="34" charset="0"/>
                        </a:rPr>
                        <a:t>PORTADA</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VINCULADA A </a:t>
                      </a:r>
                      <a:endParaRPr lang="es-MX" sz="1000" b="1" i="0" u="none" strike="noStrike" dirty="0" smtClean="0">
                        <a:solidFill>
                          <a:srgbClr val="FFFFFF"/>
                        </a:solidFill>
                        <a:effectLst/>
                        <a:latin typeface="Arial" panose="020B0604020202020204" pitchFamily="34" charset="0"/>
                        <a:cs typeface="Arial" panose="020B0604020202020204" pitchFamily="34" charset="0"/>
                      </a:endParaRPr>
                    </a:p>
                    <a:p>
                      <a:pPr algn="ctr" fontAlgn="b"/>
                      <a:r>
                        <a:rPr lang="es-MX" sz="1000" b="1" i="0" u="none" strike="noStrike" dirty="0" smtClean="0">
                          <a:solidFill>
                            <a:srgbClr val="FFFFFF"/>
                          </a:solidFill>
                          <a:effectLst/>
                          <a:latin typeface="Arial" panose="020B0604020202020204" pitchFamily="34" charset="0"/>
                          <a:cs typeface="Arial" panose="020B0604020202020204" pitchFamily="34" charset="0"/>
                        </a:rPr>
                        <a:t>LA </a:t>
                      </a:r>
                      <a:r>
                        <a:rPr lang="es-MX" sz="1000" b="1" i="0" u="none" strike="noStrike" dirty="0">
                          <a:solidFill>
                            <a:srgbClr val="FFFFFF"/>
                          </a:solidFill>
                          <a:effectLst/>
                          <a:latin typeface="Arial" panose="020B0604020202020204" pitchFamily="34" charset="0"/>
                          <a:cs typeface="Arial" panose="020B0604020202020204" pitchFamily="34" charset="0"/>
                        </a:rPr>
                        <a:t>PORTADA</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VINCULADA A LA </a:t>
                      </a:r>
                      <a:endParaRPr lang="es-MX" sz="1000" b="1" i="0" u="none" strike="noStrike" dirty="0" smtClean="0">
                        <a:solidFill>
                          <a:srgbClr val="FFFFFF"/>
                        </a:solidFill>
                        <a:effectLst/>
                        <a:latin typeface="Arial" panose="020B0604020202020204" pitchFamily="34" charset="0"/>
                        <a:cs typeface="Arial" panose="020B0604020202020204" pitchFamily="34" charset="0"/>
                      </a:endParaRPr>
                    </a:p>
                    <a:p>
                      <a:pPr algn="ctr" fontAlgn="b"/>
                      <a:r>
                        <a:rPr lang="es-MX" sz="1000" b="1" i="0" u="none" strike="noStrike" dirty="0" smtClean="0">
                          <a:solidFill>
                            <a:srgbClr val="FFFFFF"/>
                          </a:solidFill>
                          <a:effectLst/>
                          <a:latin typeface="Arial" panose="020B0604020202020204" pitchFamily="34" charset="0"/>
                          <a:cs typeface="Arial" panose="020B0604020202020204" pitchFamily="34" charset="0"/>
                        </a:rPr>
                        <a:t>CONTRAPORTADA</a:t>
                      </a:r>
                      <a:endParaRPr lang="es-MX" sz="1000" b="1" i="0" u="none" strike="noStrike" dirty="0">
                        <a:solidFill>
                          <a:srgbClr val="FFFFFF"/>
                        </a:solidFill>
                        <a:effectLst/>
                        <a:latin typeface="Arial" panose="020B0604020202020204" pitchFamily="34" charset="0"/>
                        <a:cs typeface="Arial" panose="020B0604020202020204" pitchFamily="34" charset="0"/>
                      </a:endParaRP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CONTRAPORTADA</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SIN RELACIÓN</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817300771"/>
                  </a:ext>
                </a:extLst>
              </a:tr>
              <a:tr h="261423">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MORENA</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27</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5</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74</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574964685"/>
                  </a:ext>
                </a:extLst>
              </a:tr>
              <a:tr h="261423">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PRI</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9</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26</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884416873"/>
                  </a:ext>
                </a:extLst>
              </a:tr>
              <a:tr h="261423">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PAN</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12</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43834490"/>
                  </a:ext>
                </a:extLst>
              </a:tr>
              <a:tr h="261423">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PRD GUERRERO</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11</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402626484"/>
                  </a:ext>
                </a:extLst>
              </a:tr>
              <a:tr h="261423">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PVEM</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3</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7</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06990899"/>
                  </a:ext>
                </a:extLst>
              </a:tr>
              <a:tr h="261423">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PT</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2</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5</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747482464"/>
                  </a:ext>
                </a:extLst>
              </a:tr>
              <a:tr h="261423">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MC</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5</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81330782"/>
                  </a:ext>
                </a:extLst>
              </a:tr>
              <a:tr h="261423">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PT-PVEM-MORENA</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193501845"/>
                  </a:ext>
                </a:extLst>
              </a:tr>
              <a:tr h="261423">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PAN-PRI-PRD</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a:t>
                      </a:r>
                    </a:p>
                  </a:txBody>
                  <a:tcPr marL="5138" marR="5138" marT="513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32169203"/>
                  </a:ext>
                </a:extLst>
              </a:tr>
              <a:tr h="261423">
                <a:tc>
                  <a:txBody>
                    <a:bodyPr/>
                    <a:lstStyle/>
                    <a:p>
                      <a:pPr algn="l" fontAlgn="b"/>
                      <a:r>
                        <a:rPr lang="es-MX" sz="1000" b="1" i="0" u="none" strike="noStrike">
                          <a:solidFill>
                            <a:srgbClr val="000000"/>
                          </a:solidFill>
                          <a:effectLst/>
                          <a:latin typeface="Arial" panose="020B0604020202020204" pitchFamily="34" charset="0"/>
                          <a:cs typeface="Arial" panose="020B0604020202020204" pitchFamily="34" charset="0"/>
                        </a:rPr>
                        <a:t>TOTAL</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2</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45</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0</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7</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142</a:t>
                      </a:r>
                    </a:p>
                  </a:txBody>
                  <a:tcPr marL="5138" marR="5138" marT="513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1793467"/>
                  </a:ext>
                </a:extLst>
              </a:tr>
            </a:tbl>
          </a:graphicData>
        </a:graphic>
      </p:graphicFrame>
      <p:sp>
        <p:nvSpPr>
          <p:cNvPr id="4" name="object 3"/>
          <p:cNvSpPr txBox="1">
            <a:spLocks/>
          </p:cNvSpPr>
          <p:nvPr/>
        </p:nvSpPr>
        <p:spPr>
          <a:xfrm>
            <a:off x="2819400" y="1447800"/>
            <a:ext cx="72771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 </a:t>
            </a:r>
            <a:r>
              <a:rPr lang="es-MX" sz="1700" b="1" spc="-10" dirty="0" smtClean="0">
                <a:solidFill>
                  <a:srgbClr val="7030A0"/>
                </a:solidFill>
                <a:latin typeface="Arial" panose="020B0604020202020204" pitchFamily="34" charset="0"/>
                <a:cs typeface="Arial" panose="020B0604020202020204" pitchFamily="34" charset="0"/>
              </a:rPr>
              <a:t>UBICACIÓN DE LAS  MENCIONES DE LOS PARTIDOS POLÍTICOS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object 3"/>
          <p:cNvSpPr txBox="1">
            <a:spLocks/>
          </p:cNvSpPr>
          <p:nvPr/>
        </p:nvSpPr>
        <p:spPr>
          <a:xfrm>
            <a:off x="1752600" y="548583"/>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H) PRESENTACIÓN DE LAS  MENCIONES DE LOS PARTIDOS POLÍTICOS </a:t>
            </a:r>
            <a:endParaRPr lang="es-MX" sz="1700" b="1" dirty="0">
              <a:solidFill>
                <a:srgbClr val="7030A0"/>
              </a:solidFill>
              <a:latin typeface="Arial" panose="020B0604020202020204" pitchFamily="34" charset="0"/>
              <a:cs typeface="Arial" panose="020B0604020202020204" pitchFamily="34" charset="0"/>
            </a:endParaRPr>
          </a:p>
        </p:txBody>
      </p:sp>
      <p:sp>
        <p:nvSpPr>
          <p:cNvPr id="65" name="Rectángulo 64"/>
          <p:cNvSpPr/>
          <p:nvPr/>
        </p:nvSpPr>
        <p:spPr>
          <a:xfrm>
            <a:off x="1118108" y="4038600"/>
            <a:ext cx="10556240" cy="2985433"/>
          </a:xfrm>
          <a:prstGeom prst="rect">
            <a:avLst/>
          </a:prstGeom>
        </p:spPr>
        <p:txBody>
          <a:bodyPr wrap="square">
            <a:spAutoFit/>
          </a:bodyPr>
          <a:lstStyle/>
          <a:p>
            <a:pPr algn="just"/>
            <a:r>
              <a:rPr lang="es-MX" sz="1700" dirty="0" smtClean="0">
                <a:latin typeface="Arial" panose="020B0604020202020204" pitchFamily="34" charset="0"/>
                <a:cs typeface="Arial" panose="020B0604020202020204" pitchFamily="34" charset="0"/>
              </a:rPr>
              <a:t>La forma de presentación de las menciones a partidos políticos en los medios impresos se clasificó en texto, fotografía y texto acompañado de imagen. En este sentido, el partido Morena registró 108 menciones, de las cuales 28 corresponden a contenido únicamente con texto, </a:t>
            </a:r>
            <a:r>
              <a:rPr lang="es-MX" sz="1700" dirty="0">
                <a:latin typeface="Arial" panose="020B0604020202020204" pitchFamily="34" charset="0"/>
                <a:cs typeface="Arial" panose="020B0604020202020204" pitchFamily="34" charset="0"/>
              </a:rPr>
              <a:t>0</a:t>
            </a:r>
            <a:r>
              <a:rPr lang="es-MX" sz="1700" dirty="0" smtClean="0">
                <a:latin typeface="Arial" panose="020B0604020202020204" pitchFamily="34" charset="0"/>
                <a:cs typeface="Arial" panose="020B0604020202020204" pitchFamily="34" charset="0"/>
              </a:rPr>
              <a:t> con fotografía aislada y 80 con texto acompañado de imagen.</a:t>
            </a:r>
          </a:p>
          <a:p>
            <a:pPr algn="just"/>
            <a:r>
              <a:rPr lang="es-MX" sz="1700" dirty="0" smtClean="0">
                <a:latin typeface="Arial" panose="020B0604020202020204" pitchFamily="34" charset="0"/>
                <a:cs typeface="Arial" panose="020B0604020202020204" pitchFamily="34" charset="0"/>
              </a:rPr>
              <a:t>Por su parte, el Partido Revolucionario Institucional acumuló 37 menciones, distribuidas en 11 con texto, 1 con fotografía y 25 con texto e imagen. En cuanto al Partido Acción Nacional, este registró 13 menciones, de las cuales </a:t>
            </a:r>
            <a:r>
              <a:rPr lang="es-MX" sz="1700" dirty="0">
                <a:latin typeface="Arial" panose="020B0604020202020204" pitchFamily="34" charset="0"/>
                <a:cs typeface="Arial" panose="020B0604020202020204" pitchFamily="34" charset="0"/>
              </a:rPr>
              <a:t>5</a:t>
            </a:r>
            <a:r>
              <a:rPr lang="es-MX" sz="1700" dirty="0" smtClean="0">
                <a:latin typeface="Arial" panose="020B0604020202020204" pitchFamily="34" charset="0"/>
                <a:cs typeface="Arial" panose="020B0604020202020204" pitchFamily="34" charset="0"/>
              </a:rPr>
              <a:t> se presentan únicamente en formato de texto, 0 con fotografía individual y  8 con texto acompañado de imagen, y el Partido de la Revolución Democrática Guerrero registró 12 menciones, de las cuales </a:t>
            </a:r>
            <a:r>
              <a:rPr lang="es-MX" sz="1700" dirty="0">
                <a:latin typeface="Arial" panose="020B0604020202020204" pitchFamily="34" charset="0"/>
                <a:cs typeface="Arial" panose="020B0604020202020204" pitchFamily="34" charset="0"/>
              </a:rPr>
              <a:t>8</a:t>
            </a:r>
            <a:r>
              <a:rPr lang="es-MX" sz="1700" dirty="0" smtClean="0">
                <a:latin typeface="Arial" panose="020B0604020202020204" pitchFamily="34" charset="0"/>
                <a:cs typeface="Arial" panose="020B0604020202020204" pitchFamily="34" charset="0"/>
              </a:rPr>
              <a:t> se presentan únicamente en formato de texto, 0 con fotografía individual y  4 con texto acompañado de imagen.</a:t>
            </a:r>
          </a:p>
          <a:p>
            <a:pPr algn="just"/>
            <a:endParaRPr lang="es-MX" dirty="0"/>
          </a:p>
        </p:txBody>
      </p:sp>
      <p:sp>
        <p:nvSpPr>
          <p:cNvPr id="2" name="Rectángulo 1"/>
          <p:cNvSpPr/>
          <p:nvPr/>
        </p:nvSpPr>
        <p:spPr>
          <a:xfrm>
            <a:off x="11497056" y="6438513"/>
            <a:ext cx="354584" cy="276999"/>
          </a:xfrm>
          <a:prstGeom prst="rect">
            <a:avLst/>
          </a:prstGeom>
        </p:spPr>
        <p:txBody>
          <a:bodyPr wrap="none">
            <a:spAutoFit/>
          </a:bodyPr>
          <a:lstStyle/>
          <a:p>
            <a:r>
              <a:rPr lang="es-MX" sz="1200" dirty="0" smtClean="0">
                <a:latin typeface="+mn-lt"/>
              </a:rPr>
              <a:t>17</a:t>
            </a:r>
            <a:endParaRPr lang="es-MX" sz="1200" dirty="0">
              <a:latin typeface="+mn-lt"/>
            </a:endParaRPr>
          </a:p>
        </p:txBody>
      </p:sp>
      <p:graphicFrame>
        <p:nvGraphicFramePr>
          <p:cNvPr id="6" name="Gráfico 5">
            <a:extLst>
              <a:ext uri="{FF2B5EF4-FFF2-40B4-BE49-F238E27FC236}">
                <a16:creationId xmlns:a16="http://schemas.microsoft.com/office/drawing/2014/main" id="{C77C2BA8-6891-4E99-88E8-B13A7AD679CE}"/>
              </a:ext>
            </a:extLst>
          </p:cNvPr>
          <p:cNvGraphicFramePr>
            <a:graphicFrameLocks/>
          </p:cNvGraphicFramePr>
          <p:nvPr>
            <p:extLst>
              <p:ext uri="{D42A27DB-BD31-4B8C-83A1-F6EECF244321}">
                <p14:modId xmlns:p14="http://schemas.microsoft.com/office/powerpoint/2010/main" val="1152629016"/>
              </p:ext>
            </p:extLst>
          </p:nvPr>
        </p:nvGraphicFramePr>
        <p:xfrm>
          <a:off x="3352800" y="990600"/>
          <a:ext cx="4726861" cy="312535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350"/>
              </a:lnSpc>
            </a:pPr>
            <a:fld id="{81D60167-4931-47E6-BA6A-407CBD079E47}" type="slidenum">
              <a:rPr spc="-25" dirty="0"/>
              <a:t>19</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2419177640"/>
              </p:ext>
            </p:extLst>
          </p:nvPr>
        </p:nvGraphicFramePr>
        <p:xfrm>
          <a:off x="2362200" y="2133600"/>
          <a:ext cx="7741285" cy="3683406"/>
        </p:xfrm>
        <a:graphic>
          <a:graphicData uri="http://schemas.openxmlformats.org/drawingml/2006/table">
            <a:tbl>
              <a:tblPr/>
              <a:tblGrid>
                <a:gridCol w="2819674">
                  <a:extLst>
                    <a:ext uri="{9D8B030D-6E8A-4147-A177-3AD203B41FA5}">
                      <a16:colId xmlns:a16="http://schemas.microsoft.com/office/drawing/2014/main" val="3394718124"/>
                    </a:ext>
                  </a:extLst>
                </a:gridCol>
                <a:gridCol w="1640537">
                  <a:extLst>
                    <a:ext uri="{9D8B030D-6E8A-4147-A177-3AD203B41FA5}">
                      <a16:colId xmlns:a16="http://schemas.microsoft.com/office/drawing/2014/main" val="180051890"/>
                    </a:ext>
                  </a:extLst>
                </a:gridCol>
                <a:gridCol w="1640537">
                  <a:extLst>
                    <a:ext uri="{9D8B030D-6E8A-4147-A177-3AD203B41FA5}">
                      <a16:colId xmlns:a16="http://schemas.microsoft.com/office/drawing/2014/main" val="2287013106"/>
                    </a:ext>
                  </a:extLst>
                </a:gridCol>
                <a:gridCol w="1640537">
                  <a:extLst>
                    <a:ext uri="{9D8B030D-6E8A-4147-A177-3AD203B41FA5}">
                      <a16:colId xmlns:a16="http://schemas.microsoft.com/office/drawing/2014/main" val="3128857559"/>
                    </a:ext>
                  </a:extLst>
                </a:gridCol>
              </a:tblGrid>
              <a:tr h="552555">
                <a:tc>
                  <a:txBody>
                    <a:bodyPr/>
                    <a:lstStyle/>
                    <a:p>
                      <a:pPr algn="l" fontAlgn="b"/>
                      <a:r>
                        <a:rPr lang="es-MX" sz="1000" b="1" i="0" u="none" strike="noStrike" dirty="0">
                          <a:solidFill>
                            <a:srgbClr val="FFFFFF"/>
                          </a:solidFill>
                          <a:effectLst/>
                          <a:latin typeface="Aptos Narrow"/>
                        </a:rPr>
                        <a:t>PARTIDO POLÍTICO</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000" b="1" i="0" u="none" strike="noStrike" dirty="0">
                          <a:solidFill>
                            <a:srgbClr val="FFFFFF"/>
                          </a:solidFill>
                          <a:effectLst/>
                          <a:latin typeface="Aptos Narrow"/>
                        </a:rPr>
                        <a:t>TEXTO</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000" b="1" i="0" u="none" strike="noStrike">
                          <a:solidFill>
                            <a:srgbClr val="FFFFFF"/>
                          </a:solidFill>
                          <a:effectLst/>
                          <a:latin typeface="Aptos Narrow"/>
                        </a:rPr>
                        <a:t>FOTOGRAFÍA</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000" b="1" i="0" u="none" strike="noStrike">
                          <a:solidFill>
                            <a:srgbClr val="FFFFFF"/>
                          </a:solidFill>
                          <a:effectLst/>
                          <a:latin typeface="Aptos Narrow"/>
                        </a:rPr>
                        <a:t>TEXTO-IMAGEN</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718390618"/>
                  </a:ext>
                </a:extLst>
              </a:tr>
              <a:tr h="284438">
                <a:tc>
                  <a:txBody>
                    <a:bodyPr/>
                    <a:lstStyle/>
                    <a:p>
                      <a:pPr algn="l" fontAlgn="b"/>
                      <a:r>
                        <a:rPr lang="es-MX" sz="1000" b="0" i="0" u="none" strike="noStrike">
                          <a:solidFill>
                            <a:srgbClr val="000000"/>
                          </a:solidFill>
                          <a:effectLst/>
                          <a:latin typeface="Aptos Narrow"/>
                        </a:rPr>
                        <a:t>MORENA</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28</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0</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80</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24326530"/>
                  </a:ext>
                </a:extLst>
              </a:tr>
              <a:tr h="284438">
                <a:tc>
                  <a:txBody>
                    <a:bodyPr/>
                    <a:lstStyle/>
                    <a:p>
                      <a:pPr algn="l" fontAlgn="b"/>
                      <a:r>
                        <a:rPr lang="es-MX" sz="1000" b="0" i="0" u="none" strike="noStrike">
                          <a:solidFill>
                            <a:srgbClr val="000000"/>
                          </a:solidFill>
                          <a:effectLst/>
                          <a:latin typeface="Aptos Narrow"/>
                        </a:rPr>
                        <a:t>PRI</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ptos Narrow"/>
                        </a:rPr>
                        <a:t>11</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ptos Narrow"/>
                        </a:rPr>
                        <a:t>1</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ptos Narrow"/>
                        </a:rPr>
                        <a:t>25</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230510052"/>
                  </a:ext>
                </a:extLst>
              </a:tr>
              <a:tr h="284438">
                <a:tc>
                  <a:txBody>
                    <a:bodyPr/>
                    <a:lstStyle/>
                    <a:p>
                      <a:pPr algn="l" fontAlgn="b"/>
                      <a:r>
                        <a:rPr lang="es-MX" sz="1000" b="0" i="0" u="none" strike="noStrike">
                          <a:solidFill>
                            <a:srgbClr val="000000"/>
                          </a:solidFill>
                          <a:effectLst/>
                          <a:latin typeface="Aptos Narrow"/>
                        </a:rPr>
                        <a:t>PAN</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5</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0</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8</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61852711"/>
                  </a:ext>
                </a:extLst>
              </a:tr>
              <a:tr h="284438">
                <a:tc>
                  <a:txBody>
                    <a:bodyPr/>
                    <a:lstStyle/>
                    <a:p>
                      <a:pPr algn="l" fontAlgn="b"/>
                      <a:r>
                        <a:rPr lang="es-MX" sz="1000" b="0" i="0" u="none" strike="noStrike">
                          <a:solidFill>
                            <a:srgbClr val="000000"/>
                          </a:solidFill>
                          <a:effectLst/>
                          <a:latin typeface="Aptos Narrow"/>
                        </a:rPr>
                        <a:t>PRD GUERRERO</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ptos Narrow"/>
                        </a:rPr>
                        <a:t>8</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ptos Narrow"/>
                        </a:rPr>
                        <a:t>0</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ptos Narrow"/>
                        </a:rPr>
                        <a:t>4</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03447804"/>
                  </a:ext>
                </a:extLst>
              </a:tr>
              <a:tr h="284438">
                <a:tc>
                  <a:txBody>
                    <a:bodyPr/>
                    <a:lstStyle/>
                    <a:p>
                      <a:pPr algn="l" fontAlgn="b"/>
                      <a:r>
                        <a:rPr lang="es-MX" sz="1000" b="0" i="0" u="none" strike="noStrike">
                          <a:solidFill>
                            <a:srgbClr val="000000"/>
                          </a:solidFill>
                          <a:effectLst/>
                          <a:latin typeface="Aptos Narrow"/>
                        </a:rPr>
                        <a:t>PVEM</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7</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0</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3</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589677176"/>
                  </a:ext>
                </a:extLst>
              </a:tr>
              <a:tr h="293615">
                <a:tc>
                  <a:txBody>
                    <a:bodyPr/>
                    <a:lstStyle/>
                    <a:p>
                      <a:pPr algn="l" fontAlgn="b"/>
                      <a:r>
                        <a:rPr lang="es-MX" sz="1000" b="0" i="0" u="none" strike="noStrike">
                          <a:solidFill>
                            <a:srgbClr val="000000"/>
                          </a:solidFill>
                          <a:effectLst/>
                          <a:latin typeface="Aptos Narrow"/>
                        </a:rPr>
                        <a:t>PT</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ptos Narrow"/>
                        </a:rPr>
                        <a:t>4</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ptos Narrow"/>
                        </a:rPr>
                        <a:t>0</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ptos Narrow"/>
                        </a:rPr>
                        <a:t>3</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799305510"/>
                  </a:ext>
                </a:extLst>
              </a:tr>
              <a:tr h="293615">
                <a:tc>
                  <a:txBody>
                    <a:bodyPr/>
                    <a:lstStyle/>
                    <a:p>
                      <a:pPr algn="l" fontAlgn="b"/>
                      <a:r>
                        <a:rPr lang="es-MX" sz="1000" b="0" i="0" u="none" strike="noStrike">
                          <a:solidFill>
                            <a:srgbClr val="000000"/>
                          </a:solidFill>
                          <a:effectLst/>
                          <a:latin typeface="Aptos Narrow"/>
                        </a:rPr>
                        <a:t>MC</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4</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0</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2</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4606054"/>
                  </a:ext>
                </a:extLst>
              </a:tr>
              <a:tr h="552555">
                <a:tc>
                  <a:txBody>
                    <a:bodyPr/>
                    <a:lstStyle/>
                    <a:p>
                      <a:pPr algn="l" fontAlgn="b"/>
                      <a:r>
                        <a:rPr lang="es-MX" sz="1000" b="0" i="0" u="none" strike="noStrike">
                          <a:solidFill>
                            <a:srgbClr val="000000"/>
                          </a:solidFill>
                          <a:effectLst/>
                          <a:latin typeface="Aptos Narrow"/>
                        </a:rPr>
                        <a:t>PT-PVEM-MORENA</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ptos Narrow"/>
                        </a:rPr>
                        <a:t>0</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ptos Narrow"/>
                        </a:rPr>
                        <a:t>0</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ptos Narrow"/>
                        </a:rPr>
                        <a:t>2</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588014606"/>
                  </a:ext>
                </a:extLst>
              </a:tr>
              <a:tr h="284438">
                <a:tc>
                  <a:txBody>
                    <a:bodyPr/>
                    <a:lstStyle/>
                    <a:p>
                      <a:pPr algn="l" fontAlgn="b"/>
                      <a:r>
                        <a:rPr lang="es-MX" sz="1000" b="0" i="0" u="none" strike="noStrike">
                          <a:solidFill>
                            <a:srgbClr val="000000"/>
                          </a:solidFill>
                          <a:effectLst/>
                          <a:latin typeface="Aptos Narrow"/>
                        </a:rPr>
                        <a:t>PAN-PRI-PRD</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1</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0</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ptos Narrow"/>
                        </a:rPr>
                        <a:t>0</a:t>
                      </a:r>
                    </a:p>
                  </a:txBody>
                  <a:tcPr marL="5147" marR="5147" marT="51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229314347"/>
                  </a:ext>
                </a:extLst>
              </a:tr>
              <a:tr h="284438">
                <a:tc>
                  <a:txBody>
                    <a:bodyPr/>
                    <a:lstStyle/>
                    <a:p>
                      <a:pPr algn="l" fontAlgn="b"/>
                      <a:r>
                        <a:rPr lang="es-MX" sz="1000" b="1" i="0" u="none" strike="noStrike">
                          <a:solidFill>
                            <a:srgbClr val="000000"/>
                          </a:solidFill>
                          <a:effectLst/>
                          <a:latin typeface="Aptos Narrow"/>
                        </a:rPr>
                        <a:t>TOTAL</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ptos Narrow"/>
                        </a:rPr>
                        <a:t>68</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ptos Narrow"/>
                        </a:rPr>
                        <a:t>1</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ptos Narrow"/>
                        </a:rPr>
                        <a:t>127</a:t>
                      </a:r>
                    </a:p>
                  </a:txBody>
                  <a:tcPr marL="5147" marR="5147" marT="514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7952584"/>
                  </a:ext>
                </a:extLst>
              </a:tr>
            </a:tbl>
          </a:graphicData>
        </a:graphic>
      </p:graphicFrame>
      <p:sp>
        <p:nvSpPr>
          <p:cNvPr id="5" name="object 3"/>
          <p:cNvSpPr txBox="1">
            <a:spLocks/>
          </p:cNvSpPr>
          <p:nvPr/>
        </p:nvSpPr>
        <p:spPr>
          <a:xfrm>
            <a:off x="2590800" y="14478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PRESENTACIÓN </a:t>
            </a:r>
            <a:r>
              <a:rPr lang="es-MX" sz="1700" b="1" spc="-10" dirty="0" smtClean="0">
                <a:solidFill>
                  <a:srgbClr val="7030A0"/>
                </a:solidFill>
                <a:latin typeface="Arial" panose="020B0604020202020204" pitchFamily="34" charset="0"/>
                <a:cs typeface="Arial" panose="020B0604020202020204" pitchFamily="34" charset="0"/>
              </a:rPr>
              <a:t>DE LAS  MENCIONES DE LOS PARTIDOS POLÍTICOS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8"/>
          </a:xfrm>
          <a:prstGeom prst="rect">
            <a:avLst/>
          </a:prstGeom>
        </p:spPr>
      </p:pic>
      <p:sp>
        <p:nvSpPr>
          <p:cNvPr id="5" name="object 5"/>
          <p:cNvSpPr txBox="1"/>
          <p:nvPr/>
        </p:nvSpPr>
        <p:spPr>
          <a:xfrm>
            <a:off x="11146535" y="6463538"/>
            <a:ext cx="166370" cy="177800"/>
          </a:xfrm>
          <a:prstGeom prst="rect">
            <a:avLst/>
          </a:prstGeom>
        </p:spPr>
        <p:txBody>
          <a:bodyPr vert="horz" wrap="square" lIns="0" tIns="0" rIns="0" bIns="0" rtlCol="0">
            <a:spAutoFit/>
          </a:bodyPr>
          <a:lstStyle/>
          <a:p>
            <a:pPr marL="38100">
              <a:lnSpc>
                <a:spcPts val="1240"/>
              </a:lnSpc>
            </a:pPr>
            <a:fld id="{81D60167-4931-47E6-BA6A-407CBD079E47}" type="slidenum">
              <a:rPr sz="1200" spc="-50" dirty="0">
                <a:solidFill>
                  <a:srgbClr val="888888"/>
                </a:solidFill>
                <a:latin typeface="Calibri"/>
                <a:cs typeface="Calibri"/>
              </a:rPr>
              <a:t>2</a:t>
            </a:fld>
            <a:endParaRPr sz="1200">
              <a:latin typeface="Calibri"/>
              <a:cs typeface="Calibri"/>
            </a:endParaRPr>
          </a:p>
        </p:txBody>
      </p:sp>
      <p:sp>
        <p:nvSpPr>
          <p:cNvPr id="8" name="Título 7">
            <a:extLst>
              <a:ext uri="{FF2B5EF4-FFF2-40B4-BE49-F238E27FC236}">
                <a16:creationId xmlns:a16="http://schemas.microsoft.com/office/drawing/2014/main" id="{AFAEE93B-4232-47AF-9E7C-6BB9910861C7}"/>
              </a:ext>
            </a:extLst>
          </p:cNvPr>
          <p:cNvSpPr txBox="1">
            <a:spLocks noGrp="1"/>
          </p:cNvSpPr>
          <p:nvPr>
            <p:ph type="title"/>
          </p:nvPr>
        </p:nvSpPr>
        <p:spPr>
          <a:xfrm>
            <a:off x="0" y="364757"/>
            <a:ext cx="4895850" cy="939800"/>
          </a:xfrm>
          <a:prstGeom prst="rect">
            <a:avLst/>
          </a:prstGeom>
          <a:noFill/>
        </p:spPr>
        <p:txBody>
          <a:bodyPr wrap="square" rtlCol="0">
            <a:spAutoFit/>
          </a:bodyPr>
          <a:lstStyle/>
          <a:p>
            <a:pPr algn="ctr"/>
            <a:r>
              <a:rPr lang="es-MX" sz="3200" b="1" dirty="0" smtClean="0">
                <a:solidFill>
                  <a:srgbClr val="422A5E"/>
                </a:solidFill>
                <a:latin typeface="Arial" panose="020B0604020202020204" pitchFamily="34" charset="0"/>
                <a:cs typeface="Arial" panose="020B0604020202020204" pitchFamily="34" charset="0"/>
              </a:rPr>
              <a:t>Introducción</a:t>
            </a:r>
            <a:endParaRPr lang="es-MX" sz="3200" b="1" dirty="0">
              <a:solidFill>
                <a:srgbClr val="422A5E"/>
              </a:solidFill>
              <a:latin typeface="Arial" panose="020B0604020202020204" pitchFamily="34" charset="0"/>
              <a:cs typeface="Arial" panose="020B0604020202020204" pitchFamily="34" charset="0"/>
            </a:endParaRPr>
          </a:p>
        </p:txBody>
      </p:sp>
      <p:sp>
        <p:nvSpPr>
          <p:cNvPr id="9" name="CuadroTexto 8">
            <a:extLst>
              <a:ext uri="{FF2B5EF4-FFF2-40B4-BE49-F238E27FC236}">
                <a16:creationId xmlns:a16="http://schemas.microsoft.com/office/drawing/2014/main" id="{AFAEE93B-4232-47AF-9E7C-6BB9910861C7}"/>
              </a:ext>
            </a:extLst>
          </p:cNvPr>
          <p:cNvSpPr txBox="1"/>
          <p:nvPr/>
        </p:nvSpPr>
        <p:spPr>
          <a:xfrm>
            <a:off x="304800" y="1143000"/>
            <a:ext cx="6477000" cy="4478662"/>
          </a:xfrm>
          <a:prstGeom prst="rect">
            <a:avLst/>
          </a:prstGeom>
          <a:noFill/>
        </p:spPr>
        <p:txBody>
          <a:bodyPr wrap="square" rtlCol="0">
            <a:spAutoFit/>
          </a:bodyPr>
          <a:lstStyle/>
          <a:p>
            <a:pPr algn="just">
              <a:lnSpc>
                <a:spcPct val="150000"/>
              </a:lnSpc>
            </a:pPr>
            <a:r>
              <a:rPr lang="es-MX" sz="1600" dirty="0" smtClean="0">
                <a:latin typeface="Arial" panose="020B0604020202020204" pitchFamily="34" charset="0"/>
                <a:cs typeface="Arial" panose="020B0604020202020204" pitchFamily="34" charset="0"/>
              </a:rPr>
              <a:t>El Centro de Monitoreo de Medios constituye una instancia autorizada para efectuar análisis sistemáticos de contenido en prensa escrita. En este marco, la Universidad Autónoma de Guerrero, a través del convenio de colaboración establecido con el Instituto Electoral y de Participación Ciudadana del Estado de Guerrero, presenta los resultados derivados del análisis cuantitativo y cualitativo del monitoreo de medios impresos efectuado a nivel estatal, correspondiente al periodo comprendido del 01 de mayo al 30 de junio de 2026.</a:t>
            </a:r>
          </a:p>
          <a:p>
            <a:pPr algn="just">
              <a:lnSpc>
                <a:spcPct val="150000"/>
              </a:lnSpc>
            </a:pPr>
            <a:r>
              <a:rPr lang="es-MX" sz="1600" dirty="0" smtClean="0">
                <a:latin typeface="Arial" panose="020B0604020202020204" pitchFamily="34" charset="0"/>
                <a:cs typeface="Arial" panose="020B0604020202020204" pitchFamily="34" charset="0"/>
              </a:rPr>
              <a:t>El presente ejercicio tiene como finalidad examinar y valorar la cobertura informativa relacionada con los partidos políticos y las personas actoras del ámbito político en el estado de Guerrero</a:t>
            </a:r>
            <a:endParaRPr lang="es-MX" sz="1600" b="1" dirty="0">
              <a:solidFill>
                <a:srgbClr val="422A5E"/>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bject 3"/>
          <p:cNvSpPr txBox="1">
            <a:spLocks/>
          </p:cNvSpPr>
          <p:nvPr/>
        </p:nvSpPr>
        <p:spPr>
          <a:xfrm>
            <a:off x="2438400" y="6858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I</a:t>
            </a:r>
            <a:r>
              <a:rPr lang="es-MX" sz="1700" b="1" spc="-10" dirty="0" smtClean="0">
                <a:solidFill>
                  <a:srgbClr val="7030A0"/>
                </a:solidFill>
                <a:latin typeface="Arial" panose="020B0604020202020204" pitchFamily="34" charset="0"/>
                <a:cs typeface="Arial" panose="020B0604020202020204" pitchFamily="34" charset="0"/>
              </a:rPr>
              <a:t>) PERSONAS ACTORAS POLÍTICAS POR SEXO</a:t>
            </a:r>
            <a:endParaRPr lang="es-MX" sz="1700" b="1" dirty="0">
              <a:solidFill>
                <a:srgbClr val="7030A0"/>
              </a:solidFill>
              <a:latin typeface="Arial" panose="020B0604020202020204" pitchFamily="34" charset="0"/>
              <a:cs typeface="Arial" panose="020B0604020202020204" pitchFamily="34" charset="0"/>
            </a:endParaRPr>
          </a:p>
        </p:txBody>
      </p:sp>
      <p:sp>
        <p:nvSpPr>
          <p:cNvPr id="34" name="Rectangle 6"/>
          <p:cNvSpPr>
            <a:spLocks noChangeArrowheads="1"/>
          </p:cNvSpPr>
          <p:nvPr/>
        </p:nvSpPr>
        <p:spPr bwMode="auto">
          <a:xfrm>
            <a:off x="7086600" y="2290823"/>
            <a:ext cx="480060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lang="es-MX" sz="1600" dirty="0" smtClean="0">
                <a:latin typeface="Arial" panose="020B0604020202020204" pitchFamily="34" charset="0"/>
                <a:cs typeface="Arial" panose="020B0604020202020204" pitchFamily="34" charset="0"/>
              </a:rPr>
              <a:t>Durante el periodo comprendido del 01 de mayo al 30 de junio de 2026 se identificó un total de 14 personas actoras del ámbito político con más de 40 menciones en los medios impresos a nivel estatal. De este conjunto, </a:t>
            </a:r>
            <a:r>
              <a:rPr lang="es-MX" sz="1600" dirty="0">
                <a:latin typeface="Arial" panose="020B0604020202020204" pitchFamily="34" charset="0"/>
                <a:cs typeface="Arial" panose="020B0604020202020204" pitchFamily="34" charset="0"/>
              </a:rPr>
              <a:t>7</a:t>
            </a:r>
            <a:r>
              <a:rPr lang="es-MX" sz="1600" dirty="0" smtClean="0">
                <a:latin typeface="Arial" panose="020B0604020202020204" pitchFamily="34" charset="0"/>
                <a:cs typeface="Arial" panose="020B0604020202020204" pitchFamily="34" charset="0"/>
              </a:rPr>
              <a:t> corresponden a mujeres y 7 a hombres, lo que representa el 50 % y el 50 % del total, respectivamente.</a:t>
            </a:r>
            <a:endParaRPr kumimoji="0" lang="es-MX" altLang="es-MX" sz="170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2" name="Rectángulo 1"/>
          <p:cNvSpPr/>
          <p:nvPr/>
        </p:nvSpPr>
        <p:spPr>
          <a:xfrm>
            <a:off x="11532616" y="6327516"/>
            <a:ext cx="354584" cy="276999"/>
          </a:xfrm>
          <a:prstGeom prst="rect">
            <a:avLst/>
          </a:prstGeom>
        </p:spPr>
        <p:txBody>
          <a:bodyPr wrap="none">
            <a:spAutoFit/>
          </a:bodyPr>
          <a:lstStyle/>
          <a:p>
            <a:r>
              <a:rPr lang="es-MX" sz="1200" dirty="0" smtClean="0">
                <a:latin typeface="+mn-lt"/>
              </a:rPr>
              <a:t>19</a:t>
            </a:r>
            <a:endParaRPr lang="es-MX" sz="1200" dirty="0">
              <a:latin typeface="+mn-lt"/>
            </a:endParaRPr>
          </a:p>
        </p:txBody>
      </p:sp>
      <p:graphicFrame>
        <p:nvGraphicFramePr>
          <p:cNvPr id="4" name="Tabla 3"/>
          <p:cNvGraphicFramePr>
            <a:graphicFrameLocks noGrp="1"/>
          </p:cNvGraphicFramePr>
          <p:nvPr>
            <p:extLst>
              <p:ext uri="{D42A27DB-BD31-4B8C-83A1-F6EECF244321}">
                <p14:modId xmlns:p14="http://schemas.microsoft.com/office/powerpoint/2010/main" val="785684065"/>
              </p:ext>
            </p:extLst>
          </p:nvPr>
        </p:nvGraphicFramePr>
        <p:xfrm>
          <a:off x="1600200" y="5029200"/>
          <a:ext cx="4381500" cy="742950"/>
        </p:xfrm>
        <a:graphic>
          <a:graphicData uri="http://schemas.openxmlformats.org/drawingml/2006/table">
            <a:tbl>
              <a:tblPr/>
              <a:tblGrid>
                <a:gridCol w="2527300">
                  <a:extLst>
                    <a:ext uri="{9D8B030D-6E8A-4147-A177-3AD203B41FA5}">
                      <a16:colId xmlns:a16="http://schemas.microsoft.com/office/drawing/2014/main" val="3707068501"/>
                    </a:ext>
                  </a:extLst>
                </a:gridCol>
                <a:gridCol w="1854200">
                  <a:extLst>
                    <a:ext uri="{9D8B030D-6E8A-4147-A177-3AD203B41FA5}">
                      <a16:colId xmlns:a16="http://schemas.microsoft.com/office/drawing/2014/main" val="962240219"/>
                    </a:ext>
                  </a:extLst>
                </a:gridCol>
              </a:tblGrid>
              <a:tr h="44450">
                <a:tc>
                  <a:txBody>
                    <a:bodyPr/>
                    <a:lstStyle/>
                    <a:p>
                      <a:pPr algn="l" fontAlgn="b"/>
                      <a:r>
                        <a:rPr lang="pt-BR" sz="1000" b="1" i="0" u="none" strike="noStrike" dirty="0">
                          <a:solidFill>
                            <a:srgbClr val="FFFFFF"/>
                          </a:solidFill>
                          <a:effectLst/>
                          <a:latin typeface="Arial" panose="020B0604020202020204" pitchFamily="34" charset="0"/>
                          <a:cs typeface="Arial" panose="020B0604020202020204" pitchFamily="34" charset="0"/>
                        </a:rPr>
                        <a:t>ACTORA/ ACTOR POLÍTICO POR SEXO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a:solidFill>
                            <a:srgbClr val="FFFFFF"/>
                          </a:solidFill>
                          <a:effectLst/>
                          <a:latin typeface="Arial" panose="020B0604020202020204" pitchFamily="34" charset="0"/>
                          <a:cs typeface="Arial" panose="020B0604020202020204" pitchFamily="34" charset="0"/>
                        </a:rPr>
                        <a:t>FRECUENCIA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232518721"/>
                  </a:ext>
                </a:extLst>
              </a:tr>
              <a:tr h="196850">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HOMBRE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smtClean="0">
                          <a:solidFill>
                            <a:srgbClr val="000000"/>
                          </a:solidFill>
                          <a:effectLst/>
                          <a:latin typeface="Arial" panose="020B0604020202020204" pitchFamily="34" charset="0"/>
                          <a:cs typeface="Arial" panose="020B0604020202020204" pitchFamily="34" charset="0"/>
                        </a:rPr>
                        <a:t>7</a:t>
                      </a:r>
                      <a:endParaRPr lang="es-MX" sz="10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526892840"/>
                  </a:ext>
                </a:extLst>
              </a:tr>
              <a:tr h="196850">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MUJER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smtClean="0">
                          <a:solidFill>
                            <a:srgbClr val="000000"/>
                          </a:solidFill>
                          <a:effectLst/>
                          <a:latin typeface="Arial" panose="020B0604020202020204" pitchFamily="34" charset="0"/>
                          <a:cs typeface="Arial" panose="020B0604020202020204" pitchFamily="34" charset="0"/>
                        </a:rPr>
                        <a:t>7</a:t>
                      </a:r>
                      <a:endParaRPr lang="es-MX" sz="10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60253240"/>
                  </a:ext>
                </a:extLst>
              </a:tr>
              <a:tr h="196850">
                <a:tc>
                  <a:txBody>
                    <a:bodyPr/>
                    <a:lstStyle/>
                    <a:p>
                      <a:pPr algn="l" fontAlgn="b"/>
                      <a:r>
                        <a:rPr lang="es-MX" sz="1000" b="1" i="0" u="none" strike="noStrike">
                          <a:solidFill>
                            <a:srgbClr val="000000"/>
                          </a:solidFill>
                          <a:effectLst/>
                          <a:latin typeface="Arial" panose="020B0604020202020204" pitchFamily="34" charset="0"/>
                          <a:cs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smtClean="0">
                          <a:solidFill>
                            <a:srgbClr val="000000"/>
                          </a:solidFill>
                          <a:effectLst/>
                          <a:latin typeface="Arial" panose="020B0604020202020204" pitchFamily="34" charset="0"/>
                          <a:cs typeface="Arial" panose="020B0604020202020204" pitchFamily="34" charset="0"/>
                        </a:rPr>
                        <a:t>14</a:t>
                      </a:r>
                      <a:endParaRPr lang="es-MX" sz="1000" b="1"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9635519"/>
                  </a:ext>
                </a:extLst>
              </a:tr>
            </a:tbl>
          </a:graphicData>
        </a:graphic>
      </p:graphicFrame>
      <p:graphicFrame>
        <p:nvGraphicFramePr>
          <p:cNvPr id="7" name="Gráfico 6">
            <a:extLst>
              <a:ext uri="{FF2B5EF4-FFF2-40B4-BE49-F238E27FC236}">
                <a16:creationId xmlns:a16="http://schemas.microsoft.com/office/drawing/2014/main" id="{AFD006E2-027C-4EFF-A0C3-B9E600ECD609}"/>
              </a:ext>
            </a:extLst>
          </p:cNvPr>
          <p:cNvGraphicFramePr>
            <a:graphicFrameLocks/>
          </p:cNvGraphicFramePr>
          <p:nvPr>
            <p:extLst>
              <p:ext uri="{D42A27DB-BD31-4B8C-83A1-F6EECF244321}">
                <p14:modId xmlns:p14="http://schemas.microsoft.com/office/powerpoint/2010/main" val="2745718460"/>
              </p:ext>
            </p:extLst>
          </p:nvPr>
        </p:nvGraphicFramePr>
        <p:xfrm>
          <a:off x="685800" y="1404855"/>
          <a:ext cx="5105661" cy="317972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bject 3"/>
          <p:cNvSpPr txBox="1">
            <a:spLocks/>
          </p:cNvSpPr>
          <p:nvPr/>
        </p:nvSpPr>
        <p:spPr>
          <a:xfrm>
            <a:off x="1371600" y="333409"/>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J</a:t>
            </a:r>
            <a:r>
              <a:rPr lang="es-MX" sz="1700" b="1" spc="-10" dirty="0" smtClean="0">
                <a:solidFill>
                  <a:srgbClr val="7030A0"/>
                </a:solidFill>
                <a:latin typeface="Arial" panose="020B0604020202020204" pitchFamily="34" charset="0"/>
                <a:cs typeface="Arial" panose="020B0604020202020204" pitchFamily="34" charset="0"/>
              </a:rPr>
              <a:t>) VALORACIÓN DE INFORMACIÓN POR GÉNERO FEMENINO. </a:t>
            </a:r>
            <a:endParaRPr lang="es-MX" sz="1700" b="1" dirty="0">
              <a:solidFill>
                <a:srgbClr val="7030A0"/>
              </a:solidFill>
              <a:latin typeface="Arial" panose="020B0604020202020204" pitchFamily="34" charset="0"/>
              <a:cs typeface="Arial" panose="020B0604020202020204" pitchFamily="34" charset="0"/>
            </a:endParaRPr>
          </a:p>
        </p:txBody>
      </p:sp>
      <p:sp>
        <p:nvSpPr>
          <p:cNvPr id="38" name="Rectangle 2"/>
          <p:cNvSpPr>
            <a:spLocks noChangeArrowheads="1"/>
          </p:cNvSpPr>
          <p:nvPr/>
        </p:nvSpPr>
        <p:spPr bwMode="auto">
          <a:xfrm>
            <a:off x="1143000" y="4790767"/>
            <a:ext cx="995172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800" i="0" u="none" strike="noStrike" cap="none" normalizeH="0" baseline="0" dirty="0" smtClean="0">
                <a:ln>
                  <a:noFill/>
                </a:ln>
                <a:solidFill>
                  <a:schemeClr val="tx1"/>
                </a:solidFill>
                <a:effectLst/>
                <a:latin typeface="Arial" panose="020B0604020202020204" pitchFamily="34" charset="0"/>
              </a:rPr>
              <a:t>En la valoración de la información por género, y sin considerar las notas correspondientes a opinión y/o análisis registradas durante el periodo, se contabilizó un total </a:t>
            </a:r>
            <a:r>
              <a:rPr kumimoji="0" lang="es-MX" altLang="es-MX" sz="1800" strike="noStrike" cap="none" normalizeH="0" baseline="0" dirty="0" smtClean="0">
                <a:ln>
                  <a:noFill/>
                </a:ln>
                <a:solidFill>
                  <a:schemeClr val="tx1"/>
                </a:solidFill>
                <a:effectLst/>
                <a:latin typeface="Arial" panose="020B0604020202020204" pitchFamily="34" charset="0"/>
              </a:rPr>
              <a:t>de 2,060 menciones. De estas, 581 presentan una valoración positiva, </a:t>
            </a:r>
            <a:r>
              <a:rPr lang="es-MX" altLang="es-MX" dirty="0" smtClean="0">
                <a:solidFill>
                  <a:schemeClr val="tx1"/>
                </a:solidFill>
                <a:latin typeface="Arial" panose="020B0604020202020204" pitchFamily="34" charset="0"/>
              </a:rPr>
              <a:t>33</a:t>
            </a:r>
            <a:r>
              <a:rPr kumimoji="0" lang="es-MX" altLang="es-MX" sz="1800" strike="noStrike" cap="none" normalizeH="0" baseline="0" dirty="0" smtClean="0">
                <a:ln>
                  <a:noFill/>
                </a:ln>
                <a:solidFill>
                  <a:schemeClr val="tx1"/>
                </a:solidFill>
                <a:effectLst/>
                <a:latin typeface="Arial" panose="020B0604020202020204" pitchFamily="34" charset="0"/>
              </a:rPr>
              <a:t> negativa y 1,446 fueron clasificadas como no adjetivadas (neutrales).</a:t>
            </a:r>
          </a:p>
        </p:txBody>
      </p:sp>
      <p:sp>
        <p:nvSpPr>
          <p:cNvPr id="2" name="Rectángulo 1"/>
          <p:cNvSpPr/>
          <p:nvPr/>
        </p:nvSpPr>
        <p:spPr>
          <a:xfrm>
            <a:off x="11506200" y="6268094"/>
            <a:ext cx="354584" cy="276999"/>
          </a:xfrm>
          <a:prstGeom prst="rect">
            <a:avLst/>
          </a:prstGeom>
        </p:spPr>
        <p:txBody>
          <a:bodyPr wrap="none">
            <a:spAutoFit/>
          </a:bodyPr>
          <a:lstStyle/>
          <a:p>
            <a:r>
              <a:rPr lang="es-MX" sz="1200" dirty="0" smtClean="0">
                <a:latin typeface="+mn-lt"/>
              </a:rPr>
              <a:t>20</a:t>
            </a:r>
            <a:endParaRPr lang="es-MX" sz="1200" dirty="0">
              <a:latin typeface="+mn-lt"/>
            </a:endParaRPr>
          </a:p>
        </p:txBody>
      </p:sp>
      <p:graphicFrame>
        <p:nvGraphicFramePr>
          <p:cNvPr id="4" name="Tabla 3"/>
          <p:cNvGraphicFramePr>
            <a:graphicFrameLocks noGrp="1"/>
          </p:cNvGraphicFramePr>
          <p:nvPr>
            <p:extLst>
              <p:ext uri="{D42A27DB-BD31-4B8C-83A1-F6EECF244321}">
                <p14:modId xmlns:p14="http://schemas.microsoft.com/office/powerpoint/2010/main" val="2015613536"/>
              </p:ext>
            </p:extLst>
          </p:nvPr>
        </p:nvGraphicFramePr>
        <p:xfrm>
          <a:off x="3037254" y="3429000"/>
          <a:ext cx="5334002" cy="1045672"/>
        </p:xfrm>
        <a:graphic>
          <a:graphicData uri="http://schemas.openxmlformats.org/drawingml/2006/table">
            <a:tbl>
              <a:tblPr/>
              <a:tblGrid>
                <a:gridCol w="989496">
                  <a:extLst>
                    <a:ext uri="{9D8B030D-6E8A-4147-A177-3AD203B41FA5}">
                      <a16:colId xmlns:a16="http://schemas.microsoft.com/office/drawing/2014/main" val="2133567999"/>
                    </a:ext>
                  </a:extLst>
                </a:gridCol>
                <a:gridCol w="989496">
                  <a:extLst>
                    <a:ext uri="{9D8B030D-6E8A-4147-A177-3AD203B41FA5}">
                      <a16:colId xmlns:a16="http://schemas.microsoft.com/office/drawing/2014/main" val="4136240415"/>
                    </a:ext>
                  </a:extLst>
                </a:gridCol>
                <a:gridCol w="989496">
                  <a:extLst>
                    <a:ext uri="{9D8B030D-6E8A-4147-A177-3AD203B41FA5}">
                      <a16:colId xmlns:a16="http://schemas.microsoft.com/office/drawing/2014/main" val="3489872389"/>
                    </a:ext>
                  </a:extLst>
                </a:gridCol>
                <a:gridCol w="989496">
                  <a:extLst>
                    <a:ext uri="{9D8B030D-6E8A-4147-A177-3AD203B41FA5}">
                      <a16:colId xmlns:a16="http://schemas.microsoft.com/office/drawing/2014/main" val="1352933339"/>
                    </a:ext>
                  </a:extLst>
                </a:gridCol>
                <a:gridCol w="1376018">
                  <a:extLst>
                    <a:ext uri="{9D8B030D-6E8A-4147-A177-3AD203B41FA5}">
                      <a16:colId xmlns:a16="http://schemas.microsoft.com/office/drawing/2014/main" val="127207389"/>
                    </a:ext>
                  </a:extLst>
                </a:gridCol>
              </a:tblGrid>
              <a:tr h="522836">
                <a:tc>
                  <a:txBody>
                    <a:bodyPr/>
                    <a:lstStyle/>
                    <a:p>
                      <a:pPr algn="l" fontAlgn="b"/>
                      <a:r>
                        <a:rPr lang="es-MX" sz="1000" b="1" i="0" u="none" strike="noStrike" dirty="0">
                          <a:solidFill>
                            <a:schemeClr val="bg1"/>
                          </a:solidFill>
                          <a:effectLst/>
                          <a:latin typeface="Arial" panose="020B0604020202020204" pitchFamily="34" charset="0"/>
                          <a:cs typeface="Arial" panose="020B0604020202020204" pitchFamily="34" charset="0"/>
                        </a:rPr>
                        <a:t>GÉNERO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chemeClr val="bg1"/>
                          </a:solidFill>
                          <a:effectLst/>
                          <a:latin typeface="Arial" panose="020B0604020202020204" pitchFamily="34" charset="0"/>
                          <a:cs typeface="Arial" panose="020B0604020202020204" pitchFamily="34" charset="0"/>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chemeClr val="bg1"/>
                          </a:solidFill>
                          <a:effectLst/>
                          <a:latin typeface="Arial" panose="020B0604020202020204" pitchFamily="34" charset="0"/>
                          <a:cs typeface="Arial" panose="020B0604020202020204" pitchFamily="34" charset="0"/>
                        </a:rPr>
                        <a:t>POSITIVA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chemeClr val="bg1"/>
                          </a:solidFill>
                          <a:effectLst/>
                          <a:latin typeface="Arial" panose="020B0604020202020204" pitchFamily="34" charset="0"/>
                          <a:cs typeface="Arial" panose="020B0604020202020204" pitchFamily="34" charset="0"/>
                        </a:rPr>
                        <a:t>NEGATIVA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chemeClr val="bg1"/>
                          </a:solidFill>
                          <a:effectLst/>
                          <a:latin typeface="Arial" panose="020B0604020202020204" pitchFamily="34" charset="0"/>
                          <a:cs typeface="Arial" panose="020B0604020202020204" pitchFamily="34" charset="0"/>
                        </a:rPr>
                        <a:t>NO ADJETIVADA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4108566400"/>
                  </a:ext>
                </a:extLst>
              </a:tr>
              <a:tr h="522836">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FEMENINO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smtClean="0">
                          <a:solidFill>
                            <a:srgbClr val="000000"/>
                          </a:solidFill>
                          <a:effectLst/>
                          <a:latin typeface="Arial" panose="020B0604020202020204" pitchFamily="34" charset="0"/>
                          <a:cs typeface="Arial" panose="020B0604020202020204" pitchFamily="34" charset="0"/>
                        </a:rPr>
                        <a:t>2,060</a:t>
                      </a:r>
                      <a:endParaRPr lang="es-MX" sz="1000" b="1"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581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33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1,446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181441786"/>
                  </a:ext>
                </a:extLst>
              </a:tr>
            </a:tbl>
          </a:graphicData>
        </a:graphic>
      </p:graphicFrame>
      <p:graphicFrame>
        <p:nvGraphicFramePr>
          <p:cNvPr id="11" name="Gráfico 10">
            <a:extLst>
              <a:ext uri="{FF2B5EF4-FFF2-40B4-BE49-F238E27FC236}">
                <a16:creationId xmlns:a16="http://schemas.microsoft.com/office/drawing/2014/main" id="{861B778A-DCCA-457C-B88E-81A75C914E77}"/>
              </a:ext>
            </a:extLst>
          </p:cNvPr>
          <p:cNvGraphicFramePr>
            <a:graphicFrameLocks/>
          </p:cNvGraphicFramePr>
          <p:nvPr>
            <p:extLst>
              <p:ext uri="{D42A27DB-BD31-4B8C-83A1-F6EECF244321}">
                <p14:modId xmlns:p14="http://schemas.microsoft.com/office/powerpoint/2010/main" val="103977847"/>
              </p:ext>
            </p:extLst>
          </p:nvPr>
        </p:nvGraphicFramePr>
        <p:xfrm>
          <a:off x="2601544" y="838200"/>
          <a:ext cx="5769712" cy="273513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28"/>
          <p:cNvSpPr txBox="1">
            <a:spLocks noGrp="1"/>
          </p:cNvSpPr>
          <p:nvPr>
            <p:ph type="title"/>
          </p:nvPr>
        </p:nvSpPr>
        <p:spPr>
          <a:xfrm>
            <a:off x="2655570" y="806195"/>
            <a:ext cx="6640830" cy="289823"/>
          </a:xfrm>
          <a:prstGeom prst="rect">
            <a:avLst/>
          </a:prstGeom>
        </p:spPr>
        <p:txBody>
          <a:bodyPr vert="horz" wrap="square" lIns="0" tIns="12700" rIns="0" bIns="0" rtlCol="0">
            <a:spAutoFit/>
          </a:bodyPr>
          <a:lstStyle/>
          <a:p>
            <a:pPr marL="12700">
              <a:lnSpc>
                <a:spcPct val="100000"/>
              </a:lnSpc>
              <a:spcBef>
                <a:spcPts val="100"/>
              </a:spcBef>
            </a:pPr>
            <a:r>
              <a:rPr lang="es-MX" spc="-10" dirty="0" smtClean="0">
                <a:solidFill>
                  <a:schemeClr val="accent4"/>
                </a:solidFill>
              </a:rPr>
              <a:t>K) </a:t>
            </a:r>
            <a:r>
              <a:rPr spc="-10" dirty="0" smtClean="0">
                <a:solidFill>
                  <a:schemeClr val="accent4"/>
                </a:solidFill>
              </a:rPr>
              <a:t>VALORACIÓN</a:t>
            </a:r>
            <a:r>
              <a:rPr spc="-35" dirty="0" smtClean="0">
                <a:solidFill>
                  <a:schemeClr val="accent4"/>
                </a:solidFill>
              </a:rPr>
              <a:t> </a:t>
            </a:r>
            <a:r>
              <a:rPr dirty="0">
                <a:solidFill>
                  <a:schemeClr val="accent4"/>
                </a:solidFill>
              </a:rPr>
              <a:t>DE</a:t>
            </a:r>
            <a:r>
              <a:rPr spc="-25" dirty="0">
                <a:solidFill>
                  <a:schemeClr val="accent4"/>
                </a:solidFill>
              </a:rPr>
              <a:t> </a:t>
            </a:r>
            <a:r>
              <a:rPr dirty="0">
                <a:solidFill>
                  <a:schemeClr val="accent4"/>
                </a:solidFill>
              </a:rPr>
              <a:t>INFORMACIÓN</a:t>
            </a:r>
            <a:r>
              <a:rPr spc="-25" dirty="0">
                <a:solidFill>
                  <a:schemeClr val="accent4"/>
                </a:solidFill>
              </a:rPr>
              <a:t> </a:t>
            </a:r>
            <a:r>
              <a:rPr dirty="0">
                <a:solidFill>
                  <a:schemeClr val="accent4"/>
                </a:solidFill>
              </a:rPr>
              <a:t>POR</a:t>
            </a:r>
            <a:r>
              <a:rPr spc="-30" dirty="0">
                <a:solidFill>
                  <a:schemeClr val="accent4"/>
                </a:solidFill>
              </a:rPr>
              <a:t> </a:t>
            </a:r>
            <a:r>
              <a:rPr dirty="0">
                <a:solidFill>
                  <a:schemeClr val="accent4"/>
                </a:solidFill>
              </a:rPr>
              <a:t>GÉNERO:</a:t>
            </a:r>
            <a:r>
              <a:rPr spc="-20" dirty="0">
                <a:solidFill>
                  <a:schemeClr val="accent4"/>
                </a:solidFill>
              </a:rPr>
              <a:t> </a:t>
            </a:r>
            <a:r>
              <a:rPr spc="-10" dirty="0">
                <a:solidFill>
                  <a:schemeClr val="accent4"/>
                </a:solidFill>
              </a:rPr>
              <a:t>MASCULINO</a:t>
            </a:r>
          </a:p>
        </p:txBody>
      </p:sp>
      <p:sp>
        <p:nvSpPr>
          <p:cNvPr id="38" name="Rectangle 1"/>
          <p:cNvSpPr>
            <a:spLocks noChangeArrowheads="1"/>
          </p:cNvSpPr>
          <p:nvPr/>
        </p:nvSpPr>
        <p:spPr bwMode="auto">
          <a:xfrm>
            <a:off x="1676400" y="5268184"/>
            <a:ext cx="9296400"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700" i="0" u="none" strike="noStrike" cap="none" normalizeH="0" baseline="0" dirty="0" smtClean="0">
                <a:ln>
                  <a:noFill/>
                </a:ln>
                <a:solidFill>
                  <a:schemeClr val="tx1"/>
                </a:solidFill>
                <a:effectLst/>
                <a:latin typeface="Arial" panose="020B0604020202020204" pitchFamily="34" charset="0"/>
              </a:rPr>
              <a:t>En el caso de los hombres como actores políticos, y sin considerar las notas de opinión y/o análisis registradas durante el periodo, se </a:t>
            </a:r>
            <a:r>
              <a:rPr kumimoji="0" lang="es-MX" altLang="es-MX" sz="1700" strike="noStrike" cap="none" normalizeH="0" baseline="0" dirty="0" smtClean="0">
                <a:ln>
                  <a:noFill/>
                </a:ln>
                <a:solidFill>
                  <a:schemeClr val="tx1"/>
                </a:solidFill>
                <a:effectLst/>
                <a:latin typeface="Arial" panose="020B0604020202020204" pitchFamily="34" charset="0"/>
              </a:rPr>
              <a:t>contabilizaron </a:t>
            </a:r>
            <a:r>
              <a:rPr lang="es-MX" altLang="es-MX" sz="1700" dirty="0" smtClean="0">
                <a:solidFill>
                  <a:schemeClr val="tx1"/>
                </a:solidFill>
                <a:latin typeface="Arial" panose="020B0604020202020204" pitchFamily="34" charset="0"/>
              </a:rPr>
              <a:t>790</a:t>
            </a:r>
            <a:r>
              <a:rPr kumimoji="0" lang="es-MX" altLang="es-MX" sz="1700" strike="noStrike" cap="none" normalizeH="0" baseline="0" dirty="0" smtClean="0">
                <a:ln>
                  <a:noFill/>
                </a:ln>
                <a:solidFill>
                  <a:schemeClr val="tx1"/>
                </a:solidFill>
                <a:effectLst/>
                <a:latin typeface="Arial" panose="020B0604020202020204" pitchFamily="34" charset="0"/>
              </a:rPr>
              <a:t> menciones. De este total, 188 presentan una valoración positiva, </a:t>
            </a:r>
            <a:r>
              <a:rPr lang="es-MX" altLang="es-MX" sz="1700" dirty="0" smtClean="0">
                <a:solidFill>
                  <a:schemeClr val="tx1"/>
                </a:solidFill>
                <a:latin typeface="Arial" panose="020B0604020202020204" pitchFamily="34" charset="0"/>
              </a:rPr>
              <a:t>36</a:t>
            </a:r>
            <a:r>
              <a:rPr kumimoji="0" lang="es-MX" altLang="es-MX" sz="1700" strike="noStrike" cap="none" normalizeH="0" baseline="0" dirty="0" smtClean="0">
                <a:ln>
                  <a:noFill/>
                </a:ln>
                <a:solidFill>
                  <a:schemeClr val="tx1"/>
                </a:solidFill>
                <a:effectLst/>
                <a:latin typeface="Arial" panose="020B0604020202020204" pitchFamily="34" charset="0"/>
              </a:rPr>
              <a:t> negativa y </a:t>
            </a:r>
            <a:r>
              <a:rPr lang="es-MX" altLang="es-MX" sz="1700" dirty="0" smtClean="0">
                <a:solidFill>
                  <a:schemeClr val="tx1"/>
                </a:solidFill>
                <a:latin typeface="Arial" panose="020B0604020202020204" pitchFamily="34" charset="0"/>
              </a:rPr>
              <a:t>566</a:t>
            </a:r>
            <a:r>
              <a:rPr kumimoji="0" lang="es-MX" altLang="es-MX" sz="1700" strike="noStrike" cap="none" normalizeH="0" baseline="0" dirty="0" smtClean="0">
                <a:ln>
                  <a:noFill/>
                </a:ln>
                <a:solidFill>
                  <a:schemeClr val="tx1"/>
                </a:solidFill>
                <a:effectLst/>
                <a:latin typeface="Arial" panose="020B0604020202020204" pitchFamily="34" charset="0"/>
              </a:rPr>
              <a:t> fueron clasificadas como no adjetivadas (neutrales).</a:t>
            </a:r>
          </a:p>
        </p:txBody>
      </p:sp>
      <p:sp>
        <p:nvSpPr>
          <p:cNvPr id="2" name="Rectángulo 1"/>
          <p:cNvSpPr/>
          <p:nvPr/>
        </p:nvSpPr>
        <p:spPr>
          <a:xfrm>
            <a:off x="11506200" y="6324600"/>
            <a:ext cx="354584" cy="276999"/>
          </a:xfrm>
          <a:prstGeom prst="rect">
            <a:avLst/>
          </a:prstGeom>
        </p:spPr>
        <p:txBody>
          <a:bodyPr wrap="none">
            <a:spAutoFit/>
          </a:bodyPr>
          <a:lstStyle/>
          <a:p>
            <a:r>
              <a:rPr lang="es-MX" sz="1200" dirty="0" smtClean="0">
                <a:latin typeface="+mn-lt"/>
              </a:rPr>
              <a:t>21</a:t>
            </a:r>
            <a:endParaRPr lang="es-MX" sz="1200" dirty="0">
              <a:latin typeface="+mn-lt"/>
            </a:endParaRPr>
          </a:p>
        </p:txBody>
      </p:sp>
      <p:graphicFrame>
        <p:nvGraphicFramePr>
          <p:cNvPr id="4" name="Tabla 3"/>
          <p:cNvGraphicFramePr>
            <a:graphicFrameLocks noGrp="1"/>
          </p:cNvGraphicFramePr>
          <p:nvPr>
            <p:extLst>
              <p:ext uri="{D42A27DB-BD31-4B8C-83A1-F6EECF244321}">
                <p14:modId xmlns:p14="http://schemas.microsoft.com/office/powerpoint/2010/main" val="2275388576"/>
              </p:ext>
            </p:extLst>
          </p:nvPr>
        </p:nvGraphicFramePr>
        <p:xfrm>
          <a:off x="2655570" y="3974917"/>
          <a:ext cx="5276849" cy="1054283"/>
        </p:xfrm>
        <a:graphic>
          <a:graphicData uri="http://schemas.openxmlformats.org/drawingml/2006/table">
            <a:tbl>
              <a:tblPr/>
              <a:tblGrid>
                <a:gridCol w="1157976">
                  <a:extLst>
                    <a:ext uri="{9D8B030D-6E8A-4147-A177-3AD203B41FA5}">
                      <a16:colId xmlns:a16="http://schemas.microsoft.com/office/drawing/2014/main" val="3317005598"/>
                    </a:ext>
                  </a:extLst>
                </a:gridCol>
                <a:gridCol w="938106">
                  <a:extLst>
                    <a:ext uri="{9D8B030D-6E8A-4147-A177-3AD203B41FA5}">
                      <a16:colId xmlns:a16="http://schemas.microsoft.com/office/drawing/2014/main" val="737907499"/>
                    </a:ext>
                  </a:extLst>
                </a:gridCol>
                <a:gridCol w="938106">
                  <a:extLst>
                    <a:ext uri="{9D8B030D-6E8A-4147-A177-3AD203B41FA5}">
                      <a16:colId xmlns:a16="http://schemas.microsoft.com/office/drawing/2014/main" val="2882780909"/>
                    </a:ext>
                  </a:extLst>
                </a:gridCol>
                <a:gridCol w="938106">
                  <a:extLst>
                    <a:ext uri="{9D8B030D-6E8A-4147-A177-3AD203B41FA5}">
                      <a16:colId xmlns:a16="http://schemas.microsoft.com/office/drawing/2014/main" val="1082509745"/>
                    </a:ext>
                  </a:extLst>
                </a:gridCol>
                <a:gridCol w="1304555">
                  <a:extLst>
                    <a:ext uri="{9D8B030D-6E8A-4147-A177-3AD203B41FA5}">
                      <a16:colId xmlns:a16="http://schemas.microsoft.com/office/drawing/2014/main" val="4107245178"/>
                    </a:ext>
                  </a:extLst>
                </a:gridCol>
              </a:tblGrid>
              <a:tr h="689520">
                <a:tc>
                  <a:txBody>
                    <a:bodyPr/>
                    <a:lstStyle/>
                    <a:p>
                      <a:pPr algn="ctr" fontAlgn="b"/>
                      <a:r>
                        <a:rPr lang="es-MX" sz="1000" b="1" i="0" u="none" strike="noStrike" dirty="0">
                          <a:solidFill>
                            <a:schemeClr val="bg1"/>
                          </a:solidFill>
                          <a:effectLst/>
                          <a:latin typeface="Arial" panose="020B0604020202020204" pitchFamily="34" charset="0"/>
                          <a:cs typeface="Arial" panose="020B0604020202020204" pitchFamily="34" charset="0"/>
                        </a:rPr>
                        <a:t>GÉNERO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chemeClr val="bg1"/>
                          </a:solidFill>
                          <a:effectLst/>
                          <a:latin typeface="Arial" panose="020B0604020202020204" pitchFamily="34" charset="0"/>
                          <a:cs typeface="Arial" panose="020B0604020202020204" pitchFamily="34" charset="0"/>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chemeClr val="bg1"/>
                          </a:solidFill>
                          <a:effectLst/>
                          <a:latin typeface="Arial" panose="020B0604020202020204" pitchFamily="34" charset="0"/>
                          <a:cs typeface="Arial" panose="020B0604020202020204" pitchFamily="34" charset="0"/>
                        </a:rPr>
                        <a:t>POSITIVA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chemeClr val="bg1"/>
                          </a:solidFill>
                          <a:effectLst/>
                          <a:latin typeface="Arial" panose="020B0604020202020204" pitchFamily="34" charset="0"/>
                          <a:cs typeface="Arial" panose="020B0604020202020204" pitchFamily="34" charset="0"/>
                        </a:rPr>
                        <a:t>NEGATIVA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chemeClr val="bg1"/>
                          </a:solidFill>
                          <a:effectLst/>
                          <a:latin typeface="Arial" panose="020B0604020202020204" pitchFamily="34" charset="0"/>
                          <a:cs typeface="Arial" panose="020B0604020202020204" pitchFamily="34" charset="0"/>
                        </a:rPr>
                        <a:t>NO ADJETIVADA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929796884"/>
                  </a:ext>
                </a:extLst>
              </a:tr>
              <a:tr h="364763">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MASCULINO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790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smtClean="0">
                          <a:solidFill>
                            <a:srgbClr val="000000"/>
                          </a:solidFill>
                          <a:effectLst/>
                          <a:latin typeface="Arial" panose="020B0604020202020204" pitchFamily="34" charset="0"/>
                          <a:cs typeface="Arial" panose="020B0604020202020204" pitchFamily="34" charset="0"/>
                        </a:rPr>
                        <a:t>188</a:t>
                      </a:r>
                      <a:endParaRPr lang="es-MX" sz="1000" b="1"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smtClean="0">
                          <a:solidFill>
                            <a:srgbClr val="000000"/>
                          </a:solidFill>
                          <a:effectLst/>
                          <a:latin typeface="Arial" panose="020B0604020202020204" pitchFamily="34" charset="0"/>
                          <a:cs typeface="Arial" panose="020B0604020202020204" pitchFamily="34" charset="0"/>
                        </a:rPr>
                        <a:t>36</a:t>
                      </a:r>
                      <a:endParaRPr lang="es-MX" sz="1000" b="1"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smtClean="0">
                          <a:solidFill>
                            <a:srgbClr val="000000"/>
                          </a:solidFill>
                          <a:effectLst/>
                          <a:latin typeface="Arial" panose="020B0604020202020204" pitchFamily="34" charset="0"/>
                          <a:cs typeface="Arial" panose="020B0604020202020204" pitchFamily="34" charset="0"/>
                        </a:rPr>
                        <a:t>566</a:t>
                      </a:r>
                      <a:endParaRPr lang="es-MX" sz="1000" b="1"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413433770"/>
                  </a:ext>
                </a:extLst>
              </a:tr>
            </a:tbl>
          </a:graphicData>
        </a:graphic>
      </p:graphicFrame>
      <p:graphicFrame>
        <p:nvGraphicFramePr>
          <p:cNvPr id="7" name="Gráfico 6">
            <a:extLst>
              <a:ext uri="{FF2B5EF4-FFF2-40B4-BE49-F238E27FC236}">
                <a16:creationId xmlns:a16="http://schemas.microsoft.com/office/drawing/2014/main" id="{7A668A6A-8FDC-481D-8081-644BEB531FDA}"/>
              </a:ext>
            </a:extLst>
          </p:cNvPr>
          <p:cNvGraphicFramePr>
            <a:graphicFrameLocks/>
          </p:cNvGraphicFramePr>
          <p:nvPr>
            <p:extLst>
              <p:ext uri="{D42A27DB-BD31-4B8C-83A1-F6EECF244321}">
                <p14:modId xmlns:p14="http://schemas.microsoft.com/office/powerpoint/2010/main" val="742346666"/>
              </p:ext>
            </p:extLst>
          </p:nvPr>
        </p:nvGraphicFramePr>
        <p:xfrm>
          <a:off x="2655570" y="1219200"/>
          <a:ext cx="5050673" cy="275571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
          <p:cNvSpPr txBox="1">
            <a:spLocks/>
          </p:cNvSpPr>
          <p:nvPr/>
        </p:nvSpPr>
        <p:spPr>
          <a:xfrm>
            <a:off x="1371600" y="333409"/>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L</a:t>
            </a:r>
            <a:r>
              <a:rPr lang="es-MX" sz="1700" b="1" spc="-10" dirty="0" smtClean="0">
                <a:solidFill>
                  <a:srgbClr val="7030A0"/>
                </a:solidFill>
                <a:latin typeface="Arial" panose="020B0604020202020204" pitchFamily="34" charset="0"/>
                <a:cs typeface="Arial" panose="020B0604020202020204" pitchFamily="34" charset="0"/>
              </a:rPr>
              <a:t>) MENCIÓN DE GRUPOS EN SITUACIÓN DE VULNERABILIDAD. </a:t>
            </a:r>
            <a:endParaRPr lang="es-MX" sz="1700" b="1" dirty="0">
              <a:solidFill>
                <a:srgbClr val="7030A0"/>
              </a:solidFill>
              <a:latin typeface="Arial" panose="020B0604020202020204" pitchFamily="34" charset="0"/>
              <a:cs typeface="Arial" panose="020B0604020202020204" pitchFamily="34" charset="0"/>
            </a:endParaRPr>
          </a:p>
        </p:txBody>
      </p:sp>
      <p:sp>
        <p:nvSpPr>
          <p:cNvPr id="2" name="Rectángulo 1"/>
          <p:cNvSpPr/>
          <p:nvPr/>
        </p:nvSpPr>
        <p:spPr>
          <a:xfrm>
            <a:off x="1226379" y="3666765"/>
            <a:ext cx="9601200" cy="1938992"/>
          </a:xfrm>
          <a:prstGeom prst="rect">
            <a:avLst/>
          </a:prstGeom>
        </p:spPr>
        <p:txBody>
          <a:bodyPr wrap="square">
            <a:spAutoFit/>
          </a:bodyPr>
          <a:lstStyle/>
          <a:p>
            <a:pPr algn="just">
              <a:lnSpc>
                <a:spcPct val="150000"/>
              </a:lnSpc>
            </a:pPr>
            <a:r>
              <a:rPr lang="es-MX" sz="1600" dirty="0" smtClean="0">
                <a:latin typeface="Arial" panose="020B0604020202020204" pitchFamily="34" charset="0"/>
                <a:cs typeface="Arial" panose="020B0604020202020204" pitchFamily="34" charset="0"/>
              </a:rPr>
              <a:t>En relación con la temática de grupos en situación de vulnerabilidad abordada durante el periodo del reporte, se identificaron 8 menciones relacionadas con </a:t>
            </a:r>
            <a:r>
              <a:rPr lang="es-MX" sz="1600" dirty="0" smtClean="0">
                <a:latin typeface="Arial" panose="020B0604020202020204" pitchFamily="34" charset="0"/>
                <a:cs typeface="Arial" panose="020B0604020202020204" pitchFamily="34" charset="0"/>
              </a:rPr>
              <a:t>personas </a:t>
            </a:r>
            <a:r>
              <a:rPr lang="es-MX" sz="1600" dirty="0" smtClean="0">
                <a:latin typeface="Arial" panose="020B0604020202020204" pitchFamily="34" charset="0"/>
                <a:cs typeface="Arial" panose="020B0604020202020204" pitchFamily="34" charset="0"/>
              </a:rPr>
              <a:t>indígenas; empatadas con 5 registros, se encuentran </a:t>
            </a:r>
            <a:r>
              <a:rPr lang="es-MX" sz="1600" dirty="0" smtClean="0">
                <a:latin typeface="Arial" panose="020B0604020202020204" pitchFamily="34" charset="0"/>
                <a:cs typeface="Arial" panose="020B0604020202020204" pitchFamily="34" charset="0"/>
              </a:rPr>
              <a:t>las personas </a:t>
            </a:r>
            <a:r>
              <a:rPr lang="es-MX" sz="1600" dirty="0" err="1" smtClean="0">
                <a:latin typeface="Arial" panose="020B0604020202020204" pitchFamily="34" charset="0"/>
                <a:cs typeface="Arial" panose="020B0604020202020204" pitchFamily="34" charset="0"/>
              </a:rPr>
              <a:t>afromexicanas</a:t>
            </a:r>
            <a:r>
              <a:rPr lang="es-MX" sz="1600" dirty="0" smtClean="0">
                <a:latin typeface="Arial" panose="020B0604020202020204" pitchFamily="34" charset="0"/>
                <a:cs typeface="Arial" panose="020B0604020202020204" pitchFamily="34" charset="0"/>
              </a:rPr>
              <a:t>, personas </a:t>
            </a:r>
            <a:r>
              <a:rPr lang="es-MX" sz="1600" dirty="0" smtClean="0">
                <a:latin typeface="Arial" panose="020B0604020202020204" pitchFamily="34" charset="0"/>
                <a:cs typeface="Arial" panose="020B0604020202020204" pitchFamily="34" charset="0"/>
              </a:rPr>
              <a:t>mayores y personas con discapacidad; obtuvieron 2 alusiones </a:t>
            </a:r>
            <a:r>
              <a:rPr lang="es-MX" sz="1600" dirty="0" smtClean="0">
                <a:latin typeface="Arial" panose="020B0604020202020204" pitchFamily="34" charset="0"/>
                <a:cs typeface="Arial" panose="020B0604020202020204" pitchFamily="34" charset="0"/>
              </a:rPr>
              <a:t>las personas de la diversidad sexual y de género </a:t>
            </a:r>
            <a:r>
              <a:rPr lang="es-MX" sz="1600" dirty="0" smtClean="0">
                <a:latin typeface="Arial" panose="020B0604020202020204" pitchFamily="34" charset="0"/>
                <a:cs typeface="Arial" panose="020B0604020202020204" pitchFamily="34" charset="0"/>
              </a:rPr>
              <a:t>y 1 mención a </a:t>
            </a:r>
            <a:r>
              <a:rPr lang="es-MX" sz="1600" dirty="0" smtClean="0">
                <a:latin typeface="Arial" panose="020B0604020202020204" pitchFamily="34" charset="0"/>
                <a:cs typeface="Arial" panose="020B0604020202020204" pitchFamily="34" charset="0"/>
              </a:rPr>
              <a:t>personas jóvenes</a:t>
            </a:r>
            <a:r>
              <a:rPr lang="es-MX" sz="1600" dirty="0" smtClean="0">
                <a:latin typeface="Arial" panose="020B0604020202020204" pitchFamily="34" charset="0"/>
                <a:cs typeface="Arial" panose="020B0604020202020204" pitchFamily="34" charset="0"/>
              </a:rPr>
              <a:t>. </a:t>
            </a:r>
            <a:endParaRPr lang="es-MX" sz="1600" dirty="0" smtClean="0">
              <a:latin typeface="Arial" panose="020B0604020202020204" pitchFamily="34" charset="0"/>
              <a:cs typeface="Arial" panose="020B0604020202020204" pitchFamily="34" charset="0"/>
            </a:endParaRPr>
          </a:p>
          <a:p>
            <a:pPr algn="just">
              <a:lnSpc>
                <a:spcPct val="150000"/>
              </a:lnSpc>
            </a:pPr>
            <a:endParaRPr lang="es-MX" sz="1600" dirty="0" smtClean="0">
              <a:latin typeface="Arial" panose="020B0604020202020204" pitchFamily="34" charset="0"/>
              <a:cs typeface="Arial" panose="020B0604020202020204" pitchFamily="34" charset="0"/>
            </a:endParaRPr>
          </a:p>
        </p:txBody>
      </p:sp>
      <p:sp>
        <p:nvSpPr>
          <p:cNvPr id="3" name="Rectángulo 2"/>
          <p:cNvSpPr/>
          <p:nvPr/>
        </p:nvSpPr>
        <p:spPr>
          <a:xfrm>
            <a:off x="11506200" y="6285606"/>
            <a:ext cx="341760" cy="276999"/>
          </a:xfrm>
          <a:prstGeom prst="rect">
            <a:avLst/>
          </a:prstGeom>
        </p:spPr>
        <p:txBody>
          <a:bodyPr wrap="none">
            <a:spAutoFit/>
          </a:bodyPr>
          <a:lstStyle/>
          <a:p>
            <a:r>
              <a:rPr lang="es-MX" sz="1200" dirty="0" smtClean="0">
                <a:latin typeface="+mn-lt"/>
              </a:rPr>
              <a:t>22</a:t>
            </a:r>
            <a:endParaRPr lang="es-MX" sz="1200" dirty="0">
              <a:latin typeface="+mn-lt"/>
            </a:endParaRPr>
          </a:p>
        </p:txBody>
      </p:sp>
      <p:graphicFrame>
        <p:nvGraphicFramePr>
          <p:cNvPr id="6" name="Gráfico 5">
            <a:extLst>
              <a:ext uri="{FF2B5EF4-FFF2-40B4-BE49-F238E27FC236}">
                <a16:creationId xmlns:a16="http://schemas.microsoft.com/office/drawing/2014/main" id="{62DC778E-8265-454A-985B-5696634E4D09}"/>
              </a:ext>
            </a:extLst>
          </p:cNvPr>
          <p:cNvGraphicFramePr>
            <a:graphicFrameLocks/>
          </p:cNvGraphicFramePr>
          <p:nvPr>
            <p:extLst>
              <p:ext uri="{D42A27DB-BD31-4B8C-83A1-F6EECF244321}">
                <p14:modId xmlns:p14="http://schemas.microsoft.com/office/powerpoint/2010/main" val="2876372346"/>
              </p:ext>
            </p:extLst>
          </p:nvPr>
        </p:nvGraphicFramePr>
        <p:xfrm>
          <a:off x="1371600" y="838200"/>
          <a:ext cx="9455979" cy="259820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3"/>
          <p:cNvSpPr txBox="1">
            <a:spLocks/>
          </p:cNvSpPr>
          <p:nvPr/>
        </p:nvSpPr>
        <p:spPr>
          <a:xfrm>
            <a:off x="2133600" y="6096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M</a:t>
            </a:r>
            <a:r>
              <a:rPr lang="es-MX" sz="1700" b="1" spc="-10" dirty="0" smtClean="0">
                <a:solidFill>
                  <a:srgbClr val="7030A0"/>
                </a:solidFill>
                <a:latin typeface="Arial" panose="020B0604020202020204" pitchFamily="34" charset="0"/>
                <a:cs typeface="Arial" panose="020B0604020202020204" pitchFamily="34" charset="0"/>
              </a:rPr>
              <a:t>) ROLES O ESTEREOTIPOS DE GÉNERO </a:t>
            </a:r>
            <a:endParaRPr lang="es-MX" sz="1700" b="1" dirty="0">
              <a:solidFill>
                <a:srgbClr val="7030A0"/>
              </a:solidFill>
              <a:latin typeface="Arial" panose="020B0604020202020204" pitchFamily="34" charset="0"/>
              <a:cs typeface="Arial" panose="020B0604020202020204" pitchFamily="34" charset="0"/>
            </a:endParaRPr>
          </a:p>
        </p:txBody>
      </p:sp>
      <p:sp>
        <p:nvSpPr>
          <p:cNvPr id="27" name="Rectangle 2"/>
          <p:cNvSpPr>
            <a:spLocks noChangeArrowheads="1"/>
          </p:cNvSpPr>
          <p:nvPr/>
        </p:nvSpPr>
        <p:spPr bwMode="auto">
          <a:xfrm>
            <a:off x="1981200" y="4465159"/>
            <a:ext cx="8763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lang="es-MX" sz="1600" dirty="0" smtClean="0">
                <a:latin typeface="Arial" panose="020B0604020202020204" pitchFamily="34" charset="0"/>
                <a:cs typeface="Arial" panose="020B0604020202020204" pitchFamily="34" charset="0"/>
              </a:rPr>
              <a:t>En el reporte codificado correspondiente al periodo analizado no se identificaron menciones relacionadas con la variable de roles o estereotipos de género en los contenidos periodísticos revisados, como son: lenguaje no incluyente, estereotipo o discriminación, enfoque de la cobertura y actos de violencia.</a:t>
            </a:r>
            <a:endParaRPr kumimoji="0" lang="es-MX" altLang="es-MX" sz="1700"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graphicFrame>
        <p:nvGraphicFramePr>
          <p:cNvPr id="29" name="Gráfico 28">
            <a:extLst>
              <a:ext uri="{FF2B5EF4-FFF2-40B4-BE49-F238E27FC236}">
                <a16:creationId xmlns:a16="http://schemas.microsoft.com/office/drawing/2014/main" id="{679E48C4-D427-3910-52A1-7A5CBAD416B3}"/>
              </a:ext>
            </a:extLst>
          </p:cNvPr>
          <p:cNvGraphicFramePr>
            <a:graphicFrameLocks/>
          </p:cNvGraphicFramePr>
          <p:nvPr>
            <p:extLst>
              <p:ext uri="{D42A27DB-BD31-4B8C-83A1-F6EECF244321}">
                <p14:modId xmlns:p14="http://schemas.microsoft.com/office/powerpoint/2010/main" val="3273800387"/>
              </p:ext>
            </p:extLst>
          </p:nvPr>
        </p:nvGraphicFramePr>
        <p:xfrm>
          <a:off x="3505200" y="1524000"/>
          <a:ext cx="4699001" cy="2591594"/>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ángulo 1"/>
          <p:cNvSpPr/>
          <p:nvPr/>
        </p:nvSpPr>
        <p:spPr>
          <a:xfrm>
            <a:off x="11430000" y="6324600"/>
            <a:ext cx="354584" cy="276999"/>
          </a:xfrm>
          <a:prstGeom prst="rect">
            <a:avLst/>
          </a:prstGeom>
        </p:spPr>
        <p:txBody>
          <a:bodyPr wrap="none">
            <a:spAutoFit/>
          </a:bodyPr>
          <a:lstStyle/>
          <a:p>
            <a:r>
              <a:rPr lang="es-MX" sz="1200" dirty="0" smtClean="0">
                <a:latin typeface="+mn-lt"/>
              </a:rPr>
              <a:t>23</a:t>
            </a:r>
            <a:endParaRPr lang="es-MX" sz="1200" dirty="0">
              <a:latin typeface="+mn-l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p:cNvSpPr txBox="1">
            <a:spLocks/>
          </p:cNvSpPr>
          <p:nvPr/>
        </p:nvSpPr>
        <p:spPr>
          <a:xfrm>
            <a:off x="1752600" y="3048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N</a:t>
            </a:r>
            <a:r>
              <a:rPr lang="es-MX" sz="1700" b="1" spc="-10" dirty="0" smtClean="0">
                <a:solidFill>
                  <a:srgbClr val="7030A0"/>
                </a:solidFill>
                <a:latin typeface="Arial" panose="020B0604020202020204" pitchFamily="34" charset="0"/>
                <a:cs typeface="Arial" panose="020B0604020202020204" pitchFamily="34" charset="0"/>
              </a:rPr>
              <a:t>) MENCIÓN POR </a:t>
            </a:r>
            <a:r>
              <a:rPr lang="es-MX" sz="1700" b="1" spc="-10" dirty="0" smtClean="0">
                <a:solidFill>
                  <a:srgbClr val="7030A0"/>
                </a:solidFill>
                <a:latin typeface="Arial" panose="020B0604020202020204" pitchFamily="34" charset="0"/>
                <a:cs typeface="Arial" panose="020B0604020202020204" pitchFamily="34" charset="0"/>
              </a:rPr>
              <a:t>PERSONAS ACTORAS POLÍTICAS</a:t>
            </a:r>
            <a:endParaRPr lang="es-MX" sz="1700" b="1" dirty="0">
              <a:solidFill>
                <a:srgbClr val="7030A0"/>
              </a:solidFill>
              <a:latin typeface="Arial" panose="020B0604020202020204" pitchFamily="34" charset="0"/>
              <a:cs typeface="Arial" panose="020B0604020202020204" pitchFamily="34" charset="0"/>
            </a:endParaRPr>
          </a:p>
        </p:txBody>
      </p:sp>
      <p:sp>
        <p:nvSpPr>
          <p:cNvPr id="13" name="Rectangle 5"/>
          <p:cNvSpPr>
            <a:spLocks noChangeArrowheads="1"/>
          </p:cNvSpPr>
          <p:nvPr/>
        </p:nvSpPr>
        <p:spPr bwMode="auto">
          <a:xfrm>
            <a:off x="504908" y="4379843"/>
            <a:ext cx="11125200" cy="2077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a:r>
              <a:rPr lang="es-MX" sz="1600" dirty="0" smtClean="0">
                <a:latin typeface="Arial" panose="020B0604020202020204" pitchFamily="34" charset="0"/>
                <a:cs typeface="Arial" panose="020B0604020202020204" pitchFamily="34" charset="0"/>
              </a:rPr>
              <a:t>En el análisis de las 5,179 piezas periodísticas  se identificaron 2,850 menciones correspondientes a distintas personas actoras del ámbito político. Para este reporte de monitoreo de medios impresos a nivel estatal se consideraron únicamente aquellas personas actoras que alcanzaron el mayor número de menciones durante el periodo comprendido del 01 de mayo al 30 de junio de 2026.</a:t>
            </a:r>
          </a:p>
          <a:p>
            <a:pPr algn="just"/>
            <a:r>
              <a:rPr lang="es-MX" sz="1600" dirty="0" smtClean="0">
                <a:latin typeface="Arial" panose="020B0604020202020204" pitchFamily="34" charset="0"/>
                <a:cs typeface="Arial" panose="020B0604020202020204" pitchFamily="34" charset="0"/>
              </a:rPr>
              <a:t>De acuerdo con los resultados, el mayor número de apariciones corresponde a Evelyn Cecia Salgado Pineda con 936 menciones, seguida por </a:t>
            </a:r>
            <a:r>
              <a:rPr lang="es-MX" sz="1600" dirty="0" err="1" smtClean="0">
                <a:latin typeface="Arial" panose="020B0604020202020204" pitchFamily="34" charset="0"/>
                <a:cs typeface="Arial" panose="020B0604020202020204" pitchFamily="34" charset="0"/>
              </a:rPr>
              <a:t>Abelina</a:t>
            </a:r>
            <a:r>
              <a:rPr lang="es-MX" sz="1600" dirty="0" smtClean="0">
                <a:latin typeface="Arial" panose="020B0604020202020204" pitchFamily="34" charset="0"/>
                <a:cs typeface="Arial" panose="020B0604020202020204" pitchFamily="34" charset="0"/>
              </a:rPr>
              <a:t> López Rodríguez con 284 registros y, en tercer lugar, Claudia </a:t>
            </a:r>
            <a:r>
              <a:rPr lang="es-MX" sz="1600" dirty="0" err="1" smtClean="0">
                <a:latin typeface="Arial" panose="020B0604020202020204" pitchFamily="34" charset="0"/>
                <a:cs typeface="Arial" panose="020B0604020202020204" pitchFamily="34" charset="0"/>
              </a:rPr>
              <a:t>Sheinbaum</a:t>
            </a:r>
            <a:r>
              <a:rPr lang="es-MX" sz="1600" dirty="0" smtClean="0">
                <a:latin typeface="Arial" panose="020B0604020202020204" pitchFamily="34" charset="0"/>
                <a:cs typeface="Arial" panose="020B0604020202020204" pitchFamily="34" charset="0"/>
              </a:rPr>
              <a:t> Pardo con  281 menciones en los medios impresos analizados.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MX" altLang="es-MX" sz="1700" i="0" u="none" strike="noStrike" cap="none" normalizeH="0" baseline="0" dirty="0" smtClean="0">
              <a:ln>
                <a:noFill/>
              </a:ln>
              <a:solidFill>
                <a:schemeClr val="tx1"/>
              </a:solidFill>
              <a:effectLst/>
              <a:latin typeface="Arial" panose="020B0604020202020204" pitchFamily="34" charset="0"/>
            </a:endParaRPr>
          </a:p>
        </p:txBody>
      </p:sp>
      <p:sp>
        <p:nvSpPr>
          <p:cNvPr id="3" name="Rectángulo 2"/>
          <p:cNvSpPr/>
          <p:nvPr/>
        </p:nvSpPr>
        <p:spPr>
          <a:xfrm>
            <a:off x="11658600" y="6400800"/>
            <a:ext cx="354584" cy="276999"/>
          </a:xfrm>
          <a:prstGeom prst="rect">
            <a:avLst/>
          </a:prstGeom>
        </p:spPr>
        <p:txBody>
          <a:bodyPr wrap="none">
            <a:spAutoFit/>
          </a:bodyPr>
          <a:lstStyle/>
          <a:p>
            <a:r>
              <a:rPr lang="es-MX" sz="1200" dirty="0" smtClean="0">
                <a:latin typeface="+mn-lt"/>
              </a:rPr>
              <a:t>24</a:t>
            </a:r>
            <a:endParaRPr lang="es-MX" sz="1200" dirty="0">
              <a:latin typeface="+mn-lt"/>
            </a:endParaRPr>
          </a:p>
        </p:txBody>
      </p:sp>
      <p:graphicFrame>
        <p:nvGraphicFramePr>
          <p:cNvPr id="6" name="Gráfico 5">
            <a:extLst>
              <a:ext uri="{FF2B5EF4-FFF2-40B4-BE49-F238E27FC236}">
                <a16:creationId xmlns:a16="http://schemas.microsoft.com/office/drawing/2014/main" id="{861B778A-DCCA-457C-B88E-81A75C914E77}"/>
              </a:ext>
            </a:extLst>
          </p:cNvPr>
          <p:cNvGraphicFramePr>
            <a:graphicFrameLocks/>
          </p:cNvGraphicFramePr>
          <p:nvPr>
            <p:extLst>
              <p:ext uri="{D42A27DB-BD31-4B8C-83A1-F6EECF244321}">
                <p14:modId xmlns:p14="http://schemas.microsoft.com/office/powerpoint/2010/main" val="2145945650"/>
              </p:ext>
            </p:extLst>
          </p:nvPr>
        </p:nvGraphicFramePr>
        <p:xfrm>
          <a:off x="1752600" y="1219200"/>
          <a:ext cx="5953157" cy="27351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562259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658600" y="6400800"/>
            <a:ext cx="354584" cy="276999"/>
          </a:xfrm>
          <a:prstGeom prst="rect">
            <a:avLst/>
          </a:prstGeom>
        </p:spPr>
        <p:txBody>
          <a:bodyPr wrap="none">
            <a:spAutoFit/>
          </a:bodyPr>
          <a:lstStyle/>
          <a:p>
            <a:r>
              <a:rPr lang="es-MX" sz="1200" dirty="0" smtClean="0">
                <a:latin typeface="+mn-lt"/>
              </a:rPr>
              <a:t>25</a:t>
            </a:r>
            <a:endParaRPr lang="es-MX" sz="1200" dirty="0">
              <a:latin typeface="+mn-lt"/>
            </a:endParaRPr>
          </a:p>
        </p:txBody>
      </p:sp>
      <p:graphicFrame>
        <p:nvGraphicFramePr>
          <p:cNvPr id="4" name="Tabla 3"/>
          <p:cNvGraphicFramePr>
            <a:graphicFrameLocks noGrp="1"/>
          </p:cNvGraphicFramePr>
          <p:nvPr>
            <p:extLst>
              <p:ext uri="{D42A27DB-BD31-4B8C-83A1-F6EECF244321}">
                <p14:modId xmlns:p14="http://schemas.microsoft.com/office/powerpoint/2010/main" val="4213997505"/>
              </p:ext>
            </p:extLst>
          </p:nvPr>
        </p:nvGraphicFramePr>
        <p:xfrm>
          <a:off x="3276600" y="1600200"/>
          <a:ext cx="6400800" cy="4573029"/>
        </p:xfrm>
        <a:graphic>
          <a:graphicData uri="http://schemas.openxmlformats.org/drawingml/2006/table">
            <a:tbl>
              <a:tblPr/>
              <a:tblGrid>
                <a:gridCol w="3284621">
                  <a:extLst>
                    <a:ext uri="{9D8B030D-6E8A-4147-A177-3AD203B41FA5}">
                      <a16:colId xmlns:a16="http://schemas.microsoft.com/office/drawing/2014/main" val="1329466307"/>
                    </a:ext>
                  </a:extLst>
                </a:gridCol>
                <a:gridCol w="3116179">
                  <a:extLst>
                    <a:ext uri="{9D8B030D-6E8A-4147-A177-3AD203B41FA5}">
                      <a16:colId xmlns:a16="http://schemas.microsoft.com/office/drawing/2014/main" val="2395425946"/>
                    </a:ext>
                  </a:extLst>
                </a:gridCol>
              </a:tblGrid>
              <a:tr h="226341">
                <a:tc>
                  <a:txBody>
                    <a:bodyPr/>
                    <a:lstStyle/>
                    <a:p>
                      <a:pPr algn="ctr" fontAlgn="b"/>
                      <a:r>
                        <a:rPr lang="es-MX" sz="1200" b="1" i="0" u="none" strike="noStrike" dirty="0">
                          <a:solidFill>
                            <a:srgbClr val="FFFFFF"/>
                          </a:solidFill>
                          <a:effectLst/>
                          <a:latin typeface="Arial" panose="020B0604020202020204" pitchFamily="34" charset="0"/>
                          <a:cs typeface="Arial" panose="020B0604020202020204" pitchFamily="34" charset="0"/>
                        </a:rPr>
                        <a:t>ACTORES POLÍTICOS</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FFFFFF"/>
                          </a:solidFill>
                          <a:effectLst/>
                          <a:latin typeface="Arial" panose="020B0604020202020204" pitchFamily="34" charset="0"/>
                          <a:cs typeface="Arial" panose="020B0604020202020204" pitchFamily="34" charset="0"/>
                        </a:rPr>
                        <a:t>MENCIONES</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4175834298"/>
                  </a:ext>
                </a:extLst>
              </a:tr>
              <a:tr h="362280">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Evelyn Cecia Salgado Pineda</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936</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12796646"/>
                  </a:ext>
                </a:extLst>
              </a:tr>
              <a:tr h="362280">
                <a:tc>
                  <a:txBody>
                    <a:bodyPr/>
                    <a:lstStyle/>
                    <a:p>
                      <a:pPr algn="l" fontAlgn="b"/>
                      <a:r>
                        <a:rPr lang="es-MX" sz="1200" b="0" i="0" u="none" strike="noStrike" dirty="0" err="1">
                          <a:solidFill>
                            <a:srgbClr val="000000"/>
                          </a:solidFill>
                          <a:effectLst/>
                          <a:latin typeface="Arial" panose="020B0604020202020204" pitchFamily="34" charset="0"/>
                          <a:cs typeface="Arial" panose="020B0604020202020204" pitchFamily="34" charset="0"/>
                        </a:rPr>
                        <a:t>Abelina</a:t>
                      </a:r>
                      <a:r>
                        <a:rPr lang="es-MX" sz="1200" b="0" i="0" u="none" strike="noStrike" dirty="0">
                          <a:solidFill>
                            <a:srgbClr val="000000"/>
                          </a:solidFill>
                          <a:effectLst/>
                          <a:latin typeface="Arial" panose="020B0604020202020204" pitchFamily="34" charset="0"/>
                          <a:cs typeface="Arial" panose="020B0604020202020204" pitchFamily="34" charset="0"/>
                        </a:rPr>
                        <a:t> López Rodríguez</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284</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741415796"/>
                  </a:ext>
                </a:extLst>
              </a:tr>
              <a:tr h="362280">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Claudia </a:t>
                      </a:r>
                      <a:r>
                        <a:rPr lang="es-MX" sz="1200" b="0" i="0" u="none" strike="noStrike" dirty="0" err="1">
                          <a:solidFill>
                            <a:srgbClr val="000000"/>
                          </a:solidFill>
                          <a:effectLst/>
                          <a:latin typeface="Arial" panose="020B0604020202020204" pitchFamily="34" charset="0"/>
                          <a:cs typeface="Arial" panose="020B0604020202020204" pitchFamily="34" charset="0"/>
                        </a:rPr>
                        <a:t>Sheinbaum</a:t>
                      </a:r>
                      <a:r>
                        <a:rPr lang="es-MX" sz="1200" b="0" i="0" u="none" strike="noStrike" dirty="0">
                          <a:solidFill>
                            <a:srgbClr val="000000"/>
                          </a:solidFill>
                          <a:effectLst/>
                          <a:latin typeface="Arial" panose="020B0604020202020204" pitchFamily="34" charset="0"/>
                          <a:cs typeface="Arial" panose="020B0604020202020204" pitchFamily="34" charset="0"/>
                        </a:rPr>
                        <a:t> Pardo</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dirty="0" smtClean="0">
                          <a:solidFill>
                            <a:srgbClr val="000000"/>
                          </a:solidFill>
                          <a:effectLst/>
                          <a:latin typeface="Arial" panose="020B0604020202020204" pitchFamily="34" charset="0"/>
                          <a:cs typeface="Arial" panose="020B0604020202020204" pitchFamily="34" charset="0"/>
                        </a:rPr>
                        <a:t>281</a:t>
                      </a:r>
                      <a:endParaRPr lang="es-MX" sz="1200" b="1" i="0" u="none" strike="noStrike" dirty="0">
                        <a:solidFill>
                          <a:srgbClr val="000000"/>
                        </a:solidFill>
                        <a:effectLst/>
                        <a:latin typeface="Arial" panose="020B0604020202020204" pitchFamily="34" charset="0"/>
                        <a:cs typeface="Arial" panose="020B0604020202020204" pitchFamily="34" charset="0"/>
                      </a:endParaRP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43296679"/>
                  </a:ext>
                </a:extLst>
              </a:tr>
              <a:tr h="362280">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Félix Salgado Macedonio</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264</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9772800"/>
                  </a:ext>
                </a:extLst>
              </a:tr>
              <a:tr h="226341">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Beatriz Mojica Morga</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257</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86920284"/>
                  </a:ext>
                </a:extLst>
              </a:tr>
              <a:tr h="226341">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Javier Saldaña Almazán</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201</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28214981"/>
                  </a:ext>
                </a:extLst>
              </a:tr>
              <a:tr h="226341">
                <a:tc>
                  <a:txBody>
                    <a:bodyPr/>
                    <a:lstStyle/>
                    <a:p>
                      <a:pPr algn="l" fontAlgn="b"/>
                      <a:r>
                        <a:rPr lang="es-MX" sz="1200" b="0" i="0" u="none" strike="noStrike" dirty="0" err="1">
                          <a:solidFill>
                            <a:srgbClr val="000000"/>
                          </a:solidFill>
                          <a:effectLst/>
                          <a:latin typeface="Arial" panose="020B0604020202020204" pitchFamily="34" charset="0"/>
                          <a:cs typeface="Arial" panose="020B0604020202020204" pitchFamily="34" charset="0"/>
                        </a:rPr>
                        <a:t>Lizette</a:t>
                      </a:r>
                      <a:r>
                        <a:rPr lang="es-MX" sz="1200" b="0" i="0" u="none" strike="noStrike" dirty="0">
                          <a:solidFill>
                            <a:srgbClr val="000000"/>
                          </a:solidFill>
                          <a:effectLst/>
                          <a:latin typeface="Arial" panose="020B0604020202020204" pitchFamily="34" charset="0"/>
                          <a:cs typeface="Arial" panose="020B0604020202020204" pitchFamily="34" charset="0"/>
                        </a:rPr>
                        <a:t> Tapia Castro</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173</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57717325"/>
                  </a:ext>
                </a:extLst>
              </a:tr>
              <a:tr h="362280">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Juan Andrés Vega Carranza</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82</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40989512"/>
                  </a:ext>
                </a:extLst>
              </a:tr>
              <a:tr h="362280">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Gustavo Alarcón Herrera</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70</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84306792"/>
                  </a:ext>
                </a:extLst>
              </a:tr>
              <a:tr h="226341">
                <a:tc>
                  <a:txBody>
                    <a:bodyPr/>
                    <a:lstStyle/>
                    <a:p>
                      <a:pPr algn="l" fontAlgn="b"/>
                      <a:r>
                        <a:rPr lang="es-MX" sz="1200" b="0" i="0" u="none" strike="noStrike" dirty="0" err="1">
                          <a:solidFill>
                            <a:srgbClr val="000000"/>
                          </a:solidFill>
                          <a:effectLst/>
                          <a:latin typeface="Arial" panose="020B0604020202020204" pitchFamily="34" charset="0"/>
                          <a:cs typeface="Arial" panose="020B0604020202020204" pitchFamily="34" charset="0"/>
                        </a:rPr>
                        <a:t>Esthela</a:t>
                      </a:r>
                      <a:r>
                        <a:rPr lang="es-MX" sz="1200" b="0" i="0" u="none" strike="noStrike" dirty="0">
                          <a:solidFill>
                            <a:srgbClr val="000000"/>
                          </a:solidFill>
                          <a:effectLst/>
                          <a:latin typeface="Arial" panose="020B0604020202020204" pitchFamily="34" charset="0"/>
                          <a:cs typeface="Arial" panose="020B0604020202020204" pitchFamily="34" charset="0"/>
                        </a:rPr>
                        <a:t> Damián Peralta</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69</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39461082"/>
                  </a:ext>
                </a:extLst>
              </a:tr>
              <a:tr h="226341">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Simón Quiñones Orozco</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69</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62887218"/>
                  </a:ext>
                </a:extLst>
              </a:tr>
              <a:tr h="226341">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Liz Salgado Pineda</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60</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38899564"/>
                  </a:ext>
                </a:extLst>
              </a:tr>
              <a:tr h="362280">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Francisco Rodríguez Cisneros</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56</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54167689"/>
                  </a:ext>
                </a:extLst>
              </a:tr>
              <a:tr h="226341">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Jacinto González Varona</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48</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122363886"/>
                  </a:ext>
                </a:extLst>
              </a:tr>
              <a:tr h="226341">
                <a:tc>
                  <a:txBody>
                    <a:bodyPr/>
                    <a:lstStyle/>
                    <a:p>
                      <a:pPr algn="l" fontAlgn="b"/>
                      <a:r>
                        <a:rPr lang="es-MX" sz="1200" b="1" i="0" u="none" strike="noStrike" dirty="0">
                          <a:solidFill>
                            <a:srgbClr val="000000"/>
                          </a:solidFill>
                          <a:effectLst/>
                          <a:latin typeface="Arial" panose="020B0604020202020204" pitchFamily="34" charset="0"/>
                          <a:cs typeface="Arial" panose="020B0604020202020204" pitchFamily="34" charset="0"/>
                        </a:rPr>
                        <a:t>TOTALES</a:t>
                      </a: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smtClean="0">
                          <a:solidFill>
                            <a:srgbClr val="000000"/>
                          </a:solidFill>
                          <a:effectLst/>
                          <a:latin typeface="Arial" panose="020B0604020202020204" pitchFamily="34" charset="0"/>
                          <a:cs typeface="Arial" panose="020B0604020202020204" pitchFamily="34" charset="0"/>
                        </a:rPr>
                        <a:t>2,850</a:t>
                      </a:r>
                      <a:endParaRPr lang="es-MX" sz="1200" b="1" i="0" u="none" strike="noStrike" dirty="0">
                        <a:solidFill>
                          <a:srgbClr val="000000"/>
                        </a:solidFill>
                        <a:effectLst/>
                        <a:latin typeface="Arial" panose="020B0604020202020204" pitchFamily="34" charset="0"/>
                        <a:cs typeface="Arial" panose="020B0604020202020204" pitchFamily="34" charset="0"/>
                      </a:endParaRPr>
                    </a:p>
                  </a:txBody>
                  <a:tcPr marL="3541" marR="3541" marT="354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9958032"/>
                  </a:ext>
                </a:extLst>
              </a:tr>
            </a:tbl>
          </a:graphicData>
        </a:graphic>
      </p:graphicFrame>
      <p:sp>
        <p:nvSpPr>
          <p:cNvPr id="6" name="object 3"/>
          <p:cNvSpPr txBox="1">
            <a:spLocks/>
          </p:cNvSpPr>
          <p:nvPr/>
        </p:nvSpPr>
        <p:spPr>
          <a:xfrm>
            <a:off x="4419600" y="10668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MUJERES </a:t>
            </a:r>
            <a:r>
              <a:rPr lang="es-MX" sz="1700" b="1" spc="-10" dirty="0" smtClean="0">
                <a:solidFill>
                  <a:srgbClr val="7030A0"/>
                </a:solidFill>
                <a:latin typeface="Arial" panose="020B0604020202020204" pitchFamily="34" charset="0"/>
                <a:cs typeface="Arial" panose="020B0604020202020204" pitchFamily="34" charset="0"/>
              </a:rPr>
              <a:t>ACTORAS POLÍTICAS</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95740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object 3"/>
          <p:cNvSpPr txBox="1">
            <a:spLocks/>
          </p:cNvSpPr>
          <p:nvPr/>
        </p:nvSpPr>
        <p:spPr>
          <a:xfrm>
            <a:off x="1524000" y="3810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O</a:t>
            </a:r>
            <a:r>
              <a:rPr lang="es-MX" sz="1700" b="1" spc="-10" dirty="0" smtClean="0">
                <a:solidFill>
                  <a:srgbClr val="7030A0"/>
                </a:solidFill>
                <a:latin typeface="Arial" panose="020B0604020202020204" pitchFamily="34" charset="0"/>
                <a:cs typeface="Arial" panose="020B0604020202020204" pitchFamily="34" charset="0"/>
              </a:rPr>
              <a:t>) VALORACIÓN POR PERSONAS ACTORAS POLÍTICAS</a:t>
            </a:r>
            <a:endParaRPr lang="es-MX" sz="1700" b="1" dirty="0">
              <a:solidFill>
                <a:srgbClr val="7030A0"/>
              </a:solidFill>
              <a:latin typeface="Arial" panose="020B0604020202020204" pitchFamily="34" charset="0"/>
              <a:cs typeface="Arial" panose="020B0604020202020204" pitchFamily="34" charset="0"/>
            </a:endParaRPr>
          </a:p>
        </p:txBody>
      </p:sp>
      <p:sp>
        <p:nvSpPr>
          <p:cNvPr id="65" name="Rectángulo 64"/>
          <p:cNvSpPr/>
          <p:nvPr/>
        </p:nvSpPr>
        <p:spPr>
          <a:xfrm>
            <a:off x="685800" y="4343400"/>
            <a:ext cx="6400800" cy="2723823"/>
          </a:xfrm>
          <a:prstGeom prst="rect">
            <a:avLst/>
          </a:prstGeom>
        </p:spPr>
        <p:txBody>
          <a:bodyPr wrap="square">
            <a:spAutoFit/>
          </a:bodyPr>
          <a:lstStyle/>
          <a:p>
            <a:pPr algn="just"/>
            <a:r>
              <a:rPr lang="es-MX" sz="1400" dirty="0" smtClean="0">
                <a:latin typeface="Arial" panose="020B0604020202020204" pitchFamily="34" charset="0"/>
                <a:cs typeface="Arial" panose="020B0604020202020204" pitchFamily="34" charset="0"/>
              </a:rPr>
              <a:t>Al considerar las variables de valoración positiva, negativa y no adjetivada en el registro del monitoreo de medios impresos a nivel estatal, correspondiente al periodo del 01 de mayo al 30 de junio de 2026, se identificaron los siguientes resultados entre las personas actoras del ámbito político con mayor número de menciones.</a:t>
            </a:r>
          </a:p>
          <a:p>
            <a:pPr algn="just"/>
            <a:r>
              <a:rPr lang="es-MX" sz="1400" dirty="0" smtClean="0">
                <a:latin typeface="Arial" panose="020B0604020202020204" pitchFamily="34" charset="0"/>
                <a:cs typeface="Arial" panose="020B0604020202020204" pitchFamily="34" charset="0"/>
              </a:rPr>
              <a:t>En el caso de Evelyn Cecia Salgado Pineda, de un total de 936 menciones, 281 presentan una valoración positiva, 11 una valoración negativa y 644 fueron clasificadas como no adjetivadas. Por su parte, </a:t>
            </a:r>
            <a:r>
              <a:rPr lang="es-MX" sz="1400" dirty="0" err="1" smtClean="0">
                <a:latin typeface="Arial" panose="020B0604020202020204" pitchFamily="34" charset="0"/>
                <a:cs typeface="Arial" panose="020B0604020202020204" pitchFamily="34" charset="0"/>
              </a:rPr>
              <a:t>Abelina</a:t>
            </a:r>
            <a:r>
              <a:rPr lang="es-MX" sz="1400" dirty="0" smtClean="0">
                <a:latin typeface="Arial" panose="020B0604020202020204" pitchFamily="34" charset="0"/>
                <a:cs typeface="Arial" panose="020B0604020202020204" pitchFamily="34" charset="0"/>
              </a:rPr>
              <a:t> López Rodríguez registró 284 menciones, de las cuales 67 son positivas, 13 negativas y 204 no adjetivadas. En tanto, Claudia </a:t>
            </a:r>
            <a:r>
              <a:rPr lang="es-MX" sz="1400" dirty="0" err="1" smtClean="0">
                <a:latin typeface="Arial" panose="020B0604020202020204" pitchFamily="34" charset="0"/>
                <a:cs typeface="Arial" panose="020B0604020202020204" pitchFamily="34" charset="0"/>
              </a:rPr>
              <a:t>Sheinbaum</a:t>
            </a:r>
            <a:r>
              <a:rPr lang="es-MX" sz="1400" dirty="0" smtClean="0">
                <a:latin typeface="Arial" panose="020B0604020202020204" pitchFamily="34" charset="0"/>
                <a:cs typeface="Arial" panose="020B0604020202020204" pitchFamily="34" charset="0"/>
              </a:rPr>
              <a:t> Pardo acumuló 281 menciones, distribuidas en 93 positivas, </a:t>
            </a:r>
            <a:r>
              <a:rPr lang="es-MX" sz="1400" dirty="0">
                <a:latin typeface="Arial" panose="020B0604020202020204" pitchFamily="34" charset="0"/>
                <a:cs typeface="Arial" panose="020B0604020202020204" pitchFamily="34" charset="0"/>
              </a:rPr>
              <a:t>3</a:t>
            </a:r>
            <a:r>
              <a:rPr lang="es-MX" sz="1400" dirty="0" smtClean="0">
                <a:latin typeface="Arial" panose="020B0604020202020204" pitchFamily="34" charset="0"/>
                <a:cs typeface="Arial" panose="020B0604020202020204" pitchFamily="34" charset="0"/>
              </a:rPr>
              <a:t> negativas y 185 no adjetivadas. </a:t>
            </a:r>
          </a:p>
          <a:p>
            <a:pPr algn="just"/>
            <a:endParaRPr lang="es-MX" sz="1700" dirty="0">
              <a:latin typeface="Arial" panose="020B0604020202020204" pitchFamily="34" charset="0"/>
              <a:cs typeface="Arial" panose="020B0604020202020204" pitchFamily="34" charset="0"/>
            </a:endParaRPr>
          </a:p>
        </p:txBody>
      </p:sp>
      <p:sp>
        <p:nvSpPr>
          <p:cNvPr id="67" name="Rectángulo 66"/>
          <p:cNvSpPr/>
          <p:nvPr/>
        </p:nvSpPr>
        <p:spPr>
          <a:xfrm>
            <a:off x="7170026" y="4357799"/>
            <a:ext cx="4405148" cy="2169825"/>
          </a:xfrm>
          <a:prstGeom prst="rect">
            <a:avLst/>
          </a:prstGeom>
        </p:spPr>
        <p:txBody>
          <a:bodyPr wrap="square">
            <a:spAutoFit/>
          </a:bodyPr>
          <a:lstStyle/>
          <a:p>
            <a:pPr algn="just"/>
            <a:r>
              <a:rPr lang="es-MX" sz="1500" dirty="0" smtClean="0">
                <a:latin typeface="Arial" panose="020B0604020202020204" pitchFamily="34" charset="0"/>
                <a:cs typeface="Arial" panose="020B0604020202020204" pitchFamily="34" charset="0"/>
              </a:rPr>
              <a:t>Entre las personas actoras del ámbito político con menor número de menciones en el periodo analizado se encuentra Jacinto González Varona con 48 registros, de los cuales 3 presentan valoración positiva, </a:t>
            </a:r>
            <a:r>
              <a:rPr lang="es-MX" sz="1500" dirty="0">
                <a:latin typeface="Arial" panose="020B0604020202020204" pitchFamily="34" charset="0"/>
                <a:cs typeface="Arial" panose="020B0604020202020204" pitchFamily="34" charset="0"/>
              </a:rPr>
              <a:t>1</a:t>
            </a:r>
            <a:r>
              <a:rPr lang="es-MX" sz="1500" dirty="0" smtClean="0">
                <a:latin typeface="Arial" panose="020B0604020202020204" pitchFamily="34" charset="0"/>
                <a:cs typeface="Arial" panose="020B0604020202020204" pitchFamily="34" charset="0"/>
              </a:rPr>
              <a:t> negativa y 44 fueron clasificados como no adjetivadas.</a:t>
            </a:r>
          </a:p>
          <a:p>
            <a:pPr algn="just"/>
            <a:r>
              <a:rPr lang="es-MX" sz="1500" dirty="0" smtClean="0">
                <a:latin typeface="Arial" panose="020B0604020202020204" pitchFamily="34" charset="0"/>
                <a:cs typeface="Arial" panose="020B0604020202020204" pitchFamily="34" charset="0"/>
              </a:rPr>
              <a:t>Asimismo, Francisco Rodríguez Cisneros acumuló 56 menciones, 20 positivas, 0 negativas y 36 como no adjetivadas. </a:t>
            </a:r>
            <a:endParaRPr lang="es-MX" sz="1500" dirty="0">
              <a:latin typeface="Arial" panose="020B0604020202020204" pitchFamily="34" charset="0"/>
              <a:cs typeface="Arial" panose="020B0604020202020204" pitchFamily="34" charset="0"/>
            </a:endParaRPr>
          </a:p>
        </p:txBody>
      </p:sp>
      <p:sp>
        <p:nvSpPr>
          <p:cNvPr id="2" name="Rectángulo 1"/>
          <p:cNvSpPr/>
          <p:nvPr/>
        </p:nvSpPr>
        <p:spPr>
          <a:xfrm>
            <a:off x="11658600" y="6400800"/>
            <a:ext cx="354584" cy="276999"/>
          </a:xfrm>
          <a:prstGeom prst="rect">
            <a:avLst/>
          </a:prstGeom>
        </p:spPr>
        <p:txBody>
          <a:bodyPr wrap="none">
            <a:spAutoFit/>
          </a:bodyPr>
          <a:lstStyle/>
          <a:p>
            <a:r>
              <a:rPr lang="es-MX" sz="1200" dirty="0" smtClean="0"/>
              <a:t>26</a:t>
            </a:r>
            <a:endParaRPr lang="es-MX" sz="1200" dirty="0"/>
          </a:p>
        </p:txBody>
      </p:sp>
      <p:graphicFrame>
        <p:nvGraphicFramePr>
          <p:cNvPr id="7" name="Gráfico 6"/>
          <p:cNvGraphicFramePr>
            <a:graphicFrameLocks/>
          </p:cNvGraphicFramePr>
          <p:nvPr>
            <p:extLst>
              <p:ext uri="{D42A27DB-BD31-4B8C-83A1-F6EECF244321}">
                <p14:modId xmlns:p14="http://schemas.microsoft.com/office/powerpoint/2010/main" val="2322779781"/>
              </p:ext>
            </p:extLst>
          </p:nvPr>
        </p:nvGraphicFramePr>
        <p:xfrm>
          <a:off x="1066800" y="914400"/>
          <a:ext cx="8839200" cy="3505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582400" y="6324600"/>
            <a:ext cx="354584" cy="276999"/>
          </a:xfrm>
          <a:prstGeom prst="rect">
            <a:avLst/>
          </a:prstGeom>
        </p:spPr>
        <p:txBody>
          <a:bodyPr wrap="none">
            <a:spAutoFit/>
          </a:bodyPr>
          <a:lstStyle/>
          <a:p>
            <a:r>
              <a:rPr lang="es-MX" sz="1200" dirty="0" smtClean="0">
                <a:latin typeface="+mn-lt"/>
              </a:rPr>
              <a:t>27</a:t>
            </a:r>
            <a:endParaRPr lang="es-MX" sz="1200" dirty="0">
              <a:latin typeface="+mn-lt"/>
            </a:endParaRPr>
          </a:p>
        </p:txBody>
      </p:sp>
      <p:graphicFrame>
        <p:nvGraphicFramePr>
          <p:cNvPr id="4" name="Tabla 3"/>
          <p:cNvGraphicFramePr>
            <a:graphicFrameLocks noGrp="1"/>
          </p:cNvGraphicFramePr>
          <p:nvPr>
            <p:extLst>
              <p:ext uri="{D42A27DB-BD31-4B8C-83A1-F6EECF244321}">
                <p14:modId xmlns:p14="http://schemas.microsoft.com/office/powerpoint/2010/main" val="3166508753"/>
              </p:ext>
            </p:extLst>
          </p:nvPr>
        </p:nvGraphicFramePr>
        <p:xfrm>
          <a:off x="3124200" y="1602680"/>
          <a:ext cx="6248400" cy="4998919"/>
        </p:xfrm>
        <a:graphic>
          <a:graphicData uri="http://schemas.openxmlformats.org/drawingml/2006/table">
            <a:tbl>
              <a:tblPr/>
              <a:tblGrid>
                <a:gridCol w="2694982">
                  <a:extLst>
                    <a:ext uri="{9D8B030D-6E8A-4147-A177-3AD203B41FA5}">
                      <a16:colId xmlns:a16="http://schemas.microsoft.com/office/drawing/2014/main" val="3119181709"/>
                    </a:ext>
                  </a:extLst>
                </a:gridCol>
                <a:gridCol w="963571">
                  <a:extLst>
                    <a:ext uri="{9D8B030D-6E8A-4147-A177-3AD203B41FA5}">
                      <a16:colId xmlns:a16="http://schemas.microsoft.com/office/drawing/2014/main" val="745519434"/>
                    </a:ext>
                  </a:extLst>
                </a:gridCol>
                <a:gridCol w="963571">
                  <a:extLst>
                    <a:ext uri="{9D8B030D-6E8A-4147-A177-3AD203B41FA5}">
                      <a16:colId xmlns:a16="http://schemas.microsoft.com/office/drawing/2014/main" val="1271061938"/>
                    </a:ext>
                  </a:extLst>
                </a:gridCol>
                <a:gridCol w="1626276">
                  <a:extLst>
                    <a:ext uri="{9D8B030D-6E8A-4147-A177-3AD203B41FA5}">
                      <a16:colId xmlns:a16="http://schemas.microsoft.com/office/drawing/2014/main" val="3080655646"/>
                    </a:ext>
                  </a:extLst>
                </a:gridCol>
              </a:tblGrid>
              <a:tr h="631528">
                <a:tc>
                  <a:txBody>
                    <a:bodyPr/>
                    <a:lstStyle/>
                    <a:p>
                      <a:pPr algn="ctr" fontAlgn="b"/>
                      <a:r>
                        <a:rPr lang="es-MX" sz="1200" b="1" i="0" u="none" strike="noStrike" dirty="0" smtClean="0">
                          <a:solidFill>
                            <a:srgbClr val="FFFFFF"/>
                          </a:solidFill>
                          <a:effectLst/>
                          <a:latin typeface="Arial" panose="020B0604020202020204" pitchFamily="34" charset="0"/>
                          <a:cs typeface="Arial" panose="020B0604020202020204" pitchFamily="34" charset="0"/>
                        </a:rPr>
                        <a:t>PERSONAS ACTORAS  POLÍTICAS</a:t>
                      </a:r>
                      <a:endParaRPr lang="es-MX" sz="1200" b="1" i="0" u="none" strike="noStrike" dirty="0">
                        <a:solidFill>
                          <a:srgbClr val="FFFFFF"/>
                        </a:solidFill>
                        <a:effectLst/>
                        <a:latin typeface="Arial" panose="020B0604020202020204" pitchFamily="34" charset="0"/>
                        <a:cs typeface="Arial" panose="020B0604020202020204" pitchFamily="34" charset="0"/>
                      </a:endParaRP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rial" panose="020B0604020202020204" pitchFamily="34" charset="0"/>
                          <a:cs typeface="Arial" panose="020B0604020202020204" pitchFamily="34" charset="0"/>
                        </a:rPr>
                        <a:t>POSITIVA</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rial" panose="020B0604020202020204" pitchFamily="34" charset="0"/>
                          <a:cs typeface="Arial" panose="020B0604020202020204" pitchFamily="34" charset="0"/>
                        </a:rPr>
                        <a:t>NEGATIVA</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rial" panose="020B0604020202020204" pitchFamily="34" charset="0"/>
                          <a:cs typeface="Arial" panose="020B0604020202020204" pitchFamily="34" charset="0"/>
                        </a:rPr>
                        <a:t>NO ADJETIVADA</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659673039"/>
                  </a:ext>
                </a:extLst>
              </a:tr>
              <a:tr h="317424">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Evelyn Cecia Salgado Pineda</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281</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11</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644</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723833525"/>
                  </a:ext>
                </a:extLst>
              </a:tr>
              <a:tr h="317424">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Abelina López Rodríguez</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67</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13</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204</a:t>
                      </a:r>
                    </a:p>
                  </a:txBody>
                  <a:tcPr marL="3221" marR="3221" marT="322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88281675"/>
                  </a:ext>
                </a:extLst>
              </a:tr>
              <a:tr h="317424">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Claudia Sheinbaum Pardo</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93</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3</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185</a:t>
                      </a:r>
                    </a:p>
                  </a:txBody>
                  <a:tcPr marL="3221" marR="3221" marT="322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541248592"/>
                  </a:ext>
                </a:extLst>
              </a:tr>
              <a:tr h="317424">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Félix Salgado Macedonio</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56</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6</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202</a:t>
                      </a:r>
                    </a:p>
                  </a:txBody>
                  <a:tcPr marL="3221" marR="3221" marT="322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638134065"/>
                  </a:ext>
                </a:extLst>
              </a:tr>
              <a:tr h="317424">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Beatriz Mojica Morga</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70</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4</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183</a:t>
                      </a:r>
                    </a:p>
                  </a:txBody>
                  <a:tcPr marL="3221" marR="3221" marT="322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483891863"/>
                  </a:ext>
                </a:extLst>
              </a:tr>
              <a:tr h="317424">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Javier Saldaña Almazán</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62</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7</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132</a:t>
                      </a:r>
                    </a:p>
                  </a:txBody>
                  <a:tcPr marL="3221" marR="3221" marT="322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23576316"/>
                  </a:ext>
                </a:extLst>
              </a:tr>
              <a:tr h="181212">
                <a:tc>
                  <a:txBody>
                    <a:bodyPr/>
                    <a:lstStyle/>
                    <a:p>
                      <a:pPr algn="l" fontAlgn="b"/>
                      <a:r>
                        <a:rPr lang="es-MX" sz="1200" b="0" i="0" u="none" strike="noStrike" dirty="0" err="1">
                          <a:solidFill>
                            <a:srgbClr val="000000"/>
                          </a:solidFill>
                          <a:effectLst/>
                          <a:latin typeface="Arial" panose="020B0604020202020204" pitchFamily="34" charset="0"/>
                          <a:cs typeface="Arial" panose="020B0604020202020204" pitchFamily="34" charset="0"/>
                        </a:rPr>
                        <a:t>Lizette</a:t>
                      </a:r>
                      <a:r>
                        <a:rPr lang="es-MX" sz="1200" b="0" i="0" u="none" strike="noStrike" dirty="0">
                          <a:solidFill>
                            <a:srgbClr val="000000"/>
                          </a:solidFill>
                          <a:effectLst/>
                          <a:latin typeface="Arial" panose="020B0604020202020204" pitchFamily="34" charset="0"/>
                          <a:cs typeface="Arial" panose="020B0604020202020204" pitchFamily="34" charset="0"/>
                        </a:rPr>
                        <a:t> Tapia Castro</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54</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119</a:t>
                      </a:r>
                    </a:p>
                  </a:txBody>
                  <a:tcPr marL="3221" marR="3221" marT="322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927609458"/>
                  </a:ext>
                </a:extLst>
              </a:tr>
              <a:tr h="317424">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Juan Andrés Vega Carranza</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14</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68</a:t>
                      </a:r>
                    </a:p>
                  </a:txBody>
                  <a:tcPr marL="3221" marR="3221" marT="322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401480659"/>
                  </a:ext>
                </a:extLst>
              </a:tr>
              <a:tr h="317424">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Gustavo Alarcón Herrera</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12</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21</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37</a:t>
                      </a:r>
                    </a:p>
                  </a:txBody>
                  <a:tcPr marL="3221" marR="3221" marT="322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0294484"/>
                  </a:ext>
                </a:extLst>
              </a:tr>
              <a:tr h="317424">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Esthela Damián Peralta</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68</a:t>
                      </a:r>
                    </a:p>
                  </a:txBody>
                  <a:tcPr marL="3221" marR="3221" marT="322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922870272"/>
                  </a:ext>
                </a:extLst>
              </a:tr>
              <a:tr h="317424">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Simón Quiñones Orozco</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21</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47</a:t>
                      </a:r>
                    </a:p>
                  </a:txBody>
                  <a:tcPr marL="3221" marR="3221" marT="322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79714597"/>
                  </a:ext>
                </a:extLst>
              </a:tr>
              <a:tr h="181212">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Liz Salgado Pineda</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16</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43</a:t>
                      </a:r>
                    </a:p>
                  </a:txBody>
                  <a:tcPr marL="3221" marR="3221" marT="322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60108493"/>
                  </a:ext>
                </a:extLst>
              </a:tr>
              <a:tr h="317424">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Francisco Rodríguez Cisneros</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20</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36</a:t>
                      </a:r>
                    </a:p>
                  </a:txBody>
                  <a:tcPr marL="3221" marR="3221" marT="322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219769671"/>
                  </a:ext>
                </a:extLst>
              </a:tr>
              <a:tr h="317424">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Jacinto González Varona</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3</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44</a:t>
                      </a:r>
                    </a:p>
                  </a:txBody>
                  <a:tcPr marL="3221" marR="3221" marT="322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489927454"/>
                  </a:ext>
                </a:extLst>
              </a:tr>
              <a:tr h="181212">
                <a:tc>
                  <a:txBody>
                    <a:bodyPr/>
                    <a:lstStyle/>
                    <a:p>
                      <a:pPr algn="l" fontAlgn="b"/>
                      <a:r>
                        <a:rPr lang="es-MX" sz="1200" b="1" i="0" u="none" strike="noStrike">
                          <a:solidFill>
                            <a:srgbClr val="000000"/>
                          </a:solidFill>
                          <a:effectLst/>
                          <a:latin typeface="Arial" panose="020B0604020202020204" pitchFamily="34" charset="0"/>
                          <a:cs typeface="Arial" panose="020B0604020202020204" pitchFamily="34" charset="0"/>
                        </a:rPr>
                        <a:t>TOTALES</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769</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69</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rial" panose="020B0604020202020204" pitchFamily="34" charset="0"/>
                          <a:cs typeface="Arial" panose="020B0604020202020204" pitchFamily="34" charset="0"/>
                        </a:rPr>
                        <a:t>2,012</a:t>
                      </a:r>
                    </a:p>
                  </a:txBody>
                  <a:tcPr marL="3221" marR="3221" marT="32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9138291"/>
                  </a:ext>
                </a:extLst>
              </a:tr>
            </a:tbl>
          </a:graphicData>
        </a:graphic>
      </p:graphicFrame>
      <p:sp>
        <p:nvSpPr>
          <p:cNvPr id="5" name="object 3"/>
          <p:cNvSpPr txBox="1">
            <a:spLocks/>
          </p:cNvSpPr>
          <p:nvPr/>
        </p:nvSpPr>
        <p:spPr>
          <a:xfrm>
            <a:off x="3352800" y="9144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VALORACIÓN </a:t>
            </a:r>
            <a:r>
              <a:rPr lang="es-MX" sz="1700" b="1" spc="-10" dirty="0" smtClean="0">
                <a:solidFill>
                  <a:srgbClr val="7030A0"/>
                </a:solidFill>
                <a:latin typeface="Arial" panose="020B0604020202020204" pitchFamily="34" charset="0"/>
                <a:cs typeface="Arial" panose="020B0604020202020204" pitchFamily="34" charset="0"/>
              </a:rPr>
              <a:t>POR PERSONAS ACTORAS POLÍTICAS</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75811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object 3"/>
          <p:cNvSpPr txBox="1">
            <a:spLocks/>
          </p:cNvSpPr>
          <p:nvPr/>
        </p:nvSpPr>
        <p:spPr>
          <a:xfrm>
            <a:off x="1828800" y="1524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P</a:t>
            </a:r>
            <a:r>
              <a:rPr lang="es-MX" sz="1700" b="1" spc="-10" dirty="0" smtClean="0">
                <a:solidFill>
                  <a:srgbClr val="7030A0"/>
                </a:solidFill>
                <a:latin typeface="Arial" panose="020B0604020202020204" pitchFamily="34" charset="0"/>
                <a:cs typeface="Arial" panose="020B0604020202020204" pitchFamily="34" charset="0"/>
              </a:rPr>
              <a:t>) UBICACIÓN POR PERSONAS ACTORAS POLÍTICAS</a:t>
            </a:r>
            <a:endParaRPr lang="es-MX" sz="1700" b="1" dirty="0">
              <a:solidFill>
                <a:srgbClr val="7030A0"/>
              </a:solidFill>
              <a:latin typeface="Arial" panose="020B0604020202020204" pitchFamily="34" charset="0"/>
              <a:cs typeface="Arial" panose="020B0604020202020204" pitchFamily="34" charset="0"/>
            </a:endParaRPr>
          </a:p>
        </p:txBody>
      </p:sp>
      <p:sp>
        <p:nvSpPr>
          <p:cNvPr id="2" name="Rectángulo 1"/>
          <p:cNvSpPr/>
          <p:nvPr/>
        </p:nvSpPr>
        <p:spPr>
          <a:xfrm>
            <a:off x="11430000" y="6096000"/>
            <a:ext cx="354584" cy="276999"/>
          </a:xfrm>
          <a:prstGeom prst="rect">
            <a:avLst/>
          </a:prstGeom>
        </p:spPr>
        <p:txBody>
          <a:bodyPr wrap="none">
            <a:spAutoFit/>
          </a:bodyPr>
          <a:lstStyle/>
          <a:p>
            <a:r>
              <a:rPr lang="es-MX" sz="1200" dirty="0" smtClean="0">
                <a:latin typeface="+mn-lt"/>
              </a:rPr>
              <a:t>28</a:t>
            </a:r>
            <a:endParaRPr lang="es-MX" sz="1200" dirty="0">
              <a:latin typeface="+mn-lt"/>
            </a:endParaRPr>
          </a:p>
        </p:txBody>
      </p:sp>
      <p:graphicFrame>
        <p:nvGraphicFramePr>
          <p:cNvPr id="5" name="Gráfico 4">
            <a:extLst>
              <a:ext uri="{FF2B5EF4-FFF2-40B4-BE49-F238E27FC236}">
                <a16:creationId xmlns:a16="http://schemas.microsoft.com/office/drawing/2014/main" id="{19E7D98B-6859-4B32-B9F5-4F61EA44DD7F}"/>
              </a:ext>
            </a:extLst>
          </p:cNvPr>
          <p:cNvGraphicFramePr>
            <a:graphicFrameLocks/>
          </p:cNvGraphicFramePr>
          <p:nvPr>
            <p:extLst>
              <p:ext uri="{D42A27DB-BD31-4B8C-83A1-F6EECF244321}">
                <p14:modId xmlns:p14="http://schemas.microsoft.com/office/powerpoint/2010/main" val="3548499141"/>
              </p:ext>
            </p:extLst>
          </p:nvPr>
        </p:nvGraphicFramePr>
        <p:xfrm>
          <a:off x="1295400" y="762001"/>
          <a:ext cx="10134600" cy="51054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2"/>
            <a:ext cx="12192000" cy="6857998"/>
          </a:xfrm>
          <a:prstGeom prst="rect">
            <a:avLst/>
          </a:prstGeom>
        </p:spPr>
      </p:pic>
      <p:sp>
        <p:nvSpPr>
          <p:cNvPr id="5" name="object 5"/>
          <p:cNvSpPr txBox="1"/>
          <p:nvPr/>
        </p:nvSpPr>
        <p:spPr>
          <a:xfrm>
            <a:off x="11146535" y="6463538"/>
            <a:ext cx="166370" cy="177800"/>
          </a:xfrm>
          <a:prstGeom prst="rect">
            <a:avLst/>
          </a:prstGeom>
        </p:spPr>
        <p:txBody>
          <a:bodyPr vert="horz" wrap="square" lIns="0" tIns="0" rIns="0" bIns="0" rtlCol="0">
            <a:spAutoFit/>
          </a:bodyPr>
          <a:lstStyle/>
          <a:p>
            <a:pPr marL="38100">
              <a:lnSpc>
                <a:spcPts val="1240"/>
              </a:lnSpc>
            </a:pPr>
            <a:fld id="{81D60167-4931-47E6-BA6A-407CBD079E47}" type="slidenum">
              <a:rPr sz="1200" spc="-50" dirty="0">
                <a:solidFill>
                  <a:srgbClr val="888888"/>
                </a:solidFill>
                <a:latin typeface="Calibri"/>
                <a:cs typeface="Calibri"/>
              </a:rPr>
              <a:t>3</a:t>
            </a:fld>
            <a:endParaRPr sz="1200">
              <a:latin typeface="Calibri"/>
              <a:cs typeface="Calibri"/>
            </a:endParaRPr>
          </a:p>
        </p:txBody>
      </p:sp>
      <p:sp>
        <p:nvSpPr>
          <p:cNvPr id="7" name="CuadroTexto 6">
            <a:extLst>
              <a:ext uri="{FF2B5EF4-FFF2-40B4-BE49-F238E27FC236}">
                <a16:creationId xmlns:a16="http://schemas.microsoft.com/office/drawing/2014/main" id="{AFAEE93B-4232-47AF-9E7C-6BB9910861C7}"/>
              </a:ext>
            </a:extLst>
          </p:cNvPr>
          <p:cNvSpPr txBox="1"/>
          <p:nvPr/>
        </p:nvSpPr>
        <p:spPr>
          <a:xfrm>
            <a:off x="-838200" y="2248043"/>
            <a:ext cx="4138615" cy="815608"/>
          </a:xfrm>
          <a:prstGeom prst="rect">
            <a:avLst/>
          </a:prstGeom>
          <a:noFill/>
        </p:spPr>
        <p:txBody>
          <a:bodyPr wrap="square" rtlCol="0">
            <a:spAutoFit/>
          </a:bodyPr>
          <a:lstStyle/>
          <a:p>
            <a:pPr algn="just">
              <a:lnSpc>
                <a:spcPct val="150000"/>
              </a:lnSpc>
            </a:pPr>
            <a:endParaRPr lang="es-MX" dirty="0">
              <a:latin typeface="Arial" panose="020B0604020202020204" pitchFamily="34" charset="0"/>
              <a:cs typeface="Arial" panose="020B0604020202020204" pitchFamily="34" charset="0"/>
            </a:endParaRPr>
          </a:p>
          <a:p>
            <a:pPr algn="ctr"/>
            <a:endParaRPr lang="es-MX" sz="2000" b="1" dirty="0">
              <a:solidFill>
                <a:srgbClr val="422A5E"/>
              </a:solidFill>
              <a:latin typeface="Arial" panose="020B0604020202020204" pitchFamily="34" charset="0"/>
              <a:cs typeface="Arial" panose="020B0604020202020204" pitchFamily="34" charset="0"/>
            </a:endParaRPr>
          </a:p>
        </p:txBody>
      </p:sp>
      <p:sp>
        <p:nvSpPr>
          <p:cNvPr id="6" name="CuadroTexto 5">
            <a:extLst>
              <a:ext uri="{FF2B5EF4-FFF2-40B4-BE49-F238E27FC236}">
                <a16:creationId xmlns:a16="http://schemas.microsoft.com/office/drawing/2014/main" id="{AFAEE93B-4232-47AF-9E7C-6BB9910861C7}"/>
              </a:ext>
            </a:extLst>
          </p:cNvPr>
          <p:cNvSpPr txBox="1"/>
          <p:nvPr/>
        </p:nvSpPr>
        <p:spPr>
          <a:xfrm>
            <a:off x="-57044" y="10012708"/>
            <a:ext cx="7838625" cy="815608"/>
          </a:xfrm>
          <a:prstGeom prst="rect">
            <a:avLst/>
          </a:prstGeom>
          <a:noFill/>
        </p:spPr>
        <p:txBody>
          <a:bodyPr wrap="square" rtlCol="0">
            <a:spAutoFit/>
          </a:bodyPr>
          <a:lstStyle/>
          <a:p>
            <a:pPr algn="just">
              <a:lnSpc>
                <a:spcPct val="150000"/>
              </a:lnSpc>
            </a:pPr>
            <a:endParaRPr lang="es-MX" dirty="0">
              <a:latin typeface="Arial" panose="020B0604020202020204" pitchFamily="34" charset="0"/>
              <a:cs typeface="Arial" panose="020B0604020202020204" pitchFamily="34" charset="0"/>
            </a:endParaRPr>
          </a:p>
          <a:p>
            <a:pPr algn="ctr"/>
            <a:endParaRPr lang="es-MX" sz="2000" b="1" dirty="0">
              <a:solidFill>
                <a:srgbClr val="422A5E"/>
              </a:solidFill>
              <a:latin typeface="Arial" panose="020B0604020202020204" pitchFamily="34" charset="0"/>
              <a:cs typeface="Arial" panose="020B0604020202020204" pitchFamily="34" charset="0"/>
            </a:endParaRPr>
          </a:p>
        </p:txBody>
      </p:sp>
      <p:sp>
        <p:nvSpPr>
          <p:cNvPr id="8" name="Rectángulo 7"/>
          <p:cNvSpPr/>
          <p:nvPr/>
        </p:nvSpPr>
        <p:spPr>
          <a:xfrm>
            <a:off x="59848" y="609600"/>
            <a:ext cx="6046785" cy="3046988"/>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lang="es-MX" sz="1600" dirty="0" smtClean="0"/>
              <a:t>Para ello, se emplea una metodología que integra enfoques cuantitativos y cualitativos, sustentada en la técnica de análisis de contenido. La evaluación se desarrolla con base en las variables, criterios metodológicos y lineamientos establecidos por el Instituto Nacional Electoral (INE), así como en las disposiciones para el monitoreo de medios impresos aprobadas por el Instituto Electoral y de Participación Ciudadana del Estado de Guerrero (IEPC Guerrero).</a:t>
            </a:r>
            <a:endParaRPr kumimoji="0" lang="es-MX" altLang="es-MX" sz="1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9" name="Rectangle 3"/>
          <p:cNvSpPr>
            <a:spLocks noChangeArrowheads="1"/>
          </p:cNvSpPr>
          <p:nvPr/>
        </p:nvSpPr>
        <p:spPr bwMode="auto">
          <a:xfrm>
            <a:off x="33267" y="3755424"/>
            <a:ext cx="9359552" cy="1893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lang="es-MX" sz="1600" dirty="0" smtClean="0">
                <a:latin typeface="Arial" panose="020B0604020202020204" pitchFamily="34" charset="0"/>
                <a:cs typeface="Arial" panose="020B0604020202020204" pitchFamily="34" charset="0"/>
              </a:rPr>
              <a:t>La selección de la muestra se realizó considerando el tiraje y el alcance de circulación de los periódicos con mayor presencia en el estado. Para ello, se incluyeron tanto medios de cobertura estatal como publicaciones de alcance local, de conformidad con el catálogo de medios impresos aprobado por el Instituto Electoral y de Participación Ciudadana del Estado de Guerrero (IEPC Guerrero).</a:t>
            </a:r>
            <a:endParaRPr kumimoji="0" lang="es-MX" altLang="es-MX" sz="1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65429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object 2"/>
          <p:cNvSpPr txBox="1"/>
          <p:nvPr/>
        </p:nvSpPr>
        <p:spPr>
          <a:xfrm flipH="1">
            <a:off x="2165162" y="1940132"/>
            <a:ext cx="7051752" cy="45719"/>
          </a:xfrm>
          <a:prstGeom prst="rect">
            <a:avLst/>
          </a:prstGeom>
        </p:spPr>
        <p:txBody>
          <a:bodyPr vert="horz" wrap="square" lIns="0" tIns="12065" rIns="0" bIns="0" rtlCol="0">
            <a:spAutoFit/>
          </a:bodyPr>
          <a:lstStyle/>
          <a:p>
            <a:pPr marL="12700" marR="5080" algn="just">
              <a:lnSpc>
                <a:spcPct val="150000"/>
              </a:lnSpc>
              <a:spcBef>
                <a:spcPts val="95"/>
              </a:spcBef>
            </a:pPr>
            <a:endParaRPr sz="1700" dirty="0">
              <a:latin typeface="Arial" panose="020B0604020202020204" pitchFamily="34" charset="0"/>
              <a:cs typeface="Arial" panose="020B0604020202020204" pitchFamily="34" charset="0"/>
            </a:endParaRPr>
          </a:p>
        </p:txBody>
      </p:sp>
      <p:sp>
        <p:nvSpPr>
          <p:cNvPr id="64" name="Rectangle 1"/>
          <p:cNvSpPr>
            <a:spLocks noChangeArrowheads="1"/>
          </p:cNvSpPr>
          <p:nvPr/>
        </p:nvSpPr>
        <p:spPr bwMode="auto">
          <a:xfrm flipH="1">
            <a:off x="381000" y="770028"/>
            <a:ext cx="11125200" cy="5655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a:lnSpc>
                <a:spcPct val="150000"/>
              </a:lnSpc>
            </a:pPr>
            <a:r>
              <a:rPr lang="es-MX" sz="1600" dirty="0" smtClean="0">
                <a:latin typeface="Arial" panose="020B0604020202020204" pitchFamily="34" charset="0"/>
                <a:cs typeface="Arial" panose="020B0604020202020204" pitchFamily="34" charset="0"/>
              </a:rPr>
              <a:t>En el monitoreo de medios impresos, la ubicación de las menciones de las personas actoras del ámbito político se clasificó en las categorías de portada, vinculada a portada, vinculada a contraportada, contraportada y sin relación. Con base en esta clasificación se obtuvieron los siguientes resultados.</a:t>
            </a:r>
          </a:p>
          <a:p>
            <a:pPr algn="just">
              <a:lnSpc>
                <a:spcPct val="150000"/>
              </a:lnSpc>
            </a:pPr>
            <a:r>
              <a:rPr lang="es-MX" sz="1600" dirty="0" smtClean="0">
                <a:latin typeface="Arial" panose="020B0604020202020204" pitchFamily="34" charset="0"/>
                <a:cs typeface="Arial" panose="020B0604020202020204" pitchFamily="34" charset="0"/>
              </a:rPr>
              <a:t>De las 936 menciones registradas sobre Evelyn Salgado Pineda, 26 aparecen en portada, 269 están vinculadas a portada, </a:t>
            </a:r>
            <a:r>
              <a:rPr lang="es-MX" sz="1600" dirty="0">
                <a:latin typeface="Arial" panose="020B0604020202020204" pitchFamily="34" charset="0"/>
                <a:cs typeface="Arial" panose="020B0604020202020204" pitchFamily="34" charset="0"/>
              </a:rPr>
              <a:t>0</a:t>
            </a:r>
            <a:r>
              <a:rPr lang="es-MX" sz="1600" dirty="0" smtClean="0">
                <a:latin typeface="Arial" panose="020B0604020202020204" pitchFamily="34" charset="0"/>
                <a:cs typeface="Arial" panose="020B0604020202020204" pitchFamily="34" charset="0"/>
              </a:rPr>
              <a:t> vinculadas a contraportada,624 se encuentran sin relación con estos espacios y 17 en contraportada.</a:t>
            </a:r>
          </a:p>
          <a:p>
            <a:pPr algn="just">
              <a:lnSpc>
                <a:spcPct val="150000"/>
              </a:lnSpc>
            </a:pPr>
            <a:r>
              <a:rPr lang="es-MX" sz="1600" dirty="0" smtClean="0">
                <a:latin typeface="Arial" panose="020B0604020202020204" pitchFamily="34" charset="0"/>
                <a:cs typeface="Arial" panose="020B0604020202020204" pitchFamily="34" charset="0"/>
              </a:rPr>
              <a:t>En el caso de </a:t>
            </a:r>
            <a:r>
              <a:rPr lang="es-MX" sz="1600" dirty="0" err="1" smtClean="0">
                <a:latin typeface="Arial" panose="020B0604020202020204" pitchFamily="34" charset="0"/>
                <a:cs typeface="Arial" panose="020B0604020202020204" pitchFamily="34" charset="0"/>
              </a:rPr>
              <a:t>Abelina</a:t>
            </a:r>
            <a:r>
              <a:rPr lang="es-MX" sz="1600" dirty="0" smtClean="0">
                <a:latin typeface="Arial" panose="020B0604020202020204" pitchFamily="34" charset="0"/>
                <a:cs typeface="Arial" panose="020B0604020202020204" pitchFamily="34" charset="0"/>
              </a:rPr>
              <a:t> López Rodríguez, de 284 menciones, </a:t>
            </a:r>
            <a:r>
              <a:rPr lang="es-MX" sz="1600" dirty="0">
                <a:latin typeface="Arial" panose="020B0604020202020204" pitchFamily="34" charset="0"/>
                <a:cs typeface="Arial" panose="020B0604020202020204" pitchFamily="34" charset="0"/>
              </a:rPr>
              <a:t>2</a:t>
            </a:r>
            <a:r>
              <a:rPr lang="es-MX" sz="1600" dirty="0" smtClean="0">
                <a:latin typeface="Arial" panose="020B0604020202020204" pitchFamily="34" charset="0"/>
                <a:cs typeface="Arial" panose="020B0604020202020204" pitchFamily="34" charset="0"/>
              </a:rPr>
              <a:t> se ubican en portada, 62 están vinculadas a portada, </a:t>
            </a:r>
            <a:r>
              <a:rPr lang="es-MX" sz="1600" dirty="0">
                <a:latin typeface="Arial" panose="020B0604020202020204" pitchFamily="34" charset="0"/>
                <a:cs typeface="Arial" panose="020B0604020202020204" pitchFamily="34" charset="0"/>
              </a:rPr>
              <a:t>0</a:t>
            </a:r>
            <a:r>
              <a:rPr lang="es-MX" sz="1600" dirty="0" smtClean="0">
                <a:latin typeface="Arial" panose="020B0604020202020204" pitchFamily="34" charset="0"/>
                <a:cs typeface="Arial" panose="020B0604020202020204" pitchFamily="34" charset="0"/>
              </a:rPr>
              <a:t> vinculadas a contraportada, 219 se clasifican sin relación y </a:t>
            </a:r>
            <a:r>
              <a:rPr lang="es-MX" sz="1600" dirty="0">
                <a:latin typeface="Arial" panose="020B0604020202020204" pitchFamily="34" charset="0"/>
                <a:cs typeface="Arial" panose="020B0604020202020204" pitchFamily="34" charset="0"/>
              </a:rPr>
              <a:t>1</a:t>
            </a:r>
            <a:r>
              <a:rPr lang="es-MX" sz="1600" dirty="0" smtClean="0">
                <a:latin typeface="Arial" panose="020B0604020202020204" pitchFamily="34" charset="0"/>
                <a:cs typeface="Arial" panose="020B0604020202020204" pitchFamily="34" charset="0"/>
              </a:rPr>
              <a:t> en contraportada.</a:t>
            </a:r>
          </a:p>
          <a:p>
            <a:pPr algn="just">
              <a:lnSpc>
                <a:spcPct val="150000"/>
              </a:lnSpc>
            </a:pPr>
            <a:r>
              <a:rPr lang="es-MX" sz="1600" dirty="0" smtClean="0">
                <a:latin typeface="Arial" panose="020B0604020202020204" pitchFamily="34" charset="0"/>
                <a:cs typeface="Arial" panose="020B0604020202020204" pitchFamily="34" charset="0"/>
              </a:rPr>
              <a:t>Por su parte, Claudia </a:t>
            </a:r>
            <a:r>
              <a:rPr lang="es-MX" sz="1600" dirty="0" err="1" smtClean="0">
                <a:latin typeface="Arial" panose="020B0604020202020204" pitchFamily="34" charset="0"/>
                <a:cs typeface="Arial" panose="020B0604020202020204" pitchFamily="34" charset="0"/>
              </a:rPr>
              <a:t>Sheinbaum</a:t>
            </a:r>
            <a:r>
              <a:rPr lang="es-MX" sz="1600" dirty="0" smtClean="0">
                <a:latin typeface="Arial" panose="020B0604020202020204" pitchFamily="34" charset="0"/>
                <a:cs typeface="Arial" panose="020B0604020202020204" pitchFamily="34" charset="0"/>
              </a:rPr>
              <a:t> Pardo registra 281 menciones, de las cuales </a:t>
            </a:r>
            <a:r>
              <a:rPr lang="es-MX" sz="1600" dirty="0">
                <a:latin typeface="Arial" panose="020B0604020202020204" pitchFamily="34" charset="0"/>
                <a:cs typeface="Arial" panose="020B0604020202020204" pitchFamily="34" charset="0"/>
              </a:rPr>
              <a:t>1</a:t>
            </a:r>
            <a:r>
              <a:rPr lang="es-MX" sz="1600" dirty="0" smtClean="0">
                <a:latin typeface="Arial" panose="020B0604020202020204" pitchFamily="34" charset="0"/>
                <a:cs typeface="Arial" panose="020B0604020202020204" pitchFamily="34" charset="0"/>
              </a:rPr>
              <a:t> aparece en portada, 64 vinculadas a portada, </a:t>
            </a:r>
            <a:r>
              <a:rPr lang="es-MX" sz="1600" dirty="0">
                <a:latin typeface="Arial" panose="020B0604020202020204" pitchFamily="34" charset="0"/>
                <a:cs typeface="Arial" panose="020B0604020202020204" pitchFamily="34" charset="0"/>
              </a:rPr>
              <a:t>2</a:t>
            </a:r>
            <a:r>
              <a:rPr lang="es-MX" sz="1600" dirty="0" smtClean="0">
                <a:latin typeface="Arial" panose="020B0604020202020204" pitchFamily="34" charset="0"/>
                <a:cs typeface="Arial" panose="020B0604020202020204" pitchFamily="34" charset="0"/>
              </a:rPr>
              <a:t> vinculadas a contraportada, 214 sin relación y </a:t>
            </a:r>
            <a:r>
              <a:rPr lang="es-MX" sz="1600" dirty="0">
                <a:latin typeface="Arial" panose="020B0604020202020204" pitchFamily="34" charset="0"/>
                <a:cs typeface="Arial" panose="020B0604020202020204" pitchFamily="34" charset="0"/>
              </a:rPr>
              <a:t>0</a:t>
            </a:r>
            <a:r>
              <a:rPr lang="es-MX" sz="1600" dirty="0" smtClean="0">
                <a:latin typeface="Arial" panose="020B0604020202020204" pitchFamily="34" charset="0"/>
                <a:cs typeface="Arial" panose="020B0604020202020204" pitchFamily="34" charset="0"/>
              </a:rPr>
              <a:t> en contraportada.</a:t>
            </a:r>
          </a:p>
          <a:p>
            <a:pPr algn="just">
              <a:lnSpc>
                <a:spcPct val="150000"/>
              </a:lnSpc>
            </a:pPr>
            <a:r>
              <a:rPr lang="es-MX" sz="1600" dirty="0" smtClean="0">
                <a:latin typeface="Arial" panose="020B0604020202020204" pitchFamily="34" charset="0"/>
                <a:cs typeface="Arial" panose="020B0604020202020204" pitchFamily="34" charset="0"/>
              </a:rPr>
              <a:t>Entre las personas con menor número de menciones se encuentra Jacinto González Varona con 48 registros, distribuidos en </a:t>
            </a:r>
            <a:r>
              <a:rPr lang="es-MX" sz="1600" dirty="0">
                <a:latin typeface="Arial" panose="020B0604020202020204" pitchFamily="34" charset="0"/>
                <a:cs typeface="Arial" panose="020B0604020202020204" pitchFamily="34" charset="0"/>
              </a:rPr>
              <a:t>0</a:t>
            </a:r>
            <a:r>
              <a:rPr lang="es-MX" sz="1600" dirty="0" smtClean="0">
                <a:latin typeface="Arial" panose="020B0604020202020204" pitchFamily="34" charset="0"/>
                <a:cs typeface="Arial" panose="020B0604020202020204" pitchFamily="34" charset="0"/>
              </a:rPr>
              <a:t> menciones en portada, </a:t>
            </a:r>
            <a:r>
              <a:rPr lang="es-MX" sz="1600" dirty="0">
                <a:latin typeface="Arial" panose="020B0604020202020204" pitchFamily="34" charset="0"/>
                <a:cs typeface="Arial" panose="020B0604020202020204" pitchFamily="34" charset="0"/>
              </a:rPr>
              <a:t>9</a:t>
            </a:r>
            <a:r>
              <a:rPr lang="es-MX" sz="1600" dirty="0" smtClean="0">
                <a:latin typeface="Arial" panose="020B0604020202020204" pitchFamily="34" charset="0"/>
                <a:cs typeface="Arial" panose="020B0604020202020204" pitchFamily="34" charset="0"/>
              </a:rPr>
              <a:t> vinculadas a portada, </a:t>
            </a:r>
            <a:r>
              <a:rPr lang="es-MX" sz="1600" dirty="0">
                <a:latin typeface="Arial" panose="020B0604020202020204" pitchFamily="34" charset="0"/>
                <a:cs typeface="Arial" panose="020B0604020202020204" pitchFamily="34" charset="0"/>
              </a:rPr>
              <a:t>0</a:t>
            </a:r>
            <a:r>
              <a:rPr lang="es-MX" sz="1600" dirty="0" smtClean="0">
                <a:latin typeface="Arial" panose="020B0604020202020204" pitchFamily="34" charset="0"/>
                <a:cs typeface="Arial" panose="020B0604020202020204" pitchFamily="34" charset="0"/>
              </a:rPr>
              <a:t> vinculadas a contraportada,39 sin relación y </a:t>
            </a:r>
            <a:r>
              <a:rPr lang="es-MX" sz="1600" dirty="0">
                <a:latin typeface="Arial" panose="020B0604020202020204" pitchFamily="34" charset="0"/>
                <a:cs typeface="Arial" panose="020B0604020202020204" pitchFamily="34" charset="0"/>
              </a:rPr>
              <a:t>0</a:t>
            </a:r>
            <a:r>
              <a:rPr lang="es-MX" sz="1600" dirty="0" smtClean="0">
                <a:latin typeface="Arial" panose="020B0604020202020204" pitchFamily="34" charset="0"/>
                <a:cs typeface="Arial" panose="020B0604020202020204" pitchFamily="34" charset="0"/>
              </a:rPr>
              <a:t> en contraportada. Finalmente, Francisco Rodríguez Cisneros registra 56 menciones, de las cuales </a:t>
            </a:r>
            <a:r>
              <a:rPr lang="es-MX" sz="1600" dirty="0">
                <a:latin typeface="Arial" panose="020B0604020202020204" pitchFamily="34" charset="0"/>
                <a:cs typeface="Arial" panose="020B0604020202020204" pitchFamily="34" charset="0"/>
              </a:rPr>
              <a:t>0</a:t>
            </a:r>
            <a:r>
              <a:rPr lang="es-MX" sz="1600" dirty="0" smtClean="0">
                <a:latin typeface="Arial" panose="020B0604020202020204" pitchFamily="34" charset="0"/>
                <a:cs typeface="Arial" panose="020B0604020202020204" pitchFamily="34" charset="0"/>
              </a:rPr>
              <a:t> aparecen en portada, 12 están vinculadas a portada, 0 están vinculadas a contraportada, 44 se clasifican sin relación y 0 están en contraportada.</a:t>
            </a:r>
          </a:p>
          <a:p>
            <a:pPr marL="0" marR="0" lvl="0" indent="0" algn="just" defTabSz="914400" rtl="0" eaLnBrk="0" fontAlgn="base" latinLnBrk="0" hangingPunct="0">
              <a:lnSpc>
                <a:spcPct val="150000"/>
              </a:lnSpc>
              <a:spcBef>
                <a:spcPct val="0"/>
              </a:spcBef>
              <a:spcAft>
                <a:spcPct val="0"/>
              </a:spcAft>
              <a:buClrTx/>
              <a:buSzTx/>
              <a:buFontTx/>
              <a:buNone/>
              <a:tabLst/>
            </a:pPr>
            <a:endParaRPr kumimoji="0" lang="es-MX" altLang="es-MX" sz="1700" i="0" u="none" strike="noStrike" cap="none" normalizeH="0" baseline="0" dirty="0" smtClean="0">
              <a:ln>
                <a:noFill/>
              </a:ln>
              <a:solidFill>
                <a:schemeClr val="tx1"/>
              </a:solidFill>
              <a:effectLst/>
              <a:latin typeface="Arial" panose="020B0604020202020204" pitchFamily="34" charset="0"/>
            </a:endParaRPr>
          </a:p>
        </p:txBody>
      </p:sp>
      <p:sp>
        <p:nvSpPr>
          <p:cNvPr id="2" name="Rectángulo 1"/>
          <p:cNvSpPr/>
          <p:nvPr/>
        </p:nvSpPr>
        <p:spPr>
          <a:xfrm>
            <a:off x="11506200" y="6096000"/>
            <a:ext cx="354584" cy="276999"/>
          </a:xfrm>
          <a:prstGeom prst="rect">
            <a:avLst/>
          </a:prstGeom>
        </p:spPr>
        <p:txBody>
          <a:bodyPr wrap="none">
            <a:spAutoFit/>
          </a:bodyPr>
          <a:lstStyle/>
          <a:p>
            <a:r>
              <a:rPr lang="es-MX" sz="1200" dirty="0" smtClean="0"/>
              <a:t>29</a:t>
            </a:r>
            <a:endParaRPr lang="es-MX" sz="1200" dirty="0"/>
          </a:p>
        </p:txBody>
      </p:sp>
    </p:spTree>
    <p:extLst>
      <p:ext uri="{BB962C8B-B14F-4D97-AF65-F5344CB8AC3E}">
        <p14:creationId xmlns:p14="http://schemas.microsoft.com/office/powerpoint/2010/main" val="279608102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506200" y="6358406"/>
            <a:ext cx="354584" cy="276999"/>
          </a:xfrm>
          <a:prstGeom prst="rect">
            <a:avLst/>
          </a:prstGeom>
        </p:spPr>
        <p:txBody>
          <a:bodyPr wrap="none">
            <a:spAutoFit/>
          </a:bodyPr>
          <a:lstStyle/>
          <a:p>
            <a:r>
              <a:rPr lang="es-MX" sz="1200" dirty="0" smtClean="0"/>
              <a:t>30</a:t>
            </a:r>
            <a:endParaRPr lang="es-MX" sz="1200" dirty="0"/>
          </a:p>
        </p:txBody>
      </p:sp>
      <p:graphicFrame>
        <p:nvGraphicFramePr>
          <p:cNvPr id="4" name="Tabla 3"/>
          <p:cNvGraphicFramePr>
            <a:graphicFrameLocks noGrp="1"/>
          </p:cNvGraphicFramePr>
          <p:nvPr>
            <p:extLst>
              <p:ext uri="{D42A27DB-BD31-4B8C-83A1-F6EECF244321}">
                <p14:modId xmlns:p14="http://schemas.microsoft.com/office/powerpoint/2010/main" val="2622592229"/>
              </p:ext>
            </p:extLst>
          </p:nvPr>
        </p:nvGraphicFramePr>
        <p:xfrm>
          <a:off x="1752600" y="1920844"/>
          <a:ext cx="9296399" cy="4576061"/>
        </p:xfrm>
        <a:graphic>
          <a:graphicData uri="http://schemas.openxmlformats.org/drawingml/2006/table">
            <a:tbl>
              <a:tblPr/>
              <a:tblGrid>
                <a:gridCol w="2654690">
                  <a:extLst>
                    <a:ext uri="{9D8B030D-6E8A-4147-A177-3AD203B41FA5}">
                      <a16:colId xmlns:a16="http://schemas.microsoft.com/office/drawing/2014/main" val="3675598795"/>
                    </a:ext>
                  </a:extLst>
                </a:gridCol>
                <a:gridCol w="1047905">
                  <a:extLst>
                    <a:ext uri="{9D8B030D-6E8A-4147-A177-3AD203B41FA5}">
                      <a16:colId xmlns:a16="http://schemas.microsoft.com/office/drawing/2014/main" val="1337344085"/>
                    </a:ext>
                  </a:extLst>
                </a:gridCol>
                <a:gridCol w="1065369">
                  <a:extLst>
                    <a:ext uri="{9D8B030D-6E8A-4147-A177-3AD203B41FA5}">
                      <a16:colId xmlns:a16="http://schemas.microsoft.com/office/drawing/2014/main" val="1388510893"/>
                    </a:ext>
                  </a:extLst>
                </a:gridCol>
                <a:gridCol w="1394148">
                  <a:extLst>
                    <a:ext uri="{9D8B030D-6E8A-4147-A177-3AD203B41FA5}">
                      <a16:colId xmlns:a16="http://schemas.microsoft.com/office/drawing/2014/main" val="1516603973"/>
                    </a:ext>
                  </a:extLst>
                </a:gridCol>
                <a:gridCol w="928362">
                  <a:extLst>
                    <a:ext uri="{9D8B030D-6E8A-4147-A177-3AD203B41FA5}">
                      <a16:colId xmlns:a16="http://schemas.microsoft.com/office/drawing/2014/main" val="3847069340"/>
                    </a:ext>
                  </a:extLst>
                </a:gridCol>
                <a:gridCol w="1496878">
                  <a:extLst>
                    <a:ext uri="{9D8B030D-6E8A-4147-A177-3AD203B41FA5}">
                      <a16:colId xmlns:a16="http://schemas.microsoft.com/office/drawing/2014/main" val="3669221044"/>
                    </a:ext>
                  </a:extLst>
                </a:gridCol>
                <a:gridCol w="709047">
                  <a:extLst>
                    <a:ext uri="{9D8B030D-6E8A-4147-A177-3AD203B41FA5}">
                      <a16:colId xmlns:a16="http://schemas.microsoft.com/office/drawing/2014/main" val="1936486182"/>
                    </a:ext>
                  </a:extLst>
                </a:gridCol>
              </a:tblGrid>
              <a:tr h="659181">
                <a:tc>
                  <a:txBody>
                    <a:bodyPr/>
                    <a:lstStyle/>
                    <a:p>
                      <a:pPr algn="ctr" fontAlgn="b"/>
                      <a:r>
                        <a:rPr lang="es-MX" sz="1200" b="0" i="0" u="none" strike="noStrike" dirty="0">
                          <a:solidFill>
                            <a:schemeClr val="bg1"/>
                          </a:solidFill>
                          <a:effectLst/>
                          <a:latin typeface="Arial" panose="020B0604020202020204" pitchFamily="34" charset="0"/>
                          <a:cs typeface="Arial" panose="020B0604020202020204" pitchFamily="34" charset="0"/>
                        </a:rPr>
                        <a:t>ACTORES POLÍTICOS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0" i="0" u="none" strike="noStrike" dirty="0">
                          <a:solidFill>
                            <a:schemeClr val="bg1"/>
                          </a:solidFill>
                          <a:effectLst/>
                          <a:latin typeface="Arial" panose="020B0604020202020204" pitchFamily="34" charset="0"/>
                          <a:cs typeface="Arial" panose="020B0604020202020204" pitchFamily="34" charset="0"/>
                        </a:rPr>
                        <a:t>PORTADA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0" i="0" u="none" strike="noStrike" dirty="0">
                          <a:solidFill>
                            <a:schemeClr val="bg1"/>
                          </a:solidFill>
                          <a:effectLst/>
                          <a:latin typeface="Arial" panose="020B0604020202020204" pitchFamily="34" charset="0"/>
                          <a:cs typeface="Arial" panose="020B0604020202020204" pitchFamily="34" charset="0"/>
                        </a:rPr>
                        <a:t>VINCULADA A LA PORTADA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0" i="0" u="none" strike="noStrike" dirty="0">
                          <a:solidFill>
                            <a:schemeClr val="bg1"/>
                          </a:solidFill>
                          <a:effectLst/>
                          <a:latin typeface="Arial" panose="020B0604020202020204" pitchFamily="34" charset="0"/>
                          <a:cs typeface="Arial" panose="020B0604020202020204" pitchFamily="34" charset="0"/>
                        </a:rPr>
                        <a:t>VINCULADA A LA CONTRAPORTADA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0" i="0" u="none" strike="noStrike" dirty="0">
                          <a:solidFill>
                            <a:schemeClr val="bg1"/>
                          </a:solidFill>
                          <a:effectLst/>
                          <a:latin typeface="Arial" panose="020B0604020202020204" pitchFamily="34" charset="0"/>
                          <a:cs typeface="Arial" panose="020B0604020202020204" pitchFamily="34" charset="0"/>
                        </a:rPr>
                        <a:t>SIN RELACIÓN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0" i="0" u="none" strike="noStrike" dirty="0">
                          <a:solidFill>
                            <a:schemeClr val="bg1"/>
                          </a:solidFill>
                          <a:effectLst/>
                          <a:latin typeface="Arial" panose="020B0604020202020204" pitchFamily="34" charset="0"/>
                          <a:cs typeface="Arial" panose="020B0604020202020204" pitchFamily="34" charset="0"/>
                        </a:rPr>
                        <a:t>CONTRAPORTADA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0" i="0" u="none" strike="noStrike" dirty="0">
                          <a:solidFill>
                            <a:schemeClr val="bg1"/>
                          </a:solidFill>
                          <a:effectLst/>
                          <a:latin typeface="Arial" panose="020B0604020202020204" pitchFamily="34" charset="0"/>
                          <a:cs typeface="Arial" panose="020B0604020202020204" pitchFamily="34" charset="0"/>
                        </a:rPr>
                        <a:t>TOTALES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128153531"/>
                  </a:ext>
                </a:extLst>
              </a:tr>
              <a:tr h="329590">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Evelyn Cecia Salgado Pineda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624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936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856337"/>
                  </a:ext>
                </a:extLst>
              </a:tr>
              <a:tr h="329590">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Abelina López Rodríguez</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64955877"/>
                  </a:ext>
                </a:extLst>
              </a:tr>
              <a:tr h="329590">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Claudia Sheinbaum Pardo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smtClean="0">
                          <a:solidFill>
                            <a:srgbClr val="000000"/>
                          </a:solidFill>
                          <a:effectLst/>
                          <a:latin typeface="Arial" panose="020B0604020202020204" pitchFamily="34" charset="0"/>
                          <a:cs typeface="Arial" panose="020B0604020202020204" pitchFamily="34" charset="0"/>
                        </a:rPr>
                        <a:t>214</a:t>
                      </a:r>
                      <a:endParaRPr lang="es-MX" sz="12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smtClean="0">
                          <a:solidFill>
                            <a:srgbClr val="000000"/>
                          </a:solidFill>
                          <a:effectLst/>
                          <a:latin typeface="Arial" panose="020B0604020202020204" pitchFamily="34" charset="0"/>
                          <a:cs typeface="Arial" panose="020B0604020202020204" pitchFamily="34" charset="0"/>
                        </a:rPr>
                        <a:t>281</a:t>
                      </a:r>
                      <a:endParaRPr lang="es-MX" sz="12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024563654"/>
                  </a:ext>
                </a:extLst>
              </a:tr>
              <a:tr h="329590">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Félix Salgado Macedonio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169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89139233"/>
                  </a:ext>
                </a:extLst>
              </a:tr>
              <a:tr h="171415">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Beatriz Mojica Morga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209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31480459"/>
                  </a:ext>
                </a:extLst>
              </a:tr>
              <a:tr h="171415">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Javier Saldaña Almazán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161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393387429"/>
                  </a:ext>
                </a:extLst>
              </a:tr>
              <a:tr h="171415">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Lizette Tapia Castro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164057483"/>
                  </a:ext>
                </a:extLst>
              </a:tr>
              <a:tr h="329590">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Juan Andrés Vega Carranza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990613824"/>
                  </a:ext>
                </a:extLst>
              </a:tr>
              <a:tr h="329590">
                <a:tc>
                  <a:txBody>
                    <a:bodyPr/>
                    <a:lstStyle/>
                    <a:p>
                      <a:pPr algn="l" fontAlgn="b"/>
                      <a:r>
                        <a:rPr lang="es-MX" sz="1200" b="0" i="0" u="none" strike="noStrike" dirty="0">
                          <a:solidFill>
                            <a:srgbClr val="000000"/>
                          </a:solidFill>
                          <a:effectLst/>
                          <a:latin typeface="Arial" panose="020B0604020202020204" pitchFamily="34" charset="0"/>
                          <a:cs typeface="Arial" panose="020B0604020202020204" pitchFamily="34" charset="0"/>
                        </a:rPr>
                        <a:t>Gustavo Alarcón Herrera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40753527"/>
                  </a:ext>
                </a:extLst>
              </a:tr>
              <a:tr h="171415">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Esthela Damián Peralta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22104222"/>
                  </a:ext>
                </a:extLst>
              </a:tr>
              <a:tr h="171415">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Simón Quiñones Orozco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055918459"/>
                  </a:ext>
                </a:extLst>
              </a:tr>
              <a:tr h="171415">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Liz Salgado Pineda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313428391"/>
                  </a:ext>
                </a:extLst>
              </a:tr>
              <a:tr h="329590">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Francisco Rodríguez Cisneros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636628478"/>
                  </a:ext>
                </a:extLst>
              </a:tr>
              <a:tr h="329590">
                <a:tc>
                  <a:txBody>
                    <a:bodyPr/>
                    <a:lstStyle/>
                    <a:p>
                      <a:pPr algn="l" fontAlgn="b"/>
                      <a:r>
                        <a:rPr lang="es-MX" sz="1200" b="0" i="0" u="none" strike="noStrike">
                          <a:solidFill>
                            <a:srgbClr val="000000"/>
                          </a:solidFill>
                          <a:effectLst/>
                          <a:latin typeface="Arial" panose="020B0604020202020204" pitchFamily="34" charset="0"/>
                          <a:cs typeface="Arial" panose="020B0604020202020204" pitchFamily="34" charset="0"/>
                        </a:rPr>
                        <a:t>Jacinto González Varona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25153543"/>
                  </a:ext>
                </a:extLst>
              </a:tr>
              <a:tr h="171415">
                <a:tc>
                  <a:txBody>
                    <a:bodyPr/>
                    <a:lstStyle/>
                    <a:p>
                      <a:pPr algn="l" fontAlgn="b"/>
                      <a:r>
                        <a:rPr lang="es-MX" sz="1200" b="1" i="0" u="none" strike="noStrike" dirty="0">
                          <a:solidFill>
                            <a:srgbClr val="000000"/>
                          </a:solidFill>
                          <a:effectLst/>
                          <a:latin typeface="Arial" panose="020B0604020202020204" pitchFamily="34" charset="0"/>
                          <a:cs typeface="Arial" panose="020B0604020202020204" pitchFamily="34" charset="0"/>
                        </a:rPr>
                        <a:t>TOTALES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704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cs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2071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cs typeface="Arial" panose="020B0604020202020204" pitchFamily="34" charset="0"/>
                        </a:rPr>
                        <a:t>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smtClean="0">
                          <a:solidFill>
                            <a:srgbClr val="000000"/>
                          </a:solidFill>
                          <a:effectLst/>
                          <a:latin typeface="Arial" panose="020B0604020202020204" pitchFamily="34" charset="0"/>
                          <a:cs typeface="Arial" panose="020B0604020202020204" pitchFamily="34" charset="0"/>
                        </a:rPr>
                        <a:t>2850</a:t>
                      </a:r>
                      <a:endParaRPr lang="es-MX" sz="12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5337400"/>
                  </a:ext>
                </a:extLst>
              </a:tr>
            </a:tbl>
          </a:graphicData>
        </a:graphic>
      </p:graphicFrame>
      <p:sp>
        <p:nvSpPr>
          <p:cNvPr id="5" name="object 3"/>
          <p:cNvSpPr txBox="1">
            <a:spLocks/>
          </p:cNvSpPr>
          <p:nvPr/>
        </p:nvSpPr>
        <p:spPr>
          <a:xfrm>
            <a:off x="3200400" y="11430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UBICACIÓN </a:t>
            </a:r>
            <a:r>
              <a:rPr lang="es-MX" sz="1700" b="1" spc="-10" dirty="0" smtClean="0">
                <a:solidFill>
                  <a:srgbClr val="7030A0"/>
                </a:solidFill>
                <a:latin typeface="Arial" panose="020B0604020202020204" pitchFamily="34" charset="0"/>
                <a:cs typeface="Arial" panose="020B0604020202020204" pitchFamily="34" charset="0"/>
              </a:rPr>
              <a:t>POR PERSONAS ACTORAS POLÍTICAS</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object 3"/>
          <p:cNvSpPr txBox="1">
            <a:spLocks/>
          </p:cNvSpPr>
          <p:nvPr/>
        </p:nvSpPr>
        <p:spPr>
          <a:xfrm>
            <a:off x="1905000" y="3810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Q</a:t>
            </a:r>
            <a:r>
              <a:rPr lang="es-MX" sz="1700" b="1" spc="-10" dirty="0" smtClean="0">
                <a:solidFill>
                  <a:srgbClr val="7030A0"/>
                </a:solidFill>
                <a:latin typeface="Arial" panose="020B0604020202020204" pitchFamily="34" charset="0"/>
                <a:cs typeface="Arial" panose="020B0604020202020204" pitchFamily="34" charset="0"/>
              </a:rPr>
              <a:t>) PRESENTACIÓN POR PERSONAS ACTORAS POLÍTICAS</a:t>
            </a:r>
            <a:endParaRPr lang="es-MX" sz="1700" b="1" dirty="0">
              <a:solidFill>
                <a:srgbClr val="7030A0"/>
              </a:solidFill>
              <a:latin typeface="Arial" panose="020B0604020202020204" pitchFamily="34" charset="0"/>
              <a:cs typeface="Arial" panose="020B0604020202020204" pitchFamily="34" charset="0"/>
            </a:endParaRPr>
          </a:p>
        </p:txBody>
      </p:sp>
      <p:sp>
        <p:nvSpPr>
          <p:cNvPr id="2" name="Rectángulo 1"/>
          <p:cNvSpPr/>
          <p:nvPr/>
        </p:nvSpPr>
        <p:spPr>
          <a:xfrm>
            <a:off x="11461230" y="6318074"/>
            <a:ext cx="354584" cy="276999"/>
          </a:xfrm>
          <a:prstGeom prst="rect">
            <a:avLst/>
          </a:prstGeom>
        </p:spPr>
        <p:txBody>
          <a:bodyPr wrap="none">
            <a:spAutoFit/>
          </a:bodyPr>
          <a:lstStyle/>
          <a:p>
            <a:r>
              <a:rPr lang="es-MX" sz="1200" dirty="0" smtClean="0"/>
              <a:t>31</a:t>
            </a:r>
            <a:endParaRPr lang="es-MX" sz="1200" dirty="0"/>
          </a:p>
        </p:txBody>
      </p:sp>
      <p:graphicFrame>
        <p:nvGraphicFramePr>
          <p:cNvPr id="7" name="Gráfico 6"/>
          <p:cNvGraphicFramePr>
            <a:graphicFrameLocks/>
          </p:cNvGraphicFramePr>
          <p:nvPr>
            <p:extLst>
              <p:ext uri="{D42A27DB-BD31-4B8C-83A1-F6EECF244321}">
                <p14:modId xmlns:p14="http://schemas.microsoft.com/office/powerpoint/2010/main" val="2356203465"/>
              </p:ext>
            </p:extLst>
          </p:nvPr>
        </p:nvGraphicFramePr>
        <p:xfrm>
          <a:off x="1752600" y="1179793"/>
          <a:ext cx="9144000" cy="5410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304800" y="762000"/>
            <a:ext cx="10820400" cy="4524315"/>
          </a:xfrm>
          <a:prstGeom prst="rect">
            <a:avLst/>
          </a:prstGeom>
        </p:spPr>
        <p:txBody>
          <a:bodyPr wrap="square">
            <a:spAutoFit/>
          </a:bodyPr>
          <a:lstStyle/>
          <a:p>
            <a:pPr algn="just">
              <a:lnSpc>
                <a:spcPct val="150000"/>
              </a:lnSpc>
            </a:pPr>
            <a:r>
              <a:rPr lang="es-MX" sz="1600" dirty="0" smtClean="0">
                <a:latin typeface="Arial" panose="020B0604020202020204" pitchFamily="34" charset="0"/>
                <a:cs typeface="Arial" panose="020B0604020202020204" pitchFamily="34" charset="0"/>
              </a:rPr>
              <a:t>En el monitoreo de medios impresos, la forma en que se presentan las menciones de las personas actoras del ámbito político se clasificó en texto, fotografía y texto acompañado de imagen. Con base en estas variables se obtuvieron los siguientes resultados.</a:t>
            </a:r>
          </a:p>
          <a:p>
            <a:pPr algn="just">
              <a:lnSpc>
                <a:spcPct val="150000"/>
              </a:lnSpc>
            </a:pPr>
            <a:r>
              <a:rPr lang="es-MX" sz="1600" dirty="0" smtClean="0">
                <a:latin typeface="Arial" panose="020B0604020202020204" pitchFamily="34" charset="0"/>
                <a:cs typeface="Arial" panose="020B0604020202020204" pitchFamily="34" charset="0"/>
              </a:rPr>
              <a:t>De las 936 menciones registradas sobre Evelyn Cecia Salgado Pineda, 49 corresponden a contenido únicamente en formato de texto, </a:t>
            </a:r>
            <a:r>
              <a:rPr lang="es-MX" sz="1600" dirty="0">
                <a:latin typeface="Arial" panose="020B0604020202020204" pitchFamily="34" charset="0"/>
                <a:cs typeface="Arial" panose="020B0604020202020204" pitchFamily="34" charset="0"/>
              </a:rPr>
              <a:t>3</a:t>
            </a:r>
            <a:r>
              <a:rPr lang="es-MX" sz="1600" dirty="0" smtClean="0">
                <a:latin typeface="Arial" panose="020B0604020202020204" pitchFamily="34" charset="0"/>
                <a:cs typeface="Arial" panose="020B0604020202020204" pitchFamily="34" charset="0"/>
              </a:rPr>
              <a:t> con fotografía y 884 con texto acompañado de imagen.</a:t>
            </a:r>
          </a:p>
          <a:p>
            <a:pPr algn="just">
              <a:lnSpc>
                <a:spcPct val="150000"/>
              </a:lnSpc>
            </a:pPr>
            <a:r>
              <a:rPr lang="es-MX" sz="1600" dirty="0" smtClean="0">
                <a:latin typeface="Arial" panose="020B0604020202020204" pitchFamily="34" charset="0"/>
                <a:cs typeface="Arial" panose="020B0604020202020204" pitchFamily="34" charset="0"/>
              </a:rPr>
              <a:t>En el caso de </a:t>
            </a:r>
            <a:r>
              <a:rPr lang="es-MX" sz="1600" dirty="0" err="1" smtClean="0">
                <a:latin typeface="Arial" panose="020B0604020202020204" pitchFamily="34" charset="0"/>
                <a:cs typeface="Arial" panose="020B0604020202020204" pitchFamily="34" charset="0"/>
              </a:rPr>
              <a:t>Abelina</a:t>
            </a:r>
            <a:r>
              <a:rPr lang="es-MX" sz="1600" dirty="0" smtClean="0">
                <a:latin typeface="Arial" panose="020B0604020202020204" pitchFamily="34" charset="0"/>
                <a:cs typeface="Arial" panose="020B0604020202020204" pitchFamily="34" charset="0"/>
              </a:rPr>
              <a:t> López Rodríguez, de 284 menciones, 28 se publicaron únicamente en formato de texto, </a:t>
            </a:r>
            <a:r>
              <a:rPr lang="es-MX" sz="1600" dirty="0">
                <a:latin typeface="Arial" panose="020B0604020202020204" pitchFamily="34" charset="0"/>
                <a:cs typeface="Arial" panose="020B0604020202020204" pitchFamily="34" charset="0"/>
              </a:rPr>
              <a:t>1</a:t>
            </a:r>
            <a:r>
              <a:rPr lang="es-MX" sz="1600" dirty="0" smtClean="0">
                <a:latin typeface="Arial" panose="020B0604020202020204" pitchFamily="34" charset="0"/>
                <a:cs typeface="Arial" panose="020B0604020202020204" pitchFamily="34" charset="0"/>
              </a:rPr>
              <a:t> con fotografía y 255 con texto acompañado de imagen. Por su parte, Claudia </a:t>
            </a:r>
            <a:r>
              <a:rPr lang="es-MX" sz="1600" dirty="0" err="1" smtClean="0">
                <a:latin typeface="Arial" panose="020B0604020202020204" pitchFamily="34" charset="0"/>
                <a:cs typeface="Arial" panose="020B0604020202020204" pitchFamily="34" charset="0"/>
              </a:rPr>
              <a:t>Sheinbaum</a:t>
            </a:r>
            <a:r>
              <a:rPr lang="es-MX" sz="1600" dirty="0" smtClean="0">
                <a:latin typeface="Arial" panose="020B0604020202020204" pitchFamily="34" charset="0"/>
                <a:cs typeface="Arial" panose="020B0604020202020204" pitchFamily="34" charset="0"/>
              </a:rPr>
              <a:t> Pardo registró 281 menciones, de las cuales 26 corresponden a texto, </a:t>
            </a:r>
            <a:r>
              <a:rPr lang="es-MX" sz="1600" dirty="0">
                <a:latin typeface="Arial" panose="020B0604020202020204" pitchFamily="34" charset="0"/>
                <a:cs typeface="Arial" panose="020B0604020202020204" pitchFamily="34" charset="0"/>
              </a:rPr>
              <a:t>0</a:t>
            </a:r>
            <a:r>
              <a:rPr lang="es-MX" sz="1600" dirty="0" smtClean="0">
                <a:latin typeface="Arial" panose="020B0604020202020204" pitchFamily="34" charset="0"/>
                <a:cs typeface="Arial" panose="020B0604020202020204" pitchFamily="34" charset="0"/>
              </a:rPr>
              <a:t> con fotografía y 255 con texto acompañado de imagen.</a:t>
            </a:r>
          </a:p>
          <a:p>
            <a:pPr algn="just">
              <a:lnSpc>
                <a:spcPct val="150000"/>
              </a:lnSpc>
            </a:pPr>
            <a:r>
              <a:rPr lang="es-MX" sz="1600" dirty="0" smtClean="0">
                <a:latin typeface="Arial" panose="020B0604020202020204" pitchFamily="34" charset="0"/>
                <a:cs typeface="Arial" panose="020B0604020202020204" pitchFamily="34" charset="0"/>
              </a:rPr>
              <a:t>Entre los registros con el menor número de menciones se encuentran Jacinto González Varona con 48 apariciones, de las cuales </a:t>
            </a:r>
            <a:r>
              <a:rPr lang="es-MX" sz="1600" dirty="0">
                <a:latin typeface="Arial" panose="020B0604020202020204" pitchFamily="34" charset="0"/>
                <a:cs typeface="Arial" panose="020B0604020202020204" pitchFamily="34" charset="0"/>
              </a:rPr>
              <a:t>9</a:t>
            </a:r>
            <a:r>
              <a:rPr lang="es-MX" sz="1600" dirty="0" smtClean="0">
                <a:latin typeface="Arial" panose="020B0604020202020204" pitchFamily="34" charset="0"/>
                <a:cs typeface="Arial" panose="020B0604020202020204" pitchFamily="34" charset="0"/>
              </a:rPr>
              <a:t> fueron en formato de texto, </a:t>
            </a:r>
            <a:r>
              <a:rPr lang="es-MX" sz="1600" dirty="0">
                <a:latin typeface="Arial" panose="020B0604020202020204" pitchFamily="34" charset="0"/>
                <a:cs typeface="Arial" panose="020B0604020202020204" pitchFamily="34" charset="0"/>
              </a:rPr>
              <a:t>0</a:t>
            </a:r>
            <a:r>
              <a:rPr lang="es-MX" sz="1600" dirty="0" smtClean="0">
                <a:latin typeface="Arial" panose="020B0604020202020204" pitchFamily="34" charset="0"/>
                <a:cs typeface="Arial" panose="020B0604020202020204" pitchFamily="34" charset="0"/>
              </a:rPr>
              <a:t> con fotografía y 39 con texto acompañado de imagen, y Francisco Rodríguez Cisneros, quien acumuló 56 menciones, distribuidas en </a:t>
            </a:r>
            <a:r>
              <a:rPr lang="es-MX" sz="1600" dirty="0">
                <a:latin typeface="Arial" panose="020B0604020202020204" pitchFamily="34" charset="0"/>
                <a:cs typeface="Arial" panose="020B0604020202020204" pitchFamily="34" charset="0"/>
              </a:rPr>
              <a:t>4</a:t>
            </a:r>
            <a:r>
              <a:rPr lang="es-MX" sz="1600" dirty="0" smtClean="0">
                <a:latin typeface="Arial" panose="020B0604020202020204" pitchFamily="34" charset="0"/>
                <a:cs typeface="Arial" panose="020B0604020202020204" pitchFamily="34" charset="0"/>
              </a:rPr>
              <a:t> con texto, </a:t>
            </a:r>
            <a:r>
              <a:rPr lang="es-MX" sz="1600" dirty="0">
                <a:latin typeface="Arial" panose="020B0604020202020204" pitchFamily="34" charset="0"/>
                <a:cs typeface="Arial" panose="020B0604020202020204" pitchFamily="34" charset="0"/>
              </a:rPr>
              <a:t>0</a:t>
            </a:r>
            <a:r>
              <a:rPr lang="es-MX" sz="1600" dirty="0" smtClean="0">
                <a:latin typeface="Arial" panose="020B0604020202020204" pitchFamily="34" charset="0"/>
                <a:cs typeface="Arial" panose="020B0604020202020204" pitchFamily="34" charset="0"/>
              </a:rPr>
              <a:t> con fotografía y 52 con texto acompañado de imagen.</a:t>
            </a:r>
            <a:endParaRPr lang="es-MX" sz="1600" dirty="0">
              <a:latin typeface="Arial" panose="020B0604020202020204" pitchFamily="34" charset="0"/>
              <a:cs typeface="Arial" panose="020B0604020202020204" pitchFamily="34" charset="0"/>
            </a:endParaRPr>
          </a:p>
        </p:txBody>
      </p:sp>
      <p:sp>
        <p:nvSpPr>
          <p:cNvPr id="8" name="Rectángulo 7"/>
          <p:cNvSpPr/>
          <p:nvPr/>
        </p:nvSpPr>
        <p:spPr>
          <a:xfrm flipH="1">
            <a:off x="11497005" y="6324600"/>
            <a:ext cx="1389989" cy="276999"/>
          </a:xfrm>
          <a:prstGeom prst="rect">
            <a:avLst/>
          </a:prstGeom>
        </p:spPr>
        <p:txBody>
          <a:bodyPr wrap="square">
            <a:spAutoFit/>
          </a:bodyPr>
          <a:lstStyle/>
          <a:p>
            <a:r>
              <a:rPr lang="es-MX" sz="1200" dirty="0" smtClean="0">
                <a:latin typeface="+mn-lt"/>
              </a:rPr>
              <a:t>32</a:t>
            </a:r>
            <a:endParaRPr lang="es-MX" sz="1200" dirty="0">
              <a:latin typeface="+mn-lt"/>
            </a:endParaRPr>
          </a:p>
        </p:txBody>
      </p:sp>
    </p:spTree>
    <p:extLst>
      <p:ext uri="{BB962C8B-B14F-4D97-AF65-F5344CB8AC3E}">
        <p14:creationId xmlns:p14="http://schemas.microsoft.com/office/powerpoint/2010/main" val="5905359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54609" rIns="0" bIns="0" rtlCol="0">
            <a:spAutoFit/>
          </a:bodyPr>
          <a:lstStyle/>
          <a:p>
            <a:pPr marL="80645">
              <a:lnSpc>
                <a:spcPts val="1240"/>
              </a:lnSpc>
            </a:pPr>
            <a:fld id="{81D60167-4931-47E6-BA6A-407CBD079E47}" type="slidenum">
              <a:rPr spc="-25" dirty="0"/>
              <a:t>34</a:t>
            </a:fld>
            <a:endParaRPr spc="-25" dirty="0"/>
          </a:p>
        </p:txBody>
      </p:sp>
      <p:graphicFrame>
        <p:nvGraphicFramePr>
          <p:cNvPr id="6" name="Tabla 5"/>
          <p:cNvGraphicFramePr>
            <a:graphicFrameLocks noGrp="1"/>
          </p:cNvGraphicFramePr>
          <p:nvPr>
            <p:extLst>
              <p:ext uri="{D42A27DB-BD31-4B8C-83A1-F6EECF244321}">
                <p14:modId xmlns:p14="http://schemas.microsoft.com/office/powerpoint/2010/main" val="3154713617"/>
              </p:ext>
            </p:extLst>
          </p:nvPr>
        </p:nvGraphicFramePr>
        <p:xfrm>
          <a:off x="2438400" y="1635923"/>
          <a:ext cx="7772400" cy="4953004"/>
        </p:xfrm>
        <a:graphic>
          <a:graphicData uri="http://schemas.openxmlformats.org/drawingml/2006/table">
            <a:tbl>
              <a:tblPr/>
              <a:tblGrid>
                <a:gridCol w="3198300">
                  <a:extLst>
                    <a:ext uri="{9D8B030D-6E8A-4147-A177-3AD203B41FA5}">
                      <a16:colId xmlns:a16="http://schemas.microsoft.com/office/drawing/2014/main" val="320874076"/>
                    </a:ext>
                  </a:extLst>
                </a:gridCol>
                <a:gridCol w="1143525">
                  <a:extLst>
                    <a:ext uri="{9D8B030D-6E8A-4147-A177-3AD203B41FA5}">
                      <a16:colId xmlns:a16="http://schemas.microsoft.com/office/drawing/2014/main" val="2578429338"/>
                    </a:ext>
                  </a:extLst>
                </a:gridCol>
                <a:gridCol w="1143525">
                  <a:extLst>
                    <a:ext uri="{9D8B030D-6E8A-4147-A177-3AD203B41FA5}">
                      <a16:colId xmlns:a16="http://schemas.microsoft.com/office/drawing/2014/main" val="3387943946"/>
                    </a:ext>
                  </a:extLst>
                </a:gridCol>
                <a:gridCol w="1143525">
                  <a:extLst>
                    <a:ext uri="{9D8B030D-6E8A-4147-A177-3AD203B41FA5}">
                      <a16:colId xmlns:a16="http://schemas.microsoft.com/office/drawing/2014/main" val="3808237029"/>
                    </a:ext>
                  </a:extLst>
                </a:gridCol>
                <a:gridCol w="1143525">
                  <a:extLst>
                    <a:ext uri="{9D8B030D-6E8A-4147-A177-3AD203B41FA5}">
                      <a16:colId xmlns:a16="http://schemas.microsoft.com/office/drawing/2014/main" val="2558096341"/>
                    </a:ext>
                  </a:extLst>
                </a:gridCol>
              </a:tblGrid>
              <a:tr h="554329">
                <a:tc>
                  <a:txBody>
                    <a:bodyPr/>
                    <a:lstStyle/>
                    <a:p>
                      <a:pPr algn="ctr" fontAlgn="b"/>
                      <a:r>
                        <a:rPr lang="es-MX" sz="1000" b="1" i="0" u="none" strike="noStrike" dirty="0" smtClean="0">
                          <a:solidFill>
                            <a:srgbClr val="FFFFFF"/>
                          </a:solidFill>
                          <a:effectLst/>
                          <a:latin typeface="Arial" panose="020B0604020202020204" pitchFamily="34" charset="0"/>
                          <a:cs typeface="Arial" panose="020B0604020202020204" pitchFamily="34" charset="0"/>
                        </a:rPr>
                        <a:t>PERSONAS</a:t>
                      </a:r>
                      <a:r>
                        <a:rPr lang="es-MX" sz="1000" b="1" i="0" u="none" strike="noStrike" baseline="0" dirty="0" smtClean="0">
                          <a:solidFill>
                            <a:srgbClr val="FFFFFF"/>
                          </a:solidFill>
                          <a:effectLst/>
                          <a:latin typeface="Arial" panose="020B0604020202020204" pitchFamily="34" charset="0"/>
                          <a:cs typeface="Arial" panose="020B0604020202020204" pitchFamily="34" charset="0"/>
                        </a:rPr>
                        <a:t> ACTORAS</a:t>
                      </a:r>
                      <a:r>
                        <a:rPr lang="es-MX" sz="1000" b="1" i="0" u="none" strike="noStrike" dirty="0" smtClean="0">
                          <a:solidFill>
                            <a:srgbClr val="FFFFFF"/>
                          </a:solidFill>
                          <a:effectLst/>
                          <a:latin typeface="Arial" panose="020B0604020202020204" pitchFamily="34" charset="0"/>
                          <a:cs typeface="Arial" panose="020B0604020202020204" pitchFamily="34" charset="0"/>
                        </a:rPr>
                        <a:t> POLÍTICAS</a:t>
                      </a:r>
                      <a:endParaRPr lang="es-MX" sz="1000" b="1" i="0" u="none" strike="noStrike" dirty="0">
                        <a:solidFill>
                          <a:srgbClr val="FFFFFF"/>
                        </a:solidFill>
                        <a:effectLst/>
                        <a:latin typeface="Arial" panose="020B0604020202020204" pitchFamily="34" charset="0"/>
                        <a:cs typeface="Arial" panose="020B0604020202020204" pitchFamily="34" charset="0"/>
                      </a:endParaRP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TEXTO</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FOTOGRAFÍA</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TEXTO-IMAGEN</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TOTALES</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773274983"/>
                  </a:ext>
                </a:extLst>
              </a:tr>
              <a:tr h="293245">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Evelyn Cecia Salgado Pineda</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49</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3</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884</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936</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911711147"/>
                  </a:ext>
                </a:extLst>
              </a:tr>
              <a:tr h="293245">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Abelina López Rodríguez</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28</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255</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284</a:t>
                      </a:r>
                    </a:p>
                  </a:txBody>
                  <a:tcPr marL="3914" marR="3914" marT="391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157426371"/>
                  </a:ext>
                </a:extLst>
              </a:tr>
              <a:tr h="293245">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Claudia Sheinbaum Pardo</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26</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255</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281</a:t>
                      </a:r>
                    </a:p>
                  </a:txBody>
                  <a:tcPr marL="3914" marR="3914" marT="391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168721959"/>
                  </a:ext>
                </a:extLst>
              </a:tr>
              <a:tr h="293245">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Félix Salgado Macedonio</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27</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237</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264</a:t>
                      </a:r>
                    </a:p>
                  </a:txBody>
                  <a:tcPr marL="3914" marR="3914" marT="391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22479985"/>
                  </a:ext>
                </a:extLst>
              </a:tr>
              <a:tr h="293245">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Beatriz Mojica Morga</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17</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240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257</a:t>
                      </a:r>
                    </a:p>
                  </a:txBody>
                  <a:tcPr marL="3914" marR="3914" marT="391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47068338"/>
                  </a:ext>
                </a:extLst>
              </a:tr>
              <a:tr h="293245">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Javier Saldaña Almazán</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3</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178</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201</a:t>
                      </a:r>
                    </a:p>
                  </a:txBody>
                  <a:tcPr marL="3914" marR="3914" marT="391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52837752"/>
                  </a:ext>
                </a:extLst>
              </a:tr>
              <a:tr h="293245">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Lizette Tapia Castro</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5</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168</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173</a:t>
                      </a:r>
                    </a:p>
                  </a:txBody>
                  <a:tcPr marL="3914" marR="3914" marT="391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0449925"/>
                  </a:ext>
                </a:extLst>
              </a:tr>
              <a:tr h="293245">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Juan Andrés Vega Carranza</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1</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1</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80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82</a:t>
                      </a:r>
                    </a:p>
                  </a:txBody>
                  <a:tcPr marL="3914" marR="3914" marT="391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944485784"/>
                  </a:ext>
                </a:extLst>
              </a:tr>
              <a:tr h="293245">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Gustavo Alarcón Herrera</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8</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2</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60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70</a:t>
                      </a:r>
                    </a:p>
                  </a:txBody>
                  <a:tcPr marL="3914" marR="3914" marT="391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58708546"/>
                  </a:ext>
                </a:extLst>
              </a:tr>
              <a:tr h="293245">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Esthela Damián Peralta</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7</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62</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69</a:t>
                      </a:r>
                    </a:p>
                  </a:txBody>
                  <a:tcPr marL="3914" marR="3914" marT="391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57357988"/>
                  </a:ext>
                </a:extLst>
              </a:tr>
              <a:tr h="293245">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Simón Quiñones Orozco</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4</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65</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69</a:t>
                      </a:r>
                    </a:p>
                  </a:txBody>
                  <a:tcPr marL="3914" marR="3914" marT="391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82733974"/>
                  </a:ext>
                </a:extLst>
              </a:tr>
              <a:tr h="293245">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Liz Salgado Pineda</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60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60</a:t>
                      </a:r>
                    </a:p>
                  </a:txBody>
                  <a:tcPr marL="3914" marR="3914" marT="391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419607042"/>
                  </a:ext>
                </a:extLst>
              </a:tr>
              <a:tr h="293245">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Francisco Rodríguez Cisneros</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4</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52</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56</a:t>
                      </a:r>
                    </a:p>
                  </a:txBody>
                  <a:tcPr marL="3914" marR="3914" marT="391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85541618"/>
                  </a:ext>
                </a:extLst>
              </a:tr>
              <a:tr h="293245">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Jacinto González Varona</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9</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a:solidFill>
                            <a:srgbClr val="000000"/>
                          </a:solidFill>
                          <a:effectLst/>
                          <a:latin typeface="Arial" panose="020B0604020202020204" pitchFamily="34" charset="0"/>
                          <a:cs typeface="Arial" panose="020B0604020202020204" pitchFamily="34" charset="0"/>
                        </a:rPr>
                        <a:t>39</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0" i="0" u="none" strike="noStrike" dirty="0">
                          <a:solidFill>
                            <a:srgbClr val="000000"/>
                          </a:solidFill>
                          <a:effectLst/>
                          <a:latin typeface="Arial" panose="020B0604020202020204" pitchFamily="34" charset="0"/>
                          <a:cs typeface="Arial" panose="020B0604020202020204" pitchFamily="34" charset="0"/>
                        </a:rPr>
                        <a:t>48</a:t>
                      </a:r>
                    </a:p>
                  </a:txBody>
                  <a:tcPr marL="3914" marR="3914" marT="391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829665632"/>
                  </a:ext>
                </a:extLst>
              </a:tr>
              <a:tr h="293245">
                <a:tc>
                  <a:txBody>
                    <a:bodyPr/>
                    <a:lstStyle/>
                    <a:p>
                      <a:pPr algn="l" fontAlgn="b"/>
                      <a:r>
                        <a:rPr lang="es-MX" sz="1000" b="1" i="0" u="none" strike="noStrike">
                          <a:solidFill>
                            <a:srgbClr val="000000"/>
                          </a:solidFill>
                          <a:effectLst/>
                          <a:latin typeface="Arial" panose="020B0604020202020204" pitchFamily="34" charset="0"/>
                          <a:cs typeface="Arial" panose="020B0604020202020204" pitchFamily="34" charset="0"/>
                        </a:rPr>
                        <a:t>TOTALES</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205</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10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2,635</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2,850</a:t>
                      </a:r>
                    </a:p>
                  </a:txBody>
                  <a:tcPr marL="3914" marR="3914" marT="39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1236185"/>
                  </a:ext>
                </a:extLst>
              </a:tr>
            </a:tbl>
          </a:graphicData>
        </a:graphic>
      </p:graphicFrame>
      <p:sp>
        <p:nvSpPr>
          <p:cNvPr id="4" name="object 3"/>
          <p:cNvSpPr txBox="1">
            <a:spLocks/>
          </p:cNvSpPr>
          <p:nvPr/>
        </p:nvSpPr>
        <p:spPr>
          <a:xfrm>
            <a:off x="3124200" y="9906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PRESENTACIÓN </a:t>
            </a:r>
            <a:r>
              <a:rPr lang="es-MX" sz="1700" b="1" spc="-10" dirty="0" smtClean="0">
                <a:solidFill>
                  <a:srgbClr val="7030A0"/>
                </a:solidFill>
                <a:latin typeface="Arial" panose="020B0604020202020204" pitchFamily="34" charset="0"/>
                <a:cs typeface="Arial" panose="020B0604020202020204" pitchFamily="34" charset="0"/>
              </a:rPr>
              <a:t>POR PERSONAS ACTORAS POLÍTICAS</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txBox="1">
            <a:spLocks noGrp="1"/>
          </p:cNvSpPr>
          <p:nvPr>
            <p:ph type="sldNum" sz="quarter" idx="7"/>
          </p:nvPr>
        </p:nvSpPr>
        <p:spPr>
          <a:prstGeom prst="rect">
            <a:avLst/>
          </a:prstGeom>
        </p:spPr>
        <p:txBody>
          <a:bodyPr vert="horz" wrap="square" lIns="0" tIns="54609" rIns="0" bIns="0" rtlCol="0">
            <a:spAutoFit/>
          </a:bodyPr>
          <a:lstStyle/>
          <a:p>
            <a:pPr marL="80645">
              <a:lnSpc>
                <a:spcPts val="1240"/>
              </a:lnSpc>
            </a:pPr>
            <a:fld id="{81D60167-4931-47E6-BA6A-407CBD079E47}" type="slidenum">
              <a:rPr spc="-25" dirty="0"/>
              <a:t>35</a:t>
            </a:fld>
            <a:endParaRPr spc="-25" dirty="0"/>
          </a:p>
        </p:txBody>
      </p:sp>
      <p:sp>
        <p:nvSpPr>
          <p:cNvPr id="12" name="Rectangle 1"/>
          <p:cNvSpPr>
            <a:spLocks noChangeArrowheads="1"/>
          </p:cNvSpPr>
          <p:nvPr/>
        </p:nvSpPr>
        <p:spPr bwMode="auto">
          <a:xfrm>
            <a:off x="612839" y="4615812"/>
            <a:ext cx="10809604" cy="128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lang="es-MX" dirty="0" smtClean="0">
                <a:latin typeface="Arial" panose="020B0604020202020204" pitchFamily="34" charset="0"/>
                <a:cs typeface="Arial" panose="020B0604020202020204" pitchFamily="34" charset="0"/>
              </a:rPr>
              <a:t>En cuanto a la variable de inserciones pagadas, durante el periodo de monitoreo comprendido del 01 de mayo al 30 de junio de 2026, se identificaron dos publicaciones clasificadas como inserciones pagadas, correspondientes a los partidos Morena y PAN.</a:t>
            </a:r>
            <a:endParaRPr kumimoji="0" lang="es-MX" altLang="es-MX" sz="180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13" name="object 3"/>
          <p:cNvSpPr txBox="1">
            <a:spLocks/>
          </p:cNvSpPr>
          <p:nvPr/>
        </p:nvSpPr>
        <p:spPr>
          <a:xfrm>
            <a:off x="1905000" y="3810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R</a:t>
            </a:r>
            <a:r>
              <a:rPr lang="es-MX" sz="1700" b="1" spc="-10" dirty="0" smtClean="0">
                <a:solidFill>
                  <a:srgbClr val="7030A0"/>
                </a:solidFill>
                <a:latin typeface="Arial" panose="020B0604020202020204" pitchFamily="34" charset="0"/>
                <a:cs typeface="Arial" panose="020B0604020202020204" pitchFamily="34" charset="0"/>
              </a:rPr>
              <a:t>) INSERCIONES PAGADAS </a:t>
            </a:r>
            <a:endParaRPr lang="es-MX" sz="1700" b="1" dirty="0">
              <a:solidFill>
                <a:srgbClr val="7030A0"/>
              </a:solidFill>
              <a:latin typeface="Arial" panose="020B0604020202020204" pitchFamily="34" charset="0"/>
              <a:cs typeface="Arial" panose="020B0604020202020204" pitchFamily="34" charset="0"/>
            </a:endParaRPr>
          </a:p>
        </p:txBody>
      </p:sp>
      <p:graphicFrame>
        <p:nvGraphicFramePr>
          <p:cNvPr id="15" name="Gráfico 14"/>
          <p:cNvGraphicFramePr>
            <a:graphicFrameLocks/>
          </p:cNvGraphicFramePr>
          <p:nvPr>
            <p:extLst>
              <p:ext uri="{D42A27DB-BD31-4B8C-83A1-F6EECF244321}">
                <p14:modId xmlns:p14="http://schemas.microsoft.com/office/powerpoint/2010/main" val="2244798043"/>
              </p:ext>
            </p:extLst>
          </p:nvPr>
        </p:nvGraphicFramePr>
        <p:xfrm>
          <a:off x="2743200" y="1066800"/>
          <a:ext cx="4572000" cy="2743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8393" y="10657"/>
            <a:ext cx="12192000" cy="6857998"/>
          </a:xfrm>
          <a:prstGeom prst="rect">
            <a:avLst/>
          </a:prstGeom>
        </p:spPr>
      </p:pic>
      <p:sp>
        <p:nvSpPr>
          <p:cNvPr id="5" name="object 5"/>
          <p:cNvSpPr txBox="1"/>
          <p:nvPr/>
        </p:nvSpPr>
        <p:spPr>
          <a:xfrm>
            <a:off x="11506200" y="6400800"/>
            <a:ext cx="1066800" cy="197490"/>
          </a:xfrm>
          <a:prstGeom prst="rect">
            <a:avLst/>
          </a:prstGeom>
        </p:spPr>
        <p:txBody>
          <a:bodyPr vert="horz" wrap="square" lIns="0" tIns="12700" rIns="0" bIns="0" rtlCol="0">
            <a:spAutoFit/>
          </a:bodyPr>
          <a:lstStyle/>
          <a:p>
            <a:pPr marL="12700">
              <a:lnSpc>
                <a:spcPct val="100000"/>
              </a:lnSpc>
              <a:spcBef>
                <a:spcPts val="100"/>
              </a:spcBef>
            </a:pPr>
            <a:r>
              <a:rPr lang="es-MX" sz="1200" spc="-25" dirty="0" smtClean="0">
                <a:solidFill>
                  <a:srgbClr val="888888"/>
                </a:solidFill>
                <a:latin typeface="Calibri"/>
                <a:cs typeface="Calibri"/>
              </a:rPr>
              <a:t>37</a:t>
            </a:r>
            <a:endParaRPr sz="1200" dirty="0">
              <a:latin typeface="Calibri"/>
              <a:cs typeface="Calibri"/>
            </a:endParaRPr>
          </a:p>
        </p:txBody>
      </p:sp>
      <p:sp>
        <p:nvSpPr>
          <p:cNvPr id="9" name="object 3"/>
          <p:cNvSpPr txBox="1">
            <a:spLocks/>
          </p:cNvSpPr>
          <p:nvPr/>
        </p:nvSpPr>
        <p:spPr>
          <a:xfrm>
            <a:off x="542544" y="304800"/>
            <a:ext cx="3267456" cy="35040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2200" b="1" dirty="0" smtClean="0">
                <a:solidFill>
                  <a:srgbClr val="7030A0"/>
                </a:solidFill>
                <a:latin typeface="Arial" panose="020B0604020202020204" pitchFamily="34" charset="0"/>
                <a:cs typeface="Arial" panose="020B0604020202020204" pitchFamily="34" charset="0"/>
              </a:rPr>
              <a:t>CONCLUSIÓN</a:t>
            </a:r>
            <a:r>
              <a:rPr lang="es-MX" sz="1700" b="1" dirty="0" smtClean="0">
                <a:solidFill>
                  <a:srgbClr val="7030A0"/>
                </a:solidFill>
                <a:latin typeface="Arial" panose="020B0604020202020204" pitchFamily="34" charset="0"/>
                <a:cs typeface="Arial" panose="020B0604020202020204" pitchFamily="34" charset="0"/>
              </a:rPr>
              <a:t> </a:t>
            </a:r>
            <a:endParaRPr lang="es-MX" sz="1700" b="1" dirty="0">
              <a:solidFill>
                <a:srgbClr val="7030A0"/>
              </a:solidFill>
              <a:latin typeface="Arial" panose="020B0604020202020204" pitchFamily="34" charset="0"/>
              <a:cs typeface="Arial" panose="020B0604020202020204" pitchFamily="34" charset="0"/>
            </a:endParaRPr>
          </a:p>
        </p:txBody>
      </p:sp>
      <p:sp>
        <p:nvSpPr>
          <p:cNvPr id="8" name="Rectángulo 7"/>
          <p:cNvSpPr/>
          <p:nvPr/>
        </p:nvSpPr>
        <p:spPr>
          <a:xfrm>
            <a:off x="381000" y="912919"/>
            <a:ext cx="6096000" cy="5217326"/>
          </a:xfrm>
          <a:prstGeom prst="rect">
            <a:avLst/>
          </a:prstGeom>
        </p:spPr>
        <p:txBody>
          <a:bodyPr wrap="square">
            <a:spAutoFit/>
          </a:bodyPr>
          <a:lstStyle/>
          <a:p>
            <a:pPr algn="just">
              <a:lnSpc>
                <a:spcPct val="150000"/>
              </a:lnSpc>
            </a:pPr>
            <a:r>
              <a:rPr lang="es-MX" sz="1600" dirty="0" smtClean="0"/>
              <a:t>Durante </a:t>
            </a:r>
            <a:r>
              <a:rPr lang="es-MX" sz="1600" dirty="0"/>
              <a:t>el periodo comprendido del </a:t>
            </a:r>
            <a:r>
              <a:rPr lang="es-MX" sz="1600" dirty="0" smtClean="0"/>
              <a:t>01 </a:t>
            </a:r>
            <a:r>
              <a:rPr lang="es-MX" sz="1600" dirty="0"/>
              <a:t>de mayo al 30 de junio de 2026 se revisaron 491 ejemplares correspondientes a once medios impresos y digitales, en los que se identificaron 5,179 piezas periodísticas. La nota informativa fue el género predominante, con 5,051 registros. En cuanto a partidos políticos, Morena concentró el mayor número de menciones, con 108 de un total de 196. Respecto de las 14 personas actoras políticas incluidas en el análisis, 7 fueron mujeres y 7 hombres. La distribución de las 2,850 menciones fue de 2,060 para mujeres y 790 para hombres. Evelyn Cecia Salgado Pineda registró la mayor presencia mediática, con 936 menciones. Los resultados de presentación deberán exponerse precisando el universo efectivamente clasificado y los registros </a:t>
            </a:r>
            <a:r>
              <a:rPr lang="es-MX" sz="1600" dirty="0" smtClean="0"/>
              <a:t>excluidos.</a:t>
            </a:r>
            <a:endParaRPr lang="es-MX" sz="1600" dirty="0"/>
          </a:p>
          <a:p>
            <a:pPr algn="just">
              <a:lnSpc>
                <a:spcPct val="150000"/>
              </a:lnSpc>
            </a:pPr>
            <a:endParaRPr lang="es-MX" sz="1600" dirty="0" smtClean="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401463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8"/>
          </a:xfrm>
          <a:prstGeom prst="rect">
            <a:avLst/>
          </a:prstGeom>
        </p:spPr>
      </p:pic>
      <p:sp>
        <p:nvSpPr>
          <p:cNvPr id="5" name="object 5"/>
          <p:cNvSpPr txBox="1"/>
          <p:nvPr/>
        </p:nvSpPr>
        <p:spPr>
          <a:xfrm>
            <a:off x="11146535" y="6463538"/>
            <a:ext cx="166370" cy="177800"/>
          </a:xfrm>
          <a:prstGeom prst="rect">
            <a:avLst/>
          </a:prstGeom>
        </p:spPr>
        <p:txBody>
          <a:bodyPr vert="horz" wrap="square" lIns="0" tIns="0" rIns="0" bIns="0" rtlCol="0">
            <a:spAutoFit/>
          </a:bodyPr>
          <a:lstStyle/>
          <a:p>
            <a:pPr marL="38100">
              <a:lnSpc>
                <a:spcPts val="1240"/>
              </a:lnSpc>
            </a:pPr>
            <a:fld id="{81D60167-4931-47E6-BA6A-407CBD079E47}" type="slidenum">
              <a:rPr sz="1200" spc="-50" dirty="0">
                <a:solidFill>
                  <a:srgbClr val="888888"/>
                </a:solidFill>
                <a:latin typeface="Calibri"/>
                <a:cs typeface="Calibri"/>
              </a:rPr>
              <a:t>4</a:t>
            </a:fld>
            <a:endParaRPr sz="1200">
              <a:latin typeface="Calibri"/>
              <a:cs typeface="Calibri"/>
            </a:endParaRPr>
          </a:p>
        </p:txBody>
      </p:sp>
      <p:sp>
        <p:nvSpPr>
          <p:cNvPr id="6" name="CuadroTexto 5">
            <a:extLst>
              <a:ext uri="{FF2B5EF4-FFF2-40B4-BE49-F238E27FC236}">
                <a16:creationId xmlns:a16="http://schemas.microsoft.com/office/drawing/2014/main" id="{AFAEE93B-4232-47AF-9E7C-6BB9910861C7}"/>
              </a:ext>
            </a:extLst>
          </p:cNvPr>
          <p:cNvSpPr txBox="1"/>
          <p:nvPr/>
        </p:nvSpPr>
        <p:spPr>
          <a:xfrm>
            <a:off x="64865" y="203791"/>
            <a:ext cx="5740655" cy="6322500"/>
          </a:xfrm>
          <a:prstGeom prst="rect">
            <a:avLst/>
          </a:prstGeom>
          <a:noFill/>
        </p:spPr>
        <p:txBody>
          <a:bodyPr wrap="square" rtlCol="0">
            <a:spAutoFit/>
          </a:bodyPr>
          <a:lstStyle/>
          <a:p>
            <a:pPr algn="just">
              <a:lnSpc>
                <a:spcPct val="150000"/>
              </a:lnSpc>
            </a:pPr>
            <a:r>
              <a:rPr lang="es-MX" sz="1500" dirty="0" smtClean="0">
                <a:solidFill>
                  <a:srgbClr val="422A5E"/>
                </a:solidFill>
                <a:latin typeface="Arial" panose="020B0604020202020204" pitchFamily="34" charset="0"/>
                <a:cs typeface="Arial" panose="020B0604020202020204" pitchFamily="34" charset="0"/>
              </a:rPr>
              <a:t>El</a:t>
            </a:r>
            <a:r>
              <a:rPr lang="es-MX" sz="1500" dirty="0" smtClean="0"/>
              <a:t> presente informe se integra a partir del monitoreo cotidiano de once periódicos de circulación estatal y local, durante el cual fueron revisados y codificados  491 ejemplares. La información presentada corresponde al reporte bimestral del monitoreo de medios impresos del periodo comprendido del 01 de mayo al 30 de junio de 2026, realizado en el marco del periodo ordinario del proceso de seguimiento correspondiente a ese año.</a:t>
            </a:r>
          </a:p>
          <a:p>
            <a:pPr algn="just">
              <a:lnSpc>
                <a:spcPct val="150000"/>
              </a:lnSpc>
            </a:pPr>
            <a:r>
              <a:rPr lang="es-MX" sz="1500" dirty="0" smtClean="0"/>
              <a:t>Como resultado del análisis efectuado, se presentan gráficas, tablas e indicadores estadísticos que permiten identificar la distribución de los espacios informativos y las menciones otorgadas a los partidos políticos, las personas actoras del ámbito político, el género y la valoración de la cobertura informativa. Asimismo, se examina el comportamiento de los distintos géneros periodísticos empleados por los medios impresos, entre los que sobresalen la nota informativa, la entrevista y otros formatos periodísticos considerados en la metodología de monitoreo.</a:t>
            </a:r>
          </a:p>
          <a:p>
            <a:pPr algn="just">
              <a:lnSpc>
                <a:spcPct val="150000"/>
              </a:lnSpc>
            </a:pPr>
            <a:endParaRPr lang="es-MX" sz="1700" b="1" dirty="0">
              <a:solidFill>
                <a:srgbClr val="422A5E"/>
              </a:solidFill>
              <a:latin typeface="Arial" panose="020B0604020202020204" pitchFamily="34" charset="0"/>
              <a:cs typeface="Arial" panose="020B0604020202020204" pitchFamily="34" charset="0"/>
            </a:endParaRPr>
          </a:p>
        </p:txBody>
      </p:sp>
      <p:sp>
        <p:nvSpPr>
          <p:cNvPr id="7" name="CuadroTexto 6">
            <a:extLst>
              <a:ext uri="{FF2B5EF4-FFF2-40B4-BE49-F238E27FC236}">
                <a16:creationId xmlns:a16="http://schemas.microsoft.com/office/drawing/2014/main" id="{AFAEE93B-4232-47AF-9E7C-6BB9910861C7}"/>
              </a:ext>
            </a:extLst>
          </p:cNvPr>
          <p:cNvSpPr txBox="1"/>
          <p:nvPr/>
        </p:nvSpPr>
        <p:spPr>
          <a:xfrm>
            <a:off x="4038600" y="533400"/>
            <a:ext cx="6217919" cy="436273"/>
          </a:xfrm>
          <a:prstGeom prst="rect">
            <a:avLst/>
          </a:prstGeom>
          <a:noFill/>
        </p:spPr>
        <p:txBody>
          <a:bodyPr wrap="square" rtlCol="0">
            <a:spAutoFit/>
          </a:bodyPr>
          <a:lstStyle/>
          <a:p>
            <a:pPr algn="just">
              <a:lnSpc>
                <a:spcPct val="150000"/>
              </a:lnSpc>
            </a:pPr>
            <a:endParaRPr lang="es-MX" sz="1700" b="1" dirty="0">
              <a:solidFill>
                <a:srgbClr val="422A5E"/>
              </a:solidFill>
              <a:latin typeface="Arial" panose="020B0604020202020204" pitchFamily="34" charset="0"/>
              <a:cs typeface="Arial" panose="020B0604020202020204" pitchFamily="34" charset="0"/>
            </a:endParaRPr>
          </a:p>
        </p:txBody>
      </p:sp>
      <p:sp>
        <p:nvSpPr>
          <p:cNvPr id="8" name="CuadroTexto 7">
            <a:extLst>
              <a:ext uri="{FF2B5EF4-FFF2-40B4-BE49-F238E27FC236}">
                <a16:creationId xmlns:a16="http://schemas.microsoft.com/office/drawing/2014/main" id="{AFAEE93B-4232-47AF-9E7C-6BB9910861C7}"/>
              </a:ext>
            </a:extLst>
          </p:cNvPr>
          <p:cNvSpPr txBox="1"/>
          <p:nvPr/>
        </p:nvSpPr>
        <p:spPr>
          <a:xfrm>
            <a:off x="4419600" y="228600"/>
            <a:ext cx="6217919" cy="436273"/>
          </a:xfrm>
          <a:prstGeom prst="rect">
            <a:avLst/>
          </a:prstGeom>
          <a:noFill/>
        </p:spPr>
        <p:txBody>
          <a:bodyPr wrap="square" rtlCol="0">
            <a:spAutoFit/>
          </a:bodyPr>
          <a:lstStyle/>
          <a:p>
            <a:pPr algn="just">
              <a:lnSpc>
                <a:spcPct val="150000"/>
              </a:lnSpc>
            </a:pPr>
            <a:endParaRPr lang="es-MX" sz="1700" b="1" dirty="0">
              <a:solidFill>
                <a:srgbClr val="422A5E"/>
              </a:solidFill>
              <a:latin typeface="Arial" panose="020B0604020202020204" pitchFamily="34" charset="0"/>
              <a:cs typeface="Arial" panose="020B0604020202020204" pitchFamily="34" charset="0"/>
            </a:endParaRPr>
          </a:p>
        </p:txBody>
      </p:sp>
      <p:sp>
        <p:nvSpPr>
          <p:cNvPr id="9" name="CuadroTexto 8">
            <a:extLst>
              <a:ext uri="{FF2B5EF4-FFF2-40B4-BE49-F238E27FC236}">
                <a16:creationId xmlns:a16="http://schemas.microsoft.com/office/drawing/2014/main" id="{AFAEE93B-4232-47AF-9E7C-6BB9910861C7}"/>
              </a:ext>
            </a:extLst>
          </p:cNvPr>
          <p:cNvSpPr txBox="1"/>
          <p:nvPr/>
        </p:nvSpPr>
        <p:spPr>
          <a:xfrm>
            <a:off x="4959096" y="1341208"/>
            <a:ext cx="6217919" cy="436273"/>
          </a:xfrm>
          <a:prstGeom prst="rect">
            <a:avLst/>
          </a:prstGeom>
          <a:noFill/>
        </p:spPr>
        <p:txBody>
          <a:bodyPr wrap="square" rtlCol="0">
            <a:spAutoFit/>
          </a:bodyPr>
          <a:lstStyle/>
          <a:p>
            <a:pPr algn="just">
              <a:lnSpc>
                <a:spcPct val="150000"/>
              </a:lnSpc>
            </a:pPr>
            <a:endParaRPr lang="es-MX" sz="1700" b="1" dirty="0">
              <a:solidFill>
                <a:srgbClr val="422A5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00084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350"/>
              </a:lnSpc>
            </a:pPr>
            <a:fld id="{81D60167-4931-47E6-BA6A-407CBD079E47}" type="slidenum">
              <a:rPr spc="-25" dirty="0"/>
              <a:t>5</a:t>
            </a:fld>
            <a:endParaRPr spc="-25" dirty="0"/>
          </a:p>
        </p:txBody>
      </p:sp>
      <p:sp>
        <p:nvSpPr>
          <p:cNvPr id="9" name="object 3"/>
          <p:cNvSpPr txBox="1">
            <a:spLocks/>
          </p:cNvSpPr>
          <p:nvPr/>
        </p:nvSpPr>
        <p:spPr>
          <a:xfrm>
            <a:off x="4572000" y="441399"/>
            <a:ext cx="41910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A</a:t>
            </a:r>
            <a:r>
              <a:rPr lang="es-MX" sz="1700" b="1" spc="-10" dirty="0" smtClean="0">
                <a:solidFill>
                  <a:srgbClr val="7030A0"/>
                </a:solidFill>
                <a:latin typeface="Arial" panose="020B0604020202020204" pitchFamily="34" charset="0"/>
                <a:cs typeface="Arial" panose="020B0604020202020204" pitchFamily="34" charset="0"/>
              </a:rPr>
              <a:t>) MUESTRA </a:t>
            </a:r>
            <a:endParaRPr lang="es-MX" sz="1700" b="1" dirty="0">
              <a:solidFill>
                <a:srgbClr val="7030A0"/>
              </a:solidFill>
              <a:latin typeface="Arial" panose="020B0604020202020204" pitchFamily="34" charset="0"/>
              <a:cs typeface="Arial" panose="020B0604020202020204" pitchFamily="34" charset="0"/>
            </a:endParaRPr>
          </a:p>
        </p:txBody>
      </p:sp>
      <p:graphicFrame>
        <p:nvGraphicFramePr>
          <p:cNvPr id="4" name="Tabla 3"/>
          <p:cNvGraphicFramePr>
            <a:graphicFrameLocks noGrp="1"/>
          </p:cNvGraphicFramePr>
          <p:nvPr>
            <p:extLst>
              <p:ext uri="{D42A27DB-BD31-4B8C-83A1-F6EECF244321}">
                <p14:modId xmlns:p14="http://schemas.microsoft.com/office/powerpoint/2010/main" val="3376568747"/>
              </p:ext>
            </p:extLst>
          </p:nvPr>
        </p:nvGraphicFramePr>
        <p:xfrm>
          <a:off x="3060405" y="1143000"/>
          <a:ext cx="5638800" cy="4190995"/>
        </p:xfrm>
        <a:graphic>
          <a:graphicData uri="http://schemas.openxmlformats.org/drawingml/2006/table">
            <a:tbl>
              <a:tblPr/>
              <a:tblGrid>
                <a:gridCol w="512618">
                  <a:extLst>
                    <a:ext uri="{9D8B030D-6E8A-4147-A177-3AD203B41FA5}">
                      <a16:colId xmlns:a16="http://schemas.microsoft.com/office/drawing/2014/main" val="2926007923"/>
                    </a:ext>
                  </a:extLst>
                </a:gridCol>
                <a:gridCol w="2370859">
                  <a:extLst>
                    <a:ext uri="{9D8B030D-6E8A-4147-A177-3AD203B41FA5}">
                      <a16:colId xmlns:a16="http://schemas.microsoft.com/office/drawing/2014/main" val="2360484036"/>
                    </a:ext>
                  </a:extLst>
                </a:gridCol>
                <a:gridCol w="2755323">
                  <a:extLst>
                    <a:ext uri="{9D8B030D-6E8A-4147-A177-3AD203B41FA5}">
                      <a16:colId xmlns:a16="http://schemas.microsoft.com/office/drawing/2014/main" val="2990554019"/>
                    </a:ext>
                  </a:extLst>
                </a:gridCol>
              </a:tblGrid>
              <a:tr h="388856">
                <a:tc>
                  <a:txBody>
                    <a:bodyPr/>
                    <a:lstStyle/>
                    <a:p>
                      <a:pPr algn="ctr" fontAlgn="b"/>
                      <a:r>
                        <a:rPr lang="es-MX" sz="1200" b="1" i="0" u="none" strike="noStrike" dirty="0" smtClean="0">
                          <a:solidFill>
                            <a:srgbClr val="FFFFFF"/>
                          </a:solidFill>
                          <a:effectLst/>
                          <a:latin typeface="Arial" panose="020B0604020202020204" pitchFamily="34" charset="0"/>
                        </a:rPr>
                        <a:t>N°</a:t>
                      </a:r>
                      <a:endParaRPr lang="es-MX" sz="1200" b="1" i="0" u="none" strike="noStrike" dirty="0">
                        <a:solidFill>
                          <a:srgbClr val="FFFFFF"/>
                        </a:solidFill>
                        <a:effectLst/>
                        <a:latin typeface="Arial" panose="020B0604020202020204" pitchFamily="34" charset="0"/>
                      </a:endParaRP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gn="ctr" fontAlgn="b"/>
                      <a:r>
                        <a:rPr lang="es-MX" sz="1200" b="1" i="0" u="none" strike="noStrike" dirty="0">
                          <a:solidFill>
                            <a:srgbClr val="FFFFFF"/>
                          </a:solidFill>
                          <a:effectLst/>
                          <a:latin typeface="Arial" panose="020B0604020202020204" pitchFamily="34" charset="0"/>
                        </a:rPr>
                        <a:t>PERIÓDICO</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gn="ctr" fontAlgn="b"/>
                      <a:r>
                        <a:rPr lang="es-MX" sz="1200" b="1" i="0" u="none" strike="noStrike" dirty="0">
                          <a:solidFill>
                            <a:srgbClr val="FFFFFF"/>
                          </a:solidFill>
                          <a:effectLst/>
                          <a:latin typeface="Arial" panose="020B0604020202020204" pitchFamily="34" charset="0"/>
                        </a:rPr>
                        <a:t>TIPO</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3714031627"/>
                  </a:ext>
                </a:extLst>
              </a:tr>
              <a:tr h="345649">
                <a:tc>
                  <a:txBody>
                    <a:bodyPr/>
                    <a:lstStyle/>
                    <a:p>
                      <a:pPr algn="ctr" fontAlgn="b"/>
                      <a:r>
                        <a:rPr lang="es-MX" sz="1200" b="1" i="0" u="none" strike="noStrike" dirty="0" smtClean="0">
                          <a:solidFill>
                            <a:srgbClr val="000000"/>
                          </a:solidFill>
                          <a:effectLst/>
                          <a:latin typeface="Helvetica" panose="020B0604020202020204" pitchFamily="34" charset="0"/>
                        </a:rPr>
                        <a:t>1</a:t>
                      </a:r>
                      <a:endParaRPr lang="es-MX" sz="1200" b="1" i="0" u="none" strike="noStrike" dirty="0">
                        <a:solidFill>
                          <a:srgbClr val="000000"/>
                        </a:solidFill>
                        <a:effectLst/>
                        <a:latin typeface="Helvetica" panose="020B0604020202020204" pitchFamily="34" charset="0"/>
                      </a:endParaRP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1" i="0" u="none" strike="noStrike" dirty="0">
                          <a:solidFill>
                            <a:srgbClr val="000000"/>
                          </a:solidFill>
                          <a:effectLst/>
                          <a:latin typeface="Helvetica" panose="020B0604020202020204" pitchFamily="34" charset="0"/>
                        </a:rPr>
                        <a:t>ANZ</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Helvetica" panose="020B0604020202020204" pitchFamily="34" charset="0"/>
                        </a:rPr>
                        <a:t>DIGITAL </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4739984"/>
                  </a:ext>
                </a:extLst>
              </a:tr>
              <a:tr h="345649">
                <a:tc>
                  <a:txBody>
                    <a:bodyPr/>
                    <a:lstStyle/>
                    <a:p>
                      <a:pPr algn="ctr" fontAlgn="b"/>
                      <a:r>
                        <a:rPr lang="es-MX" sz="1200" b="1" i="0" u="none" strike="noStrike" dirty="0" smtClean="0">
                          <a:solidFill>
                            <a:srgbClr val="000000"/>
                          </a:solidFill>
                          <a:effectLst/>
                          <a:latin typeface="Helvetica" panose="020B0604020202020204" pitchFamily="34" charset="0"/>
                        </a:rPr>
                        <a:t>2</a:t>
                      </a:r>
                      <a:endParaRPr lang="es-MX" sz="1200" b="1" i="0" u="none" strike="noStrike" dirty="0">
                        <a:solidFill>
                          <a:srgbClr val="000000"/>
                        </a:solidFill>
                        <a:effectLst/>
                        <a:latin typeface="Helvetica" panose="020B0604020202020204" pitchFamily="34" charset="0"/>
                      </a:endParaRP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MX" sz="1200" b="1" i="0" u="none" strike="noStrike">
                          <a:solidFill>
                            <a:srgbClr val="000000"/>
                          </a:solidFill>
                          <a:effectLst/>
                          <a:latin typeface="Helvetica" panose="020B0604020202020204" pitchFamily="34" charset="0"/>
                        </a:rPr>
                        <a:t>DIARIO 21</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MX" sz="1200" b="1" i="0" u="none" strike="noStrike" dirty="0">
                          <a:solidFill>
                            <a:srgbClr val="000000"/>
                          </a:solidFill>
                          <a:effectLst/>
                          <a:latin typeface="Helvetica" panose="020B0604020202020204" pitchFamily="34" charset="0"/>
                        </a:rPr>
                        <a:t>DIGITAL </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5473512"/>
                  </a:ext>
                </a:extLst>
              </a:tr>
              <a:tr h="345649">
                <a:tc>
                  <a:txBody>
                    <a:bodyPr/>
                    <a:lstStyle/>
                    <a:p>
                      <a:pPr algn="ctr" fontAlgn="b"/>
                      <a:r>
                        <a:rPr lang="es-MX" sz="1200" b="1" i="0" u="none" strike="noStrike" dirty="0" smtClean="0">
                          <a:solidFill>
                            <a:srgbClr val="000000"/>
                          </a:solidFill>
                          <a:effectLst/>
                          <a:latin typeface="Helvetica" panose="020B0604020202020204" pitchFamily="34" charset="0"/>
                        </a:rPr>
                        <a:t>3</a:t>
                      </a:r>
                      <a:endParaRPr lang="es-MX" sz="1200" b="1" i="0" u="none" strike="noStrike" dirty="0">
                        <a:solidFill>
                          <a:srgbClr val="000000"/>
                        </a:solidFill>
                        <a:effectLst/>
                        <a:latin typeface="Helvetica" panose="020B0604020202020204" pitchFamily="34" charset="0"/>
                      </a:endParaRP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1" i="0" u="none" strike="noStrike">
                          <a:solidFill>
                            <a:srgbClr val="000000"/>
                          </a:solidFill>
                          <a:effectLst/>
                          <a:latin typeface="Helvetica" panose="020B0604020202020204" pitchFamily="34" charset="0"/>
                        </a:rPr>
                        <a:t>DIARIO DE GUERRERO</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Helvetica" panose="020B0604020202020204" pitchFamily="34" charset="0"/>
                        </a:rPr>
                        <a:t>DIGITAL </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460635"/>
                  </a:ext>
                </a:extLst>
              </a:tr>
              <a:tr h="345649">
                <a:tc>
                  <a:txBody>
                    <a:bodyPr/>
                    <a:lstStyle/>
                    <a:p>
                      <a:pPr algn="ctr" fontAlgn="b"/>
                      <a:r>
                        <a:rPr lang="es-MX" sz="1200" b="1" i="0" u="none" strike="noStrike" dirty="0" smtClean="0">
                          <a:solidFill>
                            <a:srgbClr val="000000"/>
                          </a:solidFill>
                          <a:effectLst/>
                          <a:latin typeface="Helvetica" panose="020B0604020202020204" pitchFamily="34" charset="0"/>
                        </a:rPr>
                        <a:t>4</a:t>
                      </a:r>
                      <a:endParaRPr lang="es-MX" sz="1200" b="1" i="0" u="none" strike="noStrike" dirty="0">
                        <a:solidFill>
                          <a:srgbClr val="000000"/>
                        </a:solidFill>
                        <a:effectLst/>
                        <a:latin typeface="Helvetica" panose="020B0604020202020204" pitchFamily="34" charset="0"/>
                      </a:endParaRP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1" i="0" u="none" strike="noStrike" dirty="0">
                          <a:solidFill>
                            <a:srgbClr val="000000"/>
                          </a:solidFill>
                          <a:effectLst/>
                          <a:latin typeface="Helvetica" panose="020B0604020202020204" pitchFamily="34" charset="0"/>
                        </a:rPr>
                        <a:t>DIARIO DE IGUALA</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Helvetica" panose="020B0604020202020204" pitchFamily="34" charset="0"/>
                        </a:rPr>
                        <a:t>DIGITAL </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6553675"/>
                  </a:ext>
                </a:extLst>
              </a:tr>
              <a:tr h="345649">
                <a:tc>
                  <a:txBody>
                    <a:bodyPr/>
                    <a:lstStyle/>
                    <a:p>
                      <a:pPr algn="ctr" fontAlgn="b"/>
                      <a:r>
                        <a:rPr lang="es-MX" sz="1200" b="1" i="0" u="none" strike="noStrike" dirty="0" smtClean="0">
                          <a:solidFill>
                            <a:srgbClr val="000000"/>
                          </a:solidFill>
                          <a:effectLst/>
                          <a:latin typeface="Helvetica" panose="020B0604020202020204" pitchFamily="34" charset="0"/>
                        </a:rPr>
                        <a:t>5</a:t>
                      </a:r>
                      <a:endParaRPr lang="es-MX" sz="1200" b="1" i="0" u="none" strike="noStrike" dirty="0">
                        <a:solidFill>
                          <a:srgbClr val="000000"/>
                        </a:solidFill>
                        <a:effectLst/>
                        <a:latin typeface="Helvetica" panose="020B0604020202020204" pitchFamily="34" charset="0"/>
                      </a:endParaRP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1" i="0" u="none" strike="noStrike" dirty="0">
                          <a:solidFill>
                            <a:srgbClr val="000000"/>
                          </a:solidFill>
                          <a:effectLst/>
                          <a:latin typeface="Helvetica" panose="020B0604020202020204" pitchFamily="34" charset="0"/>
                        </a:rPr>
                        <a:t>DESPERTAR DE LA COSTA</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Helvetica" panose="020B0604020202020204" pitchFamily="34" charset="0"/>
                        </a:rPr>
                        <a:t>DIGITAL </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1042703"/>
                  </a:ext>
                </a:extLst>
              </a:tr>
              <a:tr h="345649">
                <a:tc>
                  <a:txBody>
                    <a:bodyPr/>
                    <a:lstStyle/>
                    <a:p>
                      <a:pPr algn="ctr" fontAlgn="b"/>
                      <a:r>
                        <a:rPr lang="es-MX" sz="1200" b="1" i="0" u="none" strike="noStrike" dirty="0" smtClean="0">
                          <a:solidFill>
                            <a:srgbClr val="000000"/>
                          </a:solidFill>
                          <a:effectLst/>
                          <a:latin typeface="Helvetica" panose="020B0604020202020204" pitchFamily="34" charset="0"/>
                        </a:rPr>
                        <a:t>6</a:t>
                      </a:r>
                      <a:endParaRPr lang="es-MX" sz="1200" b="1" i="0" u="none" strike="noStrike" dirty="0">
                        <a:solidFill>
                          <a:srgbClr val="000000"/>
                        </a:solidFill>
                        <a:effectLst/>
                        <a:latin typeface="Helvetica" panose="020B0604020202020204" pitchFamily="34" charset="0"/>
                      </a:endParaRP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1" i="0" u="none" strike="noStrike">
                          <a:solidFill>
                            <a:srgbClr val="000000"/>
                          </a:solidFill>
                          <a:effectLst/>
                          <a:latin typeface="Helvetica" panose="020B0604020202020204" pitchFamily="34" charset="0"/>
                        </a:rPr>
                        <a:t>DESPERTAR DEL SUR</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Helvetica" panose="020B0604020202020204" pitchFamily="34" charset="0"/>
                        </a:rPr>
                        <a:t>DIGITAL </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2167495"/>
                  </a:ext>
                </a:extLst>
              </a:tr>
              <a:tr h="345649">
                <a:tc>
                  <a:txBody>
                    <a:bodyPr/>
                    <a:lstStyle/>
                    <a:p>
                      <a:pPr algn="ctr" fontAlgn="b"/>
                      <a:r>
                        <a:rPr lang="es-MX" sz="1200" b="1" i="0" u="none" strike="noStrike" dirty="0" smtClean="0">
                          <a:solidFill>
                            <a:srgbClr val="000000"/>
                          </a:solidFill>
                          <a:effectLst/>
                          <a:latin typeface="Helvetica" panose="020B0604020202020204" pitchFamily="34" charset="0"/>
                        </a:rPr>
                        <a:t>7</a:t>
                      </a:r>
                      <a:endParaRPr lang="es-MX" sz="1200" b="1" i="0" u="none" strike="noStrike" dirty="0">
                        <a:solidFill>
                          <a:srgbClr val="000000"/>
                        </a:solidFill>
                        <a:effectLst/>
                        <a:latin typeface="Helvetica" panose="020B0604020202020204" pitchFamily="34" charset="0"/>
                      </a:endParaRP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1" i="0" u="none" strike="noStrike" dirty="0">
                          <a:solidFill>
                            <a:srgbClr val="000000"/>
                          </a:solidFill>
                          <a:effectLst/>
                          <a:latin typeface="Helvetica" panose="020B0604020202020204" pitchFamily="34" charset="0"/>
                        </a:rPr>
                        <a:t>ENFOQUE INFORMATIVO</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Helvetica" panose="020B0604020202020204" pitchFamily="34" charset="0"/>
                        </a:rPr>
                        <a:t>DIGITAL </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2745652"/>
                  </a:ext>
                </a:extLst>
              </a:tr>
              <a:tr h="345649">
                <a:tc>
                  <a:txBody>
                    <a:bodyPr/>
                    <a:lstStyle/>
                    <a:p>
                      <a:pPr algn="ctr" fontAlgn="b"/>
                      <a:r>
                        <a:rPr lang="es-MX" sz="1200" b="1" i="0" u="none" strike="noStrike" dirty="0" smtClean="0">
                          <a:solidFill>
                            <a:srgbClr val="000000"/>
                          </a:solidFill>
                          <a:effectLst/>
                          <a:latin typeface="Helvetica" panose="020B0604020202020204" pitchFamily="34" charset="0"/>
                        </a:rPr>
                        <a:t>8</a:t>
                      </a:r>
                      <a:endParaRPr lang="es-MX" sz="1200" b="1" i="0" u="none" strike="noStrike" dirty="0">
                        <a:solidFill>
                          <a:srgbClr val="000000"/>
                        </a:solidFill>
                        <a:effectLst/>
                        <a:latin typeface="Helvetica" panose="020B0604020202020204" pitchFamily="34" charset="0"/>
                      </a:endParaRP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1" i="0" u="none" strike="noStrike" dirty="0">
                          <a:solidFill>
                            <a:srgbClr val="000000"/>
                          </a:solidFill>
                          <a:effectLst/>
                          <a:latin typeface="Helvetica" panose="020B0604020202020204" pitchFamily="34" charset="0"/>
                        </a:rPr>
                        <a:t>EL SUR</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Helvetica" panose="020B0604020202020204" pitchFamily="34" charset="0"/>
                        </a:rPr>
                        <a:t>DIGITAL / IMPRESO</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1707934"/>
                  </a:ext>
                </a:extLst>
              </a:tr>
              <a:tr h="345649">
                <a:tc>
                  <a:txBody>
                    <a:bodyPr/>
                    <a:lstStyle/>
                    <a:p>
                      <a:pPr algn="ctr" fontAlgn="b"/>
                      <a:r>
                        <a:rPr lang="es-MX" sz="1200" b="1" i="0" u="none" strike="noStrike" dirty="0" smtClean="0">
                          <a:solidFill>
                            <a:srgbClr val="000000"/>
                          </a:solidFill>
                          <a:effectLst/>
                          <a:latin typeface="Helvetica" panose="020B0604020202020204" pitchFamily="34" charset="0"/>
                        </a:rPr>
                        <a:t>9</a:t>
                      </a:r>
                      <a:endParaRPr lang="es-MX" sz="1200" b="1" i="0" u="none" strike="noStrike" dirty="0">
                        <a:solidFill>
                          <a:srgbClr val="000000"/>
                        </a:solidFill>
                        <a:effectLst/>
                        <a:latin typeface="Helvetica" panose="020B0604020202020204" pitchFamily="34" charset="0"/>
                      </a:endParaRP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1" i="0" u="none" strike="noStrike">
                          <a:solidFill>
                            <a:srgbClr val="000000"/>
                          </a:solidFill>
                          <a:effectLst/>
                          <a:latin typeface="Helvetica" panose="020B0604020202020204" pitchFamily="34" charset="0"/>
                        </a:rPr>
                        <a:t>EL GUERRERO</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Helvetica" panose="020B0604020202020204" pitchFamily="34" charset="0"/>
                        </a:rPr>
                        <a:t>DIGITAL </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7476331"/>
                  </a:ext>
                </a:extLst>
              </a:tr>
              <a:tr h="345649">
                <a:tc>
                  <a:txBody>
                    <a:bodyPr/>
                    <a:lstStyle/>
                    <a:p>
                      <a:pPr algn="ctr" fontAlgn="b"/>
                      <a:r>
                        <a:rPr lang="es-MX" sz="1200" b="1" i="0" u="none" strike="noStrike" dirty="0" smtClean="0">
                          <a:solidFill>
                            <a:srgbClr val="000000"/>
                          </a:solidFill>
                          <a:effectLst/>
                          <a:latin typeface="Helvetica" panose="020B0604020202020204" pitchFamily="34" charset="0"/>
                        </a:rPr>
                        <a:t>10</a:t>
                      </a:r>
                      <a:endParaRPr lang="es-MX" sz="1200" b="1" i="0" u="none" strike="noStrike" dirty="0">
                        <a:solidFill>
                          <a:srgbClr val="000000"/>
                        </a:solidFill>
                        <a:effectLst/>
                        <a:latin typeface="Helvetica" panose="020B0604020202020204" pitchFamily="34" charset="0"/>
                      </a:endParaRP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1" i="0" u="none" strike="noStrike" dirty="0">
                          <a:solidFill>
                            <a:srgbClr val="000000"/>
                          </a:solidFill>
                          <a:effectLst/>
                          <a:latin typeface="Helvetica" panose="020B0604020202020204" pitchFamily="34" charset="0"/>
                        </a:rPr>
                        <a:t>SOL DE CHILPANCINGO</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Helvetica" panose="020B0604020202020204" pitchFamily="34" charset="0"/>
                        </a:rPr>
                        <a:t>DIGITAL / IMPRESO</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5910182"/>
                  </a:ext>
                </a:extLst>
              </a:tr>
              <a:tr h="345649">
                <a:tc>
                  <a:txBody>
                    <a:bodyPr/>
                    <a:lstStyle/>
                    <a:p>
                      <a:pPr algn="ctr" fontAlgn="b"/>
                      <a:r>
                        <a:rPr lang="es-MX" sz="1200" b="1" i="0" u="none" strike="noStrike" dirty="0" smtClean="0">
                          <a:solidFill>
                            <a:srgbClr val="000000"/>
                          </a:solidFill>
                          <a:effectLst/>
                          <a:latin typeface="Helvetica" panose="020B0604020202020204" pitchFamily="34" charset="0"/>
                        </a:rPr>
                        <a:t>11</a:t>
                      </a:r>
                      <a:endParaRPr lang="es-MX" sz="1200" b="1" i="0" u="none" strike="noStrike" dirty="0">
                        <a:solidFill>
                          <a:srgbClr val="000000"/>
                        </a:solidFill>
                        <a:effectLst/>
                        <a:latin typeface="Helvetica" panose="020B0604020202020204" pitchFamily="34" charset="0"/>
                      </a:endParaRP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1" i="0" u="none" strike="noStrike" dirty="0">
                          <a:solidFill>
                            <a:srgbClr val="000000"/>
                          </a:solidFill>
                          <a:effectLst/>
                          <a:latin typeface="Helvetica" panose="020B0604020202020204" pitchFamily="34" charset="0"/>
                        </a:rPr>
                        <a:t>VÉRTICE</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Helvetica" panose="020B0604020202020204" pitchFamily="34" charset="0"/>
                        </a:rPr>
                        <a:t>DIGITAL </a:t>
                      </a:r>
                    </a:p>
                  </a:txBody>
                  <a:tcPr marL="4880" marR="4880" marT="4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8012975"/>
                  </a:ext>
                </a:extLst>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350"/>
              </a:lnSpc>
            </a:pPr>
            <a:fld id="{81D60167-4931-47E6-BA6A-407CBD079E47}" type="slidenum">
              <a:rPr spc="-25" dirty="0"/>
              <a:t>6</a:t>
            </a:fld>
            <a:endParaRPr spc="-25" dirty="0"/>
          </a:p>
        </p:txBody>
      </p:sp>
      <p:sp>
        <p:nvSpPr>
          <p:cNvPr id="8" name="Rectángulo 7"/>
          <p:cNvSpPr/>
          <p:nvPr/>
        </p:nvSpPr>
        <p:spPr>
          <a:xfrm>
            <a:off x="810458" y="4202176"/>
            <a:ext cx="10386568" cy="2462213"/>
          </a:xfrm>
          <a:prstGeom prst="rect">
            <a:avLst/>
          </a:prstGeom>
        </p:spPr>
        <p:txBody>
          <a:bodyPr wrap="square">
            <a:spAutoFit/>
          </a:bodyPr>
          <a:lstStyle/>
          <a:p>
            <a:pPr algn="just">
              <a:lnSpc>
                <a:spcPct val="150000"/>
              </a:lnSpc>
            </a:pPr>
            <a:r>
              <a:rPr lang="es-MX" sz="1400" dirty="0" smtClean="0">
                <a:latin typeface="Arial" panose="020B0604020202020204" pitchFamily="34" charset="0"/>
                <a:cs typeface="Arial" panose="020B0604020202020204" pitchFamily="34" charset="0"/>
              </a:rPr>
              <a:t>En el informe bimestral correspondiente al periodo del 01 de mayo al 30 de junio de 2026, se codificaron un total de</a:t>
            </a:r>
            <a:r>
              <a:rPr lang="es-MX" sz="2000" b="1" dirty="0" smtClean="0">
                <a:latin typeface="Arial" panose="020B0604020202020204" pitchFamily="34" charset="0"/>
                <a:cs typeface="Arial" panose="020B0604020202020204" pitchFamily="34" charset="0"/>
              </a:rPr>
              <a:t> </a:t>
            </a:r>
            <a:r>
              <a:rPr lang="es-MX" sz="1400" dirty="0" smtClean="0">
                <a:latin typeface="Arial" panose="020B0604020202020204" pitchFamily="34" charset="0"/>
                <a:cs typeface="Arial" panose="020B0604020202020204" pitchFamily="34" charset="0"/>
              </a:rPr>
              <a:t>491 ejemplares de periódicos, digitales e impresos. Entre los diarios con mayor volumen de ejemplares analizados destacan:  El Sur con 52 registros, Diario 21 </a:t>
            </a:r>
            <a:r>
              <a:rPr lang="es-MX" sz="1400" dirty="0" smtClean="0">
                <a:latin typeface="Arial" panose="020B0604020202020204" pitchFamily="34" charset="0"/>
                <a:cs typeface="Arial" panose="020B0604020202020204" pitchFamily="34" charset="0"/>
              </a:rPr>
              <a:t>con </a:t>
            </a:r>
            <a:r>
              <a:rPr lang="es-MX" sz="1400" dirty="0" smtClean="0">
                <a:latin typeface="Arial" panose="020B0604020202020204" pitchFamily="34" charset="0"/>
                <a:cs typeface="Arial" panose="020B0604020202020204" pitchFamily="34" charset="0"/>
              </a:rPr>
              <a:t>51 registros, Vértice con 51 registros</a:t>
            </a:r>
            <a:r>
              <a:rPr lang="es-MX" sz="1400" dirty="0" smtClean="0">
                <a:latin typeface="Arial" panose="020B0604020202020204" pitchFamily="34" charset="0"/>
                <a:cs typeface="Arial" panose="020B0604020202020204" pitchFamily="34" charset="0"/>
              </a:rPr>
              <a:t> </a:t>
            </a:r>
            <a:r>
              <a:rPr lang="es-MX" sz="1400" dirty="0" smtClean="0">
                <a:latin typeface="Arial" panose="020B0604020202020204" pitchFamily="34" charset="0"/>
                <a:cs typeface="Arial" panose="020B0604020202020204" pitchFamily="34" charset="0"/>
              </a:rPr>
              <a:t>y Enfoque </a:t>
            </a:r>
            <a:r>
              <a:rPr lang="es-MX" sz="1400" dirty="0" smtClean="0">
                <a:latin typeface="Arial" panose="020B0604020202020204" pitchFamily="34" charset="0"/>
                <a:cs typeface="Arial" panose="020B0604020202020204" pitchFamily="34" charset="0"/>
              </a:rPr>
              <a:t>Informativo </a:t>
            </a:r>
            <a:r>
              <a:rPr lang="es-MX" sz="1400" dirty="0" smtClean="0">
                <a:latin typeface="Arial" panose="020B0604020202020204" pitchFamily="34" charset="0"/>
                <a:cs typeface="Arial" panose="020B0604020202020204" pitchFamily="34" charset="0"/>
              </a:rPr>
              <a:t>con 48 ejemplares codificados, respectivamente.</a:t>
            </a:r>
          </a:p>
          <a:p>
            <a:pPr algn="just">
              <a:lnSpc>
                <a:spcPct val="150000"/>
              </a:lnSpc>
            </a:pPr>
            <a:r>
              <a:rPr lang="es-MX" sz="1400" dirty="0" smtClean="0">
                <a:latin typeface="Arial" panose="020B0604020202020204" pitchFamily="34" charset="0"/>
                <a:cs typeface="Arial" panose="020B0604020202020204" pitchFamily="34" charset="0"/>
              </a:rPr>
              <a:t>Estos periódicos concentran una parte importante del universo de análisis debido a su mayor tiraje y presencia en la circulación informativa dentro del estado de Guerrero.</a:t>
            </a:r>
          </a:p>
          <a:p>
            <a:pPr algn="just">
              <a:spcBef>
                <a:spcPts val="600"/>
              </a:spcBef>
              <a:spcAft>
                <a:spcPts val="600"/>
              </a:spcAft>
            </a:pPr>
            <a:endParaRPr lang="es-MX" sz="1400" dirty="0">
              <a:effectLst/>
              <a:latin typeface="Times New Roman" panose="02020603050405020304" pitchFamily="18" charset="0"/>
              <a:ea typeface="Times New Roman" panose="02020603050405020304" pitchFamily="18" charset="0"/>
            </a:endParaRPr>
          </a:p>
        </p:txBody>
      </p:sp>
      <p:sp>
        <p:nvSpPr>
          <p:cNvPr id="9" name="object 3"/>
          <p:cNvSpPr txBox="1">
            <a:spLocks/>
          </p:cNvSpPr>
          <p:nvPr/>
        </p:nvSpPr>
        <p:spPr>
          <a:xfrm>
            <a:off x="4572000" y="441399"/>
            <a:ext cx="41910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B</a:t>
            </a:r>
            <a:r>
              <a:rPr lang="es-MX" sz="1700" b="1" spc="-10" dirty="0" smtClean="0">
                <a:solidFill>
                  <a:srgbClr val="7030A0"/>
                </a:solidFill>
                <a:latin typeface="Arial" panose="020B0604020202020204" pitchFamily="34" charset="0"/>
                <a:cs typeface="Arial" panose="020B0604020202020204" pitchFamily="34" charset="0"/>
              </a:rPr>
              <a:t>) NÚMERO DE EJEMPLARES </a:t>
            </a:r>
            <a:endParaRPr lang="es-MX" sz="1700" b="1" dirty="0">
              <a:solidFill>
                <a:srgbClr val="7030A0"/>
              </a:solidFill>
              <a:latin typeface="Arial" panose="020B0604020202020204" pitchFamily="34" charset="0"/>
              <a:cs typeface="Arial" panose="020B0604020202020204" pitchFamily="34" charset="0"/>
            </a:endParaRPr>
          </a:p>
        </p:txBody>
      </p:sp>
      <p:graphicFrame>
        <p:nvGraphicFramePr>
          <p:cNvPr id="10" name="Gráfico 9">
            <a:extLst>
              <a:ext uri="{FF2B5EF4-FFF2-40B4-BE49-F238E27FC236}">
                <a16:creationId xmlns:a16="http://schemas.microsoft.com/office/drawing/2014/main" id="{26705336-A91A-42E5-9342-3D52672BDD27}"/>
              </a:ext>
            </a:extLst>
          </p:cNvPr>
          <p:cNvGraphicFramePr>
            <a:graphicFrameLocks/>
          </p:cNvGraphicFramePr>
          <p:nvPr>
            <p:extLst>
              <p:ext uri="{D42A27DB-BD31-4B8C-83A1-F6EECF244321}">
                <p14:modId xmlns:p14="http://schemas.microsoft.com/office/powerpoint/2010/main" val="172908546"/>
              </p:ext>
            </p:extLst>
          </p:nvPr>
        </p:nvGraphicFramePr>
        <p:xfrm>
          <a:off x="1143000" y="1066800"/>
          <a:ext cx="9721484" cy="278440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820901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350"/>
              </a:lnSpc>
            </a:pPr>
            <a:fld id="{81D60167-4931-47E6-BA6A-407CBD079E47}" type="slidenum">
              <a:rPr spc="-25" dirty="0"/>
              <a:t>7</a:t>
            </a:fld>
            <a:endParaRPr spc="-25" dirty="0"/>
          </a:p>
        </p:txBody>
      </p:sp>
      <p:graphicFrame>
        <p:nvGraphicFramePr>
          <p:cNvPr id="5" name="Tabla 4"/>
          <p:cNvGraphicFramePr>
            <a:graphicFrameLocks noGrp="1"/>
          </p:cNvGraphicFramePr>
          <p:nvPr>
            <p:extLst>
              <p:ext uri="{D42A27DB-BD31-4B8C-83A1-F6EECF244321}">
                <p14:modId xmlns:p14="http://schemas.microsoft.com/office/powerpoint/2010/main" val="2602432137"/>
              </p:ext>
            </p:extLst>
          </p:nvPr>
        </p:nvGraphicFramePr>
        <p:xfrm>
          <a:off x="2209800" y="1524000"/>
          <a:ext cx="7620001" cy="3522668"/>
        </p:xfrm>
        <a:graphic>
          <a:graphicData uri="http://schemas.openxmlformats.org/drawingml/2006/table">
            <a:tbl>
              <a:tblPr/>
              <a:tblGrid>
                <a:gridCol w="2618963">
                  <a:extLst>
                    <a:ext uri="{9D8B030D-6E8A-4147-A177-3AD203B41FA5}">
                      <a16:colId xmlns:a16="http://schemas.microsoft.com/office/drawing/2014/main" val="2358423334"/>
                    </a:ext>
                  </a:extLst>
                </a:gridCol>
                <a:gridCol w="1921451">
                  <a:extLst>
                    <a:ext uri="{9D8B030D-6E8A-4147-A177-3AD203B41FA5}">
                      <a16:colId xmlns:a16="http://schemas.microsoft.com/office/drawing/2014/main" val="3372512345"/>
                    </a:ext>
                  </a:extLst>
                </a:gridCol>
                <a:gridCol w="1447669">
                  <a:extLst>
                    <a:ext uri="{9D8B030D-6E8A-4147-A177-3AD203B41FA5}">
                      <a16:colId xmlns:a16="http://schemas.microsoft.com/office/drawing/2014/main" val="690055316"/>
                    </a:ext>
                  </a:extLst>
                </a:gridCol>
                <a:gridCol w="1631918">
                  <a:extLst>
                    <a:ext uri="{9D8B030D-6E8A-4147-A177-3AD203B41FA5}">
                      <a16:colId xmlns:a16="http://schemas.microsoft.com/office/drawing/2014/main" val="2075077242"/>
                    </a:ext>
                  </a:extLst>
                </a:gridCol>
              </a:tblGrid>
              <a:tr h="440524">
                <a:tc>
                  <a:txBody>
                    <a:bodyPr/>
                    <a:lstStyle/>
                    <a:p>
                      <a:pPr algn="l" fontAlgn="b"/>
                      <a:r>
                        <a:rPr lang="es-MX" sz="1000" b="1" i="0" u="none" strike="noStrike" dirty="0">
                          <a:solidFill>
                            <a:srgbClr val="FFFFFF"/>
                          </a:solidFill>
                          <a:effectLst/>
                          <a:latin typeface="Arial" panose="020B0604020202020204" pitchFamily="34" charset="0"/>
                          <a:cs typeface="Arial" panose="020B0604020202020204" pitchFamily="34" charset="0"/>
                        </a:rPr>
                        <a:t>PERIÓDICOS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000" b="1" i="0" u="none" strike="noStrike" dirty="0">
                          <a:solidFill>
                            <a:srgbClr val="FFFFFF"/>
                          </a:solidFill>
                          <a:effectLst/>
                          <a:latin typeface="Arial" panose="020B0604020202020204" pitchFamily="34" charset="0"/>
                          <a:cs typeface="Arial" panose="020B0604020202020204" pitchFamily="34" charset="0"/>
                        </a:rPr>
                        <a:t>MAYO</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000" b="1" i="0" u="none" strike="noStrike" dirty="0">
                          <a:solidFill>
                            <a:srgbClr val="FFFFFF"/>
                          </a:solidFill>
                          <a:effectLst/>
                          <a:latin typeface="Arial" panose="020B0604020202020204" pitchFamily="34" charset="0"/>
                          <a:cs typeface="Arial" panose="020B0604020202020204" pitchFamily="34" charset="0"/>
                        </a:rPr>
                        <a:t>JUNIO</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a:solidFill>
                            <a:srgbClr val="FFFFFF"/>
                          </a:solidFill>
                          <a:effectLst/>
                          <a:latin typeface="Arial" panose="020B0604020202020204" pitchFamily="34" charset="0"/>
                          <a:cs typeface="Arial" panose="020B0604020202020204" pitchFamily="34" charset="0"/>
                        </a:rPr>
                        <a:t>NÚMERO DE EJEMPLARES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175542173"/>
                  </a:ext>
                </a:extLst>
              </a:tr>
              <a:tr h="237088">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EL SUR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26</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26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9653432"/>
                  </a:ext>
                </a:extLst>
              </a:tr>
              <a:tr h="23708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DIARIO 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9359903"/>
                  </a:ext>
                </a:extLst>
              </a:tr>
              <a:tr h="23708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VÉRTICE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61082132"/>
                  </a:ext>
                </a:extLst>
              </a:tr>
              <a:tr h="23708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ENFOQUE INFORMATIVO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24</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96862876"/>
                  </a:ext>
                </a:extLst>
              </a:tr>
              <a:tr h="23708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DIARIO DE GUERRERO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24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22</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151498594"/>
                  </a:ext>
                </a:extLst>
              </a:tr>
              <a:tr h="23708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EL GUERRERO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21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22</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443270029"/>
                  </a:ext>
                </a:extLst>
              </a:tr>
              <a:tr h="23708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DESPERTAR DEL SUR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21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21</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122687057"/>
                  </a:ext>
                </a:extLst>
              </a:tr>
              <a:tr h="23708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SOL DE CHILPANCINGO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20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22</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05824373"/>
                  </a:ext>
                </a:extLst>
              </a:tr>
              <a:tr h="23708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DIARIO DE IGUALA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19</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22</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390322793"/>
                  </a:ext>
                </a:extLst>
              </a:tr>
              <a:tr h="23708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DESPERTAR DE LA COSTA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20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20</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722427914"/>
                  </a:ext>
                </a:extLst>
              </a:tr>
              <a:tr h="237088">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ANZ</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19</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16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000" b="1" i="0" u="none" strike="noStrike" dirty="0">
                          <a:solidFill>
                            <a:srgbClr val="000000"/>
                          </a:solidFill>
                          <a:effectLst/>
                          <a:latin typeface="Arial" panose="020B0604020202020204" pitchFamily="34" charset="0"/>
                          <a:cs typeface="Arial" panose="020B0604020202020204" pitchFamily="34" charset="0"/>
                        </a:rPr>
                        <a:t>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74665674"/>
                  </a:ext>
                </a:extLst>
              </a:tr>
              <a:tr h="237088">
                <a:tc>
                  <a:txBody>
                    <a:bodyPr/>
                    <a:lstStyle/>
                    <a:p>
                      <a:pPr algn="l" fontAlgn="b"/>
                      <a:r>
                        <a:rPr lang="es-MX" sz="1000" b="1" i="0" u="none" strike="noStrike">
                          <a:solidFill>
                            <a:srgbClr val="000000"/>
                          </a:solidFill>
                          <a:effectLst/>
                          <a:latin typeface="Arial" panose="020B0604020202020204" pitchFamily="34" charset="0"/>
                          <a:cs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000" b="1" i="0" u="none" strike="noStrike">
                          <a:solidFill>
                            <a:srgbClr val="000000"/>
                          </a:solidFill>
                          <a:effectLst/>
                          <a:latin typeface="Arial" panose="020B0604020202020204" pitchFamily="34" charset="0"/>
                          <a:cs typeface="Arial" panose="020B0604020202020204" pitchFamily="34" charset="0"/>
                        </a:rPr>
                        <a:t>244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000" b="1" i="0" u="none" strike="noStrike" dirty="0">
                          <a:solidFill>
                            <a:srgbClr val="000000"/>
                          </a:solidFill>
                          <a:effectLst/>
                          <a:latin typeface="Arial" panose="020B0604020202020204" pitchFamily="34" charset="0"/>
                          <a:cs typeface="Arial" panose="020B0604020202020204" pitchFamily="34" charset="0"/>
                        </a:rPr>
                        <a:t>247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a:solidFill>
                            <a:srgbClr val="000000"/>
                          </a:solidFill>
                          <a:effectLst/>
                          <a:latin typeface="Arial" panose="020B0604020202020204" pitchFamily="34" charset="0"/>
                          <a:cs typeface="Arial" panose="020B0604020202020204" pitchFamily="34" charset="0"/>
                        </a:rPr>
                        <a:t>491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1509149"/>
                  </a:ext>
                </a:extLst>
              </a:tr>
              <a:tr h="237088">
                <a:tc>
                  <a:txBody>
                    <a:bodyPr/>
                    <a:lstStyle/>
                    <a:p>
                      <a:pPr algn="l" fontAlgn="b"/>
                      <a:endParaRPr lang="es-MX" sz="1000" b="0" i="0" u="none" strike="noStrike">
                        <a:solidFill>
                          <a:srgbClr val="000000"/>
                        </a:solidFill>
                        <a:effectLst/>
                        <a:latin typeface="Arial" panose="020B0604020202020204" pitchFamily="34" charset="0"/>
                        <a:cs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1000" b="0" i="0" u="none" strike="noStrike">
                        <a:solidFill>
                          <a:srgbClr val="000000"/>
                        </a:solidFill>
                        <a:effectLst/>
                        <a:latin typeface="Arial" panose="020B0604020202020204" pitchFamily="34" charset="0"/>
                        <a:cs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1000" b="0" i="0" u="none" strike="noStrike">
                        <a:solidFill>
                          <a:srgbClr val="000000"/>
                        </a:solidFill>
                        <a:effectLst/>
                        <a:latin typeface="Arial" panose="020B0604020202020204" pitchFamily="34" charset="0"/>
                        <a:cs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10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63639908"/>
                  </a:ext>
                </a:extLst>
              </a:tr>
            </a:tbl>
          </a:graphicData>
        </a:graphic>
      </p:graphicFrame>
      <p:sp>
        <p:nvSpPr>
          <p:cNvPr id="4" name="object 3"/>
          <p:cNvSpPr txBox="1">
            <a:spLocks/>
          </p:cNvSpPr>
          <p:nvPr/>
        </p:nvSpPr>
        <p:spPr>
          <a:xfrm>
            <a:off x="4343400" y="914400"/>
            <a:ext cx="41910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 </a:t>
            </a:r>
            <a:r>
              <a:rPr lang="es-MX" sz="1700" b="1" spc="-10" dirty="0" smtClean="0">
                <a:solidFill>
                  <a:srgbClr val="7030A0"/>
                </a:solidFill>
                <a:latin typeface="Arial" panose="020B0604020202020204" pitchFamily="34" charset="0"/>
                <a:cs typeface="Arial" panose="020B0604020202020204" pitchFamily="34" charset="0"/>
              </a:rPr>
              <a:t>NÚMERO DE EJEMPLARES </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99158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350"/>
              </a:lnSpc>
            </a:pPr>
            <a:fld id="{81D60167-4931-47E6-BA6A-407CBD079E47}" type="slidenum">
              <a:rPr spc="-25" dirty="0"/>
              <a:t>8</a:t>
            </a:fld>
            <a:endParaRPr spc="-25" dirty="0"/>
          </a:p>
        </p:txBody>
      </p:sp>
      <p:sp>
        <p:nvSpPr>
          <p:cNvPr id="12" name="object 3"/>
          <p:cNvSpPr txBox="1">
            <a:spLocks/>
          </p:cNvSpPr>
          <p:nvPr/>
        </p:nvSpPr>
        <p:spPr>
          <a:xfrm>
            <a:off x="4572000" y="441399"/>
            <a:ext cx="41910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C) NÚMERO DE NOTAS </a:t>
            </a:r>
            <a:endParaRPr lang="es-MX" sz="1700" b="1" dirty="0">
              <a:solidFill>
                <a:srgbClr val="7030A0"/>
              </a:solidFill>
              <a:latin typeface="Arial" panose="020B0604020202020204" pitchFamily="34" charset="0"/>
              <a:cs typeface="Arial" panose="020B0604020202020204" pitchFamily="34" charset="0"/>
            </a:endParaRPr>
          </a:p>
        </p:txBody>
      </p:sp>
      <p:sp>
        <p:nvSpPr>
          <p:cNvPr id="16" name="Rectángulo 15"/>
          <p:cNvSpPr/>
          <p:nvPr/>
        </p:nvSpPr>
        <p:spPr>
          <a:xfrm>
            <a:off x="533400" y="4648200"/>
            <a:ext cx="11072368" cy="1754326"/>
          </a:xfrm>
          <a:prstGeom prst="rect">
            <a:avLst/>
          </a:prstGeom>
        </p:spPr>
        <p:txBody>
          <a:bodyPr wrap="square">
            <a:spAutoFit/>
          </a:bodyPr>
          <a:lstStyle/>
          <a:p>
            <a:pPr algn="just">
              <a:lnSpc>
                <a:spcPct val="150000"/>
              </a:lnSpc>
            </a:pPr>
            <a:r>
              <a:rPr lang="es-MX" sz="1800" dirty="0" smtClean="0">
                <a:effectLst/>
                <a:latin typeface="Arial" panose="020B0604020202020204" pitchFamily="34" charset="0"/>
                <a:ea typeface="Calibri" panose="020F0502020204030204" pitchFamily="34" charset="0"/>
              </a:rPr>
              <a:t>Durante el </a:t>
            </a:r>
            <a:r>
              <a:rPr lang="es-MX" sz="1800" b="0" dirty="0" smtClean="0">
                <a:effectLst/>
                <a:latin typeface="Arial" panose="020B0604020202020204" pitchFamily="34" charset="0"/>
                <a:ea typeface="Calibri" panose="020F0502020204030204" pitchFamily="34" charset="0"/>
              </a:rPr>
              <a:t>periodo de análisis correspondiente al informe</a:t>
            </a:r>
            <a:r>
              <a:rPr lang="es-MX" sz="1800" b="1" dirty="0" smtClean="0">
                <a:effectLst/>
                <a:latin typeface="Arial" panose="020B0604020202020204" pitchFamily="34" charset="0"/>
                <a:ea typeface="Calibri" panose="020F0502020204030204" pitchFamily="34" charset="0"/>
              </a:rPr>
              <a:t>, </a:t>
            </a:r>
            <a:r>
              <a:rPr lang="es-MX" sz="1800" dirty="0" smtClean="0">
                <a:effectLst/>
                <a:latin typeface="Arial" panose="020B0604020202020204" pitchFamily="34" charset="0"/>
                <a:ea typeface="Calibri" panose="020F0502020204030204" pitchFamily="34" charset="0"/>
              </a:rPr>
              <a:t>se registraron un total </a:t>
            </a:r>
            <a:r>
              <a:rPr lang="es-MX" dirty="0" smtClean="0">
                <a:effectLst/>
                <a:latin typeface="Arial" panose="020B0604020202020204" pitchFamily="34" charset="0"/>
                <a:ea typeface="Calibri" panose="020F0502020204030204" pitchFamily="34" charset="0"/>
              </a:rPr>
              <a:t>de</a:t>
            </a:r>
            <a:r>
              <a:rPr lang="es-MX" b="1" dirty="0" smtClean="0">
                <a:effectLst/>
                <a:latin typeface="Arial" panose="020B0604020202020204" pitchFamily="34" charset="0"/>
                <a:ea typeface="Calibri" panose="020F0502020204030204" pitchFamily="34" charset="0"/>
              </a:rPr>
              <a:t> 5,179 </a:t>
            </a:r>
            <a:r>
              <a:rPr lang="es-MX" dirty="0" smtClean="0">
                <a:latin typeface="Arial" panose="020B0604020202020204" pitchFamily="34" charset="0"/>
                <a:ea typeface="Calibri" panose="020F0502020204030204" pitchFamily="34" charset="0"/>
              </a:rPr>
              <a:t>piezas periodísticas</a:t>
            </a:r>
            <a:r>
              <a:rPr lang="es-MX" sz="1800" dirty="0" smtClean="0">
                <a:effectLst/>
                <a:latin typeface="Arial" panose="020B0604020202020204" pitchFamily="34" charset="0"/>
                <a:ea typeface="Calibri" panose="020F0502020204030204" pitchFamily="34" charset="0"/>
              </a:rPr>
              <a:t> c</a:t>
            </a:r>
            <a:r>
              <a:rPr lang="es-MX" sz="1800" b="0" dirty="0" smtClean="0">
                <a:effectLst/>
                <a:latin typeface="Arial" panose="020B0604020202020204" pitchFamily="34" charset="0"/>
                <a:ea typeface="Calibri" panose="020F0502020204030204" pitchFamily="34" charset="0"/>
              </a:rPr>
              <a:t>odificadas</a:t>
            </a:r>
            <a:r>
              <a:rPr lang="es-MX" sz="1800" b="1" dirty="0" smtClean="0">
                <a:effectLst/>
                <a:latin typeface="Arial" panose="020B0604020202020204" pitchFamily="34" charset="0"/>
                <a:ea typeface="Calibri" panose="020F0502020204030204" pitchFamily="34" charset="0"/>
              </a:rPr>
              <a:t>. </a:t>
            </a:r>
            <a:r>
              <a:rPr lang="es-MX" sz="1800" dirty="0" smtClean="0">
                <a:effectLst/>
                <a:latin typeface="Arial" panose="020B0604020202020204" pitchFamily="34" charset="0"/>
                <a:ea typeface="Calibri" panose="020F0502020204030204" pitchFamily="34" charset="0"/>
              </a:rPr>
              <a:t>Del conjunto analizado, los periódicos que concentraron el mayor número de registros fueron</a:t>
            </a:r>
            <a:r>
              <a:rPr lang="es-MX" sz="1800" b="1" dirty="0" smtClean="0">
                <a:effectLst/>
                <a:latin typeface="Arial" panose="020B0604020202020204" pitchFamily="34" charset="0"/>
                <a:ea typeface="Calibri" panose="020F0502020204030204" pitchFamily="34" charset="0"/>
              </a:rPr>
              <a:t> </a:t>
            </a:r>
            <a:r>
              <a:rPr lang="es-MX" sz="1800" b="0" dirty="0" smtClean="0">
                <a:effectLst/>
                <a:latin typeface="Arial" panose="020B0604020202020204" pitchFamily="34" charset="0"/>
                <a:ea typeface="Calibri" panose="020F0502020204030204" pitchFamily="34" charset="0"/>
              </a:rPr>
              <a:t>Diario 21</a:t>
            </a:r>
            <a:r>
              <a:rPr lang="es-MX" sz="1800" dirty="0" smtClean="0">
                <a:effectLst/>
                <a:latin typeface="Arial" panose="020B0604020202020204" pitchFamily="34" charset="0"/>
                <a:ea typeface="Calibri" panose="020F0502020204030204" pitchFamily="34" charset="0"/>
              </a:rPr>
              <a:t> con</a:t>
            </a:r>
            <a:r>
              <a:rPr lang="es-MX" sz="1800" b="1" dirty="0" smtClean="0">
                <a:effectLst/>
                <a:latin typeface="Arial" panose="020B0604020202020204" pitchFamily="34" charset="0"/>
                <a:ea typeface="Calibri" panose="020F0502020204030204" pitchFamily="34" charset="0"/>
              </a:rPr>
              <a:t> </a:t>
            </a:r>
            <a:r>
              <a:rPr lang="es-MX" dirty="0" smtClean="0">
                <a:latin typeface="Arial" panose="020B0604020202020204" pitchFamily="34" charset="0"/>
                <a:ea typeface="Calibri" panose="020F0502020204030204" pitchFamily="34" charset="0"/>
              </a:rPr>
              <a:t>785</a:t>
            </a:r>
            <a:r>
              <a:rPr lang="es-MX" sz="1800" b="0" dirty="0" smtClean="0">
                <a:effectLst/>
                <a:latin typeface="Arial" panose="020B0604020202020204" pitchFamily="34" charset="0"/>
                <a:ea typeface="Calibri" panose="020F0502020204030204" pitchFamily="34" charset="0"/>
              </a:rPr>
              <a:t> notas</a:t>
            </a:r>
            <a:r>
              <a:rPr lang="es-MX" sz="1800" b="1" dirty="0" smtClean="0">
                <a:effectLst/>
                <a:latin typeface="Arial" panose="020B0604020202020204" pitchFamily="34" charset="0"/>
                <a:ea typeface="Calibri" panose="020F0502020204030204" pitchFamily="34" charset="0"/>
              </a:rPr>
              <a:t>, </a:t>
            </a:r>
            <a:r>
              <a:rPr lang="es-MX" sz="1800" dirty="0" smtClean="0">
                <a:effectLst/>
                <a:latin typeface="Arial" panose="020B0604020202020204" pitchFamily="34" charset="0"/>
                <a:ea typeface="Calibri" panose="020F0502020204030204" pitchFamily="34" charset="0"/>
              </a:rPr>
              <a:t>El Sur con </a:t>
            </a:r>
            <a:r>
              <a:rPr lang="es-MX" dirty="0" smtClean="0">
                <a:latin typeface="Arial" panose="020B0604020202020204" pitchFamily="34" charset="0"/>
                <a:ea typeface="Calibri" panose="020F0502020204030204" pitchFamily="34" charset="0"/>
              </a:rPr>
              <a:t>728</a:t>
            </a:r>
            <a:r>
              <a:rPr lang="es-MX" sz="1800" b="1" dirty="0" smtClean="0">
                <a:effectLst/>
                <a:latin typeface="Arial" panose="020B0604020202020204" pitchFamily="34" charset="0"/>
                <a:ea typeface="Calibri" panose="020F0502020204030204" pitchFamily="34" charset="0"/>
              </a:rPr>
              <a:t>,</a:t>
            </a:r>
            <a:r>
              <a:rPr lang="es-MX" sz="1800" dirty="0" smtClean="0">
                <a:effectLst/>
                <a:latin typeface="Arial" panose="020B0604020202020204" pitchFamily="34" charset="0"/>
                <a:ea typeface="Calibri" panose="020F0502020204030204" pitchFamily="34" charset="0"/>
              </a:rPr>
              <a:t> y</a:t>
            </a:r>
            <a:r>
              <a:rPr lang="es-MX" sz="1800" b="1" dirty="0" smtClean="0">
                <a:effectLst/>
                <a:latin typeface="Arial" panose="020B0604020202020204" pitchFamily="34" charset="0"/>
                <a:ea typeface="Calibri" panose="020F0502020204030204" pitchFamily="34" charset="0"/>
              </a:rPr>
              <a:t> </a:t>
            </a:r>
            <a:r>
              <a:rPr lang="es-MX" sz="1800" b="0" dirty="0" smtClean="0">
                <a:effectLst/>
                <a:latin typeface="Arial" panose="020B0604020202020204" pitchFamily="34" charset="0"/>
                <a:ea typeface="Calibri" panose="020F0502020204030204" pitchFamily="34" charset="0"/>
              </a:rPr>
              <a:t>El Despertar del Sur</a:t>
            </a:r>
            <a:r>
              <a:rPr lang="es-MX" sz="1800" b="1" dirty="0" smtClean="0">
                <a:effectLst/>
                <a:latin typeface="Arial" panose="020B0604020202020204" pitchFamily="34" charset="0"/>
                <a:ea typeface="Calibri" panose="020F0502020204030204" pitchFamily="34" charset="0"/>
              </a:rPr>
              <a:t> </a:t>
            </a:r>
            <a:r>
              <a:rPr lang="es-MX" sz="1800" dirty="0" smtClean="0">
                <a:effectLst/>
                <a:latin typeface="Arial" panose="020B0604020202020204" pitchFamily="34" charset="0"/>
                <a:ea typeface="Calibri" panose="020F0502020204030204" pitchFamily="34" charset="0"/>
              </a:rPr>
              <a:t>con</a:t>
            </a:r>
            <a:r>
              <a:rPr lang="es-MX" sz="1800" b="1" dirty="0" smtClean="0">
                <a:effectLst/>
                <a:latin typeface="Arial" panose="020B0604020202020204" pitchFamily="34" charset="0"/>
                <a:ea typeface="Calibri" panose="020F0502020204030204" pitchFamily="34" charset="0"/>
              </a:rPr>
              <a:t> </a:t>
            </a:r>
            <a:r>
              <a:rPr lang="es-MX" dirty="0" smtClean="0">
                <a:latin typeface="Arial" panose="020B0604020202020204" pitchFamily="34" charset="0"/>
                <a:ea typeface="Calibri" panose="020F0502020204030204" pitchFamily="34" charset="0"/>
              </a:rPr>
              <a:t>547</a:t>
            </a:r>
            <a:r>
              <a:rPr lang="es-MX" sz="1800" b="0" dirty="0" smtClean="0">
                <a:effectLst/>
                <a:latin typeface="Arial" panose="020B0604020202020204" pitchFamily="34" charset="0"/>
                <a:ea typeface="Calibri" panose="020F0502020204030204" pitchFamily="34" charset="0"/>
              </a:rPr>
              <a:t> publicaciones</a:t>
            </a:r>
            <a:r>
              <a:rPr lang="es-MX" sz="1800" b="1" dirty="0" smtClean="0">
                <a:effectLst/>
                <a:latin typeface="Arial" panose="020B0604020202020204" pitchFamily="34" charset="0"/>
                <a:ea typeface="Calibri" panose="020F0502020204030204" pitchFamily="34" charset="0"/>
              </a:rPr>
              <a:t>, </a:t>
            </a:r>
            <a:r>
              <a:rPr lang="es-MX" sz="1800" dirty="0" smtClean="0">
                <a:effectLst/>
                <a:latin typeface="Arial" panose="020B0604020202020204" pitchFamily="34" charset="0"/>
                <a:ea typeface="Calibri" panose="020F0502020204030204" pitchFamily="34" charset="0"/>
              </a:rPr>
              <a:t>las cuales</a:t>
            </a:r>
            <a:r>
              <a:rPr lang="es-MX" sz="1800" b="1" dirty="0" smtClean="0">
                <a:effectLst/>
                <a:latin typeface="Arial" panose="020B0604020202020204" pitchFamily="34" charset="0"/>
                <a:ea typeface="Calibri" panose="020F0502020204030204" pitchFamily="34" charset="0"/>
              </a:rPr>
              <a:t> </a:t>
            </a:r>
            <a:r>
              <a:rPr lang="es-MX" sz="1800" dirty="0" smtClean="0">
                <a:effectLst/>
                <a:latin typeface="Arial" panose="020B0604020202020204" pitchFamily="34" charset="0"/>
                <a:ea typeface="Calibri" panose="020F0502020204030204" pitchFamily="34" charset="0"/>
              </a:rPr>
              <a:t>contienen información relacionada con</a:t>
            </a:r>
            <a:r>
              <a:rPr lang="es-MX" sz="1800" b="1" dirty="0" smtClean="0">
                <a:effectLst/>
                <a:latin typeface="Arial" panose="020B0604020202020204" pitchFamily="34" charset="0"/>
                <a:ea typeface="Calibri" panose="020F0502020204030204" pitchFamily="34" charset="0"/>
              </a:rPr>
              <a:t> </a:t>
            </a:r>
            <a:r>
              <a:rPr lang="es-MX" sz="1800" b="0" dirty="0" smtClean="0">
                <a:effectLst/>
                <a:latin typeface="Arial" panose="020B0604020202020204" pitchFamily="34" charset="0"/>
                <a:ea typeface="Calibri" panose="020F0502020204030204" pitchFamily="34" charset="0"/>
              </a:rPr>
              <a:t>algún partido político y/o figura del ámbito político</a:t>
            </a:r>
            <a:r>
              <a:rPr lang="es-MX" sz="1800" b="1" dirty="0" smtClean="0">
                <a:effectLst/>
                <a:latin typeface="Arial" panose="020B0604020202020204" pitchFamily="34" charset="0"/>
                <a:ea typeface="Calibri" panose="020F0502020204030204" pitchFamily="34" charset="0"/>
              </a:rPr>
              <a:t>.</a:t>
            </a:r>
            <a:endParaRPr lang="es-MX" dirty="0"/>
          </a:p>
        </p:txBody>
      </p:sp>
      <p:graphicFrame>
        <p:nvGraphicFramePr>
          <p:cNvPr id="8" name="Gráfico 7">
            <a:extLst>
              <a:ext uri="{FF2B5EF4-FFF2-40B4-BE49-F238E27FC236}">
                <a16:creationId xmlns:a16="http://schemas.microsoft.com/office/drawing/2014/main" id="{BEB7D1C6-8BDD-460C-80AE-97C494D7D5CF}"/>
              </a:ext>
            </a:extLst>
          </p:cNvPr>
          <p:cNvGraphicFramePr>
            <a:graphicFrameLocks/>
          </p:cNvGraphicFramePr>
          <p:nvPr>
            <p:extLst>
              <p:ext uri="{D42A27DB-BD31-4B8C-83A1-F6EECF244321}">
                <p14:modId xmlns:p14="http://schemas.microsoft.com/office/powerpoint/2010/main" val="422229082"/>
              </p:ext>
            </p:extLst>
          </p:nvPr>
        </p:nvGraphicFramePr>
        <p:xfrm>
          <a:off x="990600" y="838200"/>
          <a:ext cx="10134600" cy="3581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974280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350"/>
              </a:lnSpc>
            </a:pPr>
            <a:fld id="{81D60167-4931-47E6-BA6A-407CBD079E47}" type="slidenum">
              <a:rPr spc="-25" dirty="0"/>
              <a:t>9</a:t>
            </a:fld>
            <a:endParaRPr spc="-25" dirty="0"/>
          </a:p>
        </p:txBody>
      </p:sp>
      <p:graphicFrame>
        <p:nvGraphicFramePr>
          <p:cNvPr id="5" name="Tabla 4"/>
          <p:cNvGraphicFramePr>
            <a:graphicFrameLocks noGrp="1"/>
          </p:cNvGraphicFramePr>
          <p:nvPr>
            <p:extLst>
              <p:ext uri="{D42A27DB-BD31-4B8C-83A1-F6EECF244321}">
                <p14:modId xmlns:p14="http://schemas.microsoft.com/office/powerpoint/2010/main" val="3116855378"/>
              </p:ext>
            </p:extLst>
          </p:nvPr>
        </p:nvGraphicFramePr>
        <p:xfrm>
          <a:off x="3886200" y="1600200"/>
          <a:ext cx="4608827" cy="3141658"/>
        </p:xfrm>
        <a:graphic>
          <a:graphicData uri="http://schemas.openxmlformats.org/drawingml/2006/table">
            <a:tbl>
              <a:tblPr/>
              <a:tblGrid>
                <a:gridCol w="2658425">
                  <a:extLst>
                    <a:ext uri="{9D8B030D-6E8A-4147-A177-3AD203B41FA5}">
                      <a16:colId xmlns:a16="http://schemas.microsoft.com/office/drawing/2014/main" val="293168334"/>
                    </a:ext>
                  </a:extLst>
                </a:gridCol>
                <a:gridCol w="1950402">
                  <a:extLst>
                    <a:ext uri="{9D8B030D-6E8A-4147-A177-3AD203B41FA5}">
                      <a16:colId xmlns:a16="http://schemas.microsoft.com/office/drawing/2014/main" val="4223828921"/>
                    </a:ext>
                  </a:extLst>
                </a:gridCol>
              </a:tblGrid>
              <a:tr h="241666">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PERIÓDICOS</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Arial" panose="020B0604020202020204" pitchFamily="34" charset="0"/>
                          <a:cs typeface="Arial" panose="020B0604020202020204" pitchFamily="34" charset="0"/>
                        </a:rPr>
                        <a:t>NÚMERO DE NOTAS</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690649390"/>
                  </a:ext>
                </a:extLst>
              </a:tr>
              <a:tr h="241666">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Diario 21</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785</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C0DA"/>
                    </a:solidFill>
                  </a:tcPr>
                </a:tc>
                <a:extLst>
                  <a:ext uri="{0D108BD9-81ED-4DB2-BD59-A6C34878D82A}">
                    <a16:rowId xmlns:a16="http://schemas.microsoft.com/office/drawing/2014/main" val="2370901886"/>
                  </a:ext>
                </a:extLst>
              </a:tr>
              <a:tr h="241666">
                <a:tc>
                  <a:txBody>
                    <a:bodyPr/>
                    <a:lstStyle/>
                    <a:p>
                      <a:pPr algn="l" fontAlgn="b"/>
                      <a:r>
                        <a:rPr lang="es-MX" sz="1000" b="0" i="0" u="none" strike="noStrike" dirty="0">
                          <a:solidFill>
                            <a:srgbClr val="000000"/>
                          </a:solidFill>
                          <a:effectLst/>
                          <a:latin typeface="Arial" panose="020B0604020202020204" pitchFamily="34" charset="0"/>
                          <a:cs typeface="Arial" panose="020B0604020202020204" pitchFamily="34" charset="0"/>
                        </a:rPr>
                        <a:t>El Sur</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a:solidFill>
                            <a:srgbClr val="000000"/>
                          </a:solidFill>
                          <a:effectLst/>
                          <a:latin typeface="Arial" panose="020B0604020202020204" pitchFamily="34" charset="0"/>
                          <a:cs typeface="Arial" panose="020B0604020202020204" pitchFamily="34" charset="0"/>
                        </a:rPr>
                        <a:t>728</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4DFEC"/>
                    </a:solidFill>
                  </a:tcPr>
                </a:tc>
                <a:extLst>
                  <a:ext uri="{0D108BD9-81ED-4DB2-BD59-A6C34878D82A}">
                    <a16:rowId xmlns:a16="http://schemas.microsoft.com/office/drawing/2014/main" val="3370903946"/>
                  </a:ext>
                </a:extLst>
              </a:tr>
              <a:tr h="241666">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El Despertar del Sur</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547</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C0DA"/>
                    </a:solidFill>
                  </a:tcPr>
                </a:tc>
                <a:extLst>
                  <a:ext uri="{0D108BD9-81ED-4DB2-BD59-A6C34878D82A}">
                    <a16:rowId xmlns:a16="http://schemas.microsoft.com/office/drawing/2014/main" val="106725167"/>
                  </a:ext>
                </a:extLst>
              </a:tr>
              <a:tr h="241666">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El Guerrero</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545</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4DFEC"/>
                    </a:solidFill>
                  </a:tcPr>
                </a:tc>
                <a:extLst>
                  <a:ext uri="{0D108BD9-81ED-4DB2-BD59-A6C34878D82A}">
                    <a16:rowId xmlns:a16="http://schemas.microsoft.com/office/drawing/2014/main" val="983117546"/>
                  </a:ext>
                </a:extLst>
              </a:tr>
              <a:tr h="241666">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Vértice</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482</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C0DA"/>
                    </a:solidFill>
                  </a:tcPr>
                </a:tc>
                <a:extLst>
                  <a:ext uri="{0D108BD9-81ED-4DB2-BD59-A6C34878D82A}">
                    <a16:rowId xmlns:a16="http://schemas.microsoft.com/office/drawing/2014/main" val="1819966087"/>
                  </a:ext>
                </a:extLst>
              </a:tr>
              <a:tr h="241666">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El Sol de Chilpancingo</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434</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4DFEC"/>
                    </a:solidFill>
                  </a:tcPr>
                </a:tc>
                <a:extLst>
                  <a:ext uri="{0D108BD9-81ED-4DB2-BD59-A6C34878D82A}">
                    <a16:rowId xmlns:a16="http://schemas.microsoft.com/office/drawing/2014/main" val="333263567"/>
                  </a:ext>
                </a:extLst>
              </a:tr>
              <a:tr h="241666">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El Despertar de la Costa</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408</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C0DA"/>
                    </a:solidFill>
                  </a:tcPr>
                </a:tc>
                <a:extLst>
                  <a:ext uri="{0D108BD9-81ED-4DB2-BD59-A6C34878D82A}">
                    <a16:rowId xmlns:a16="http://schemas.microsoft.com/office/drawing/2014/main" val="2298502810"/>
                  </a:ext>
                </a:extLst>
              </a:tr>
              <a:tr h="241666">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Diario de Iguala</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401</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4DFEC"/>
                    </a:solidFill>
                  </a:tcPr>
                </a:tc>
                <a:extLst>
                  <a:ext uri="{0D108BD9-81ED-4DB2-BD59-A6C34878D82A}">
                    <a16:rowId xmlns:a16="http://schemas.microsoft.com/office/drawing/2014/main" val="1377087890"/>
                  </a:ext>
                </a:extLst>
              </a:tr>
              <a:tr h="241666">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Enfoque Informativo</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294</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C0DA"/>
                    </a:solidFill>
                  </a:tcPr>
                </a:tc>
                <a:extLst>
                  <a:ext uri="{0D108BD9-81ED-4DB2-BD59-A6C34878D82A}">
                    <a16:rowId xmlns:a16="http://schemas.microsoft.com/office/drawing/2014/main" val="1850270857"/>
                  </a:ext>
                </a:extLst>
              </a:tr>
              <a:tr h="241666">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ANZ</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282</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4DFEC"/>
                    </a:solidFill>
                  </a:tcPr>
                </a:tc>
                <a:extLst>
                  <a:ext uri="{0D108BD9-81ED-4DB2-BD59-A6C34878D82A}">
                    <a16:rowId xmlns:a16="http://schemas.microsoft.com/office/drawing/2014/main" val="1646818314"/>
                  </a:ext>
                </a:extLst>
              </a:tr>
              <a:tr h="241666">
                <a:tc>
                  <a:txBody>
                    <a:bodyPr/>
                    <a:lstStyle/>
                    <a:p>
                      <a:pPr algn="l" fontAlgn="b"/>
                      <a:r>
                        <a:rPr lang="es-MX" sz="1000" b="0" i="0" u="none" strike="noStrike">
                          <a:solidFill>
                            <a:srgbClr val="000000"/>
                          </a:solidFill>
                          <a:effectLst/>
                          <a:latin typeface="Arial" panose="020B0604020202020204" pitchFamily="34" charset="0"/>
                          <a:cs typeface="Arial" panose="020B0604020202020204" pitchFamily="34" charset="0"/>
                        </a:rPr>
                        <a:t>Diario de Guerrero</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000" b="0" i="0" u="none" strike="noStrike" dirty="0">
                          <a:solidFill>
                            <a:srgbClr val="000000"/>
                          </a:solidFill>
                          <a:effectLst/>
                          <a:latin typeface="Arial" panose="020B0604020202020204" pitchFamily="34" charset="0"/>
                          <a:cs typeface="Arial" panose="020B0604020202020204" pitchFamily="34" charset="0"/>
                        </a:rPr>
                        <a:t>273</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15155729"/>
                  </a:ext>
                </a:extLst>
              </a:tr>
              <a:tr h="241666">
                <a:tc>
                  <a:txBody>
                    <a:bodyPr/>
                    <a:lstStyle/>
                    <a:p>
                      <a:pPr algn="l" fontAlgn="b"/>
                      <a:r>
                        <a:rPr lang="es-MX" sz="1000" b="1" i="0" u="none" strike="noStrike">
                          <a:solidFill>
                            <a:srgbClr val="000000"/>
                          </a:solidFill>
                          <a:effectLst/>
                          <a:latin typeface="Arial" panose="020B0604020202020204" pitchFamily="34" charset="0"/>
                          <a:cs typeface="Arial" panose="020B0604020202020204" pitchFamily="34" charset="0"/>
                        </a:rPr>
                        <a:t>TOTAL</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000" b="1" i="0" u="none" strike="noStrike" dirty="0" smtClean="0">
                          <a:solidFill>
                            <a:srgbClr val="000000"/>
                          </a:solidFill>
                          <a:effectLst/>
                          <a:latin typeface="Arial" panose="020B0604020202020204" pitchFamily="34" charset="0"/>
                          <a:cs typeface="Arial" panose="020B0604020202020204" pitchFamily="34" charset="0"/>
                        </a:rPr>
                        <a:t>5,179</a:t>
                      </a:r>
                      <a:endParaRPr lang="es-MX" sz="1000" b="1" i="0" u="none" strike="noStrike" dirty="0">
                        <a:solidFill>
                          <a:srgbClr val="000000"/>
                        </a:solidFill>
                        <a:effectLst/>
                        <a:latin typeface="Arial" panose="020B0604020202020204" pitchFamily="34" charset="0"/>
                        <a:cs typeface="Arial" panose="020B0604020202020204" pitchFamily="34" charset="0"/>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8065494"/>
                  </a:ext>
                </a:extLst>
              </a:tr>
            </a:tbl>
          </a:graphicData>
        </a:graphic>
      </p:graphicFrame>
      <p:sp>
        <p:nvSpPr>
          <p:cNvPr id="4" name="object 3"/>
          <p:cNvSpPr txBox="1">
            <a:spLocks/>
          </p:cNvSpPr>
          <p:nvPr/>
        </p:nvSpPr>
        <p:spPr>
          <a:xfrm>
            <a:off x="4876800" y="1066800"/>
            <a:ext cx="41910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smtClean="0">
                <a:solidFill>
                  <a:srgbClr val="7030A0"/>
                </a:solidFill>
                <a:latin typeface="Arial" panose="020B0604020202020204" pitchFamily="34" charset="0"/>
                <a:cs typeface="Arial" panose="020B0604020202020204" pitchFamily="34" charset="0"/>
              </a:rPr>
              <a:t>NÚMERO </a:t>
            </a:r>
            <a:r>
              <a:rPr lang="es-MX" sz="1700" b="1" spc="-10" dirty="0" smtClean="0">
                <a:solidFill>
                  <a:srgbClr val="7030A0"/>
                </a:solidFill>
                <a:latin typeface="Arial" panose="020B0604020202020204" pitchFamily="34" charset="0"/>
                <a:cs typeface="Arial" panose="020B0604020202020204" pitchFamily="34" charset="0"/>
              </a:rPr>
              <a:t>DE NOTAS </a:t>
            </a:r>
            <a:endParaRPr lang="es-MX" sz="1700" b="1" dirty="0">
              <a:solidFill>
                <a:srgbClr val="7030A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8326</TotalTime>
  <Words>3465</Words>
  <Application>Microsoft Office PowerPoint</Application>
  <PresentationFormat>Panorámica</PresentationFormat>
  <Paragraphs>742</Paragraphs>
  <Slides>36</Slides>
  <Notes>2</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36</vt:i4>
      </vt:variant>
    </vt:vector>
  </HeadingPairs>
  <TitlesOfParts>
    <vt:vector size="42" baseType="lpstr">
      <vt:lpstr>Aptos Narrow</vt:lpstr>
      <vt:lpstr>Arial</vt:lpstr>
      <vt:lpstr>Calibri</vt:lpstr>
      <vt:lpstr>Helvetica</vt:lpstr>
      <vt:lpstr>Times New Roman</vt:lpstr>
      <vt:lpstr>Office Theme</vt:lpstr>
      <vt:lpstr>INFORME CUANTITATIVO Y CUALITATIVO DE  MEDIOS IMPRESOS DEL ESTADO DE  GUERRERO DEL 01 DE MAYO AL 30 DE JUNIO DE 2026. </vt:lpstr>
      <vt:lpstr>Introducción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K) VALORACIÓN DE INFORMACIÓN POR GÉNERO: MASCULINO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Roberto Santos</cp:lastModifiedBy>
  <cp:revision>214</cp:revision>
  <dcterms:created xsi:type="dcterms:W3CDTF">2026-03-09T23:47:21Z</dcterms:created>
  <dcterms:modified xsi:type="dcterms:W3CDTF">2026-08-13T05:12:02Z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2025-09-08T00:00:00Z</vt:filetime>
  </property>
  <property fmtid="{D5CDD505-2E9C-101B-9397-08002B2CF9AE}" pid="3" name="Creator">
    <vt:lpwstr>Microsoft® PowerPoint® 2016</vt:lpwstr>
  </property>
  <property fmtid="{D5CDD505-2E9C-101B-9397-08002B2CF9AE}" pid="4" name="LastSaved">
    <vt:filetime>2026-03-09T00:00:00Z</vt:filetime>
  </property>
  <property fmtid="{D5CDD505-2E9C-101B-9397-08002B2CF9AE}" pid="5" name="Producer">
    <vt:lpwstr>Microsoft® PowerPoint® 2016</vt:lpwstr>
  </property>
</Properties>
</file>