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notesSlides/notesSlide2.xml" ContentType="application/vnd.openxmlformats-officedocument.presentationml.notesSlid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charts/chart39.xml" ContentType="application/vnd.openxmlformats-officedocument.drawingml.chart+xml"/>
  <Override PartName="/ppt/charts/style39.xml" ContentType="application/vnd.ms-office.chartstyle+xml"/>
  <Override PartName="/ppt/charts/colors39.xml" ContentType="application/vnd.ms-office.chartcolorstyle+xml"/>
  <Override PartName="/ppt/charts/chart40.xml" ContentType="application/vnd.openxmlformats-officedocument.drawingml.chart+xml"/>
  <Override PartName="/ppt/charts/style40.xml" ContentType="application/vnd.ms-office.chartstyle+xml"/>
  <Override PartName="/ppt/charts/colors40.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0"/>
  </p:notesMasterIdLst>
  <p:sldIdLst>
    <p:sldId id="256" r:id="rId2"/>
    <p:sldId id="257" r:id="rId3"/>
    <p:sldId id="328" r:id="rId4"/>
    <p:sldId id="258" r:id="rId5"/>
    <p:sldId id="341" r:id="rId6"/>
    <p:sldId id="330" r:id="rId7"/>
    <p:sldId id="346" r:id="rId8"/>
    <p:sldId id="331" r:id="rId9"/>
    <p:sldId id="262" r:id="rId10"/>
    <p:sldId id="336" r:id="rId11"/>
    <p:sldId id="263" r:id="rId12"/>
    <p:sldId id="264" r:id="rId13"/>
    <p:sldId id="337" r:id="rId14"/>
    <p:sldId id="338" r:id="rId15"/>
    <p:sldId id="268" r:id="rId16"/>
    <p:sldId id="269" r:id="rId17"/>
    <p:sldId id="343" r:id="rId18"/>
    <p:sldId id="272" r:id="rId19"/>
    <p:sldId id="273" r:id="rId20"/>
    <p:sldId id="334" r:id="rId21"/>
    <p:sldId id="277" r:id="rId22"/>
    <p:sldId id="339" r:id="rId23"/>
    <p:sldId id="340" r:id="rId24"/>
    <p:sldId id="282" r:id="rId25"/>
    <p:sldId id="283" r:id="rId26"/>
    <p:sldId id="284" r:id="rId27"/>
    <p:sldId id="285" r:id="rId28"/>
    <p:sldId id="286" r:id="rId29"/>
    <p:sldId id="287" r:id="rId30"/>
    <p:sldId id="288" r:id="rId31"/>
    <p:sldId id="344" r:id="rId32"/>
    <p:sldId id="290"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 id="317" r:id="rId59"/>
    <p:sldId id="318" r:id="rId60"/>
    <p:sldId id="335" r:id="rId61"/>
    <p:sldId id="319" r:id="rId62"/>
    <p:sldId id="321" r:id="rId63"/>
    <p:sldId id="322" r:id="rId64"/>
    <p:sldId id="323" r:id="rId65"/>
    <p:sldId id="324" r:id="rId66"/>
    <p:sldId id="325" r:id="rId67"/>
    <p:sldId id="326" r:id="rId68"/>
    <p:sldId id="342" r:id="rId69"/>
  </p:sldIdLst>
  <p:sldSz cx="12192000" cy="6858000"/>
  <p:notesSz cx="12192000" cy="6858000"/>
  <p:defaultTextStyle>
    <a:defPPr>
      <a:defRPr kern="0"/>
    </a:defPPr>
  </p:defaultTextStyle>
  <p:extLst>
    <p:ext uri="{521415D9-36F7-43E2-AB2F-B90AF26B5E84}">
      <p14:sectionLst xmlns:p14="http://schemas.microsoft.com/office/powerpoint/2010/main">
        <p14:section name="Sección predeterminada" id="{13997552-D426-4920-A61A-18A31E010536}">
          <p14:sldIdLst>
            <p14:sldId id="256"/>
            <p14:sldId id="257"/>
            <p14:sldId id="328"/>
            <p14:sldId id="258"/>
            <p14:sldId id="341"/>
            <p14:sldId id="330"/>
            <p14:sldId id="346"/>
            <p14:sldId id="331"/>
            <p14:sldId id="262"/>
            <p14:sldId id="336"/>
            <p14:sldId id="263"/>
            <p14:sldId id="264"/>
            <p14:sldId id="337"/>
            <p14:sldId id="338"/>
            <p14:sldId id="268"/>
            <p14:sldId id="269"/>
            <p14:sldId id="343"/>
            <p14:sldId id="272"/>
            <p14:sldId id="273"/>
            <p14:sldId id="334"/>
            <p14:sldId id="277"/>
            <p14:sldId id="339"/>
            <p14:sldId id="340"/>
            <p14:sldId id="282"/>
            <p14:sldId id="283"/>
            <p14:sldId id="284"/>
            <p14:sldId id="285"/>
            <p14:sldId id="286"/>
            <p14:sldId id="287"/>
            <p14:sldId id="288"/>
            <p14:sldId id="344"/>
            <p14:sldId id="290"/>
            <p14:sldId id="292"/>
            <p14:sldId id="293"/>
            <p14:sldId id="294"/>
            <p14:sldId id="295"/>
            <p14:sldId id="296"/>
            <p14:sldId id="297"/>
            <p14:sldId id="298"/>
            <p14:sldId id="299"/>
            <p14:sldId id="300"/>
            <p14:sldId id="301"/>
            <p14:sldId id="302"/>
            <p14:sldId id="303"/>
            <p14:sldId id="304"/>
            <p14:sldId id="305"/>
            <p14:sldId id="306"/>
          </p14:sldIdLst>
        </p14:section>
        <p14:section name="Sección sin título" id="{E6530461-0793-4261-9C12-5013793363BE}">
          <p14:sldIdLst>
            <p14:sldId id="307"/>
            <p14:sldId id="308"/>
            <p14:sldId id="309"/>
            <p14:sldId id="310"/>
            <p14:sldId id="311"/>
            <p14:sldId id="312"/>
            <p14:sldId id="313"/>
            <p14:sldId id="314"/>
            <p14:sldId id="315"/>
            <p14:sldId id="316"/>
            <p14:sldId id="317"/>
            <p14:sldId id="318"/>
            <p14:sldId id="335"/>
            <p14:sldId id="319"/>
            <p14:sldId id="321"/>
            <p14:sldId id="322"/>
            <p14:sldId id="323"/>
            <p14:sldId id="324"/>
            <p14:sldId id="325"/>
            <p14:sldId id="326"/>
            <p14:sldId id="342"/>
          </p14:sldIdLst>
        </p14:section>
      </p14:sectionLst>
    </p:ex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Estilo temático 1 - Énfasis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C4B1156A-380E-4F78-BDF5-A606A8083BF9}" styleName="Estilo medio 4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929F9F4-4A8F-4326-A1B4-22849713DDAB}" styleName="Estilo oscuro 1 - Énfasis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71" autoAdjust="0"/>
    <p:restoredTop sz="94660"/>
  </p:normalViewPr>
  <p:slideViewPr>
    <p:cSldViewPr>
      <p:cViewPr varScale="1">
        <p:scale>
          <a:sx n="63" d="100"/>
          <a:sy n="63" d="100"/>
        </p:scale>
        <p:origin x="768" y="7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13297\OneDrive\Escritorio\3er%20Informe%20Prensa%20Mayo-%20Junio\RADIOTV%20MAY%20JUN%20P1%20Partidos.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13297\Downloads\RADIOTV%20MAY%20JUN%20ACTORES%20CORREGIDOS.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Hoja_de_c_lculo_de_Microsoft_Excel1.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13297\Downloads\RADIOTV%20MAY%20JUN%20ACTORES%20CORREGIDOS.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Hoja_de_c_lculo_de_Microsoft_Excel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file:///C:\Users\13297\Downloads\RADIOTV%20MAY%20JUN%20ACTORES%20CORREGIDOS.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Hoja_de_c_lculo_de_Microsoft_Excel3.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oleObject" Target="file:///C:\Users\13297\Downloads\RADIOTV%20MAY%20JUN%20ACTORES%20CORREGIDOS.xlsx" TargetMode="External"/><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Hoja_de_c_lculo_de_Microsoft_Excel4.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oleObject" Target="file:///C:\Users\13297\OneDrive\Escritorio\3er%20Informe%20Prensa%20Mayo-%20Junio\RADIOTV%20MAY%20JUN%202.xlsx" TargetMode="External"/><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oleObject" Target="file:///C:\Users\13297\OneDrive\Escritorio\3er%20Informe%20Prensa%20Mayo-%20Junio\RADIOTV%20MAY%20JUN%202.xlsx" TargetMode="External"/><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oleObject" Target="file:///C:\Users\13297\OneDrive\Escritorio\3er%20Informe%20Prensa%20Mayo-%20Junio\RADIOTV%20MAY%20JUN%20P1%20Partidos.xlsx" TargetMode="External"/><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oleObject" Target="file:///C:\Users\13297\Downloads\RADIOTV%20MAY%20JUN%20ACTORES%20CORREGIDOS.xlsx" TargetMode="External"/><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oleObject" Target="file:///C:\Users\13297\OneDrive\Escritorio\3er%20Informe%20Prensa%20Mayo-%20Junio\RADIOTV%20MAY%20JUN%202.xlsx" TargetMode="External"/><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oleObject" Target="file:///C:\Users\13297\Downloads\RADIOTV%20MAY%20JUN%20ACTORES%20CORREGIDOS.xlsx" TargetMode="External"/><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oleObject" Target="file:///C:\Users\13297\Downloads\RADIOTV%20MAY%20JUN%20ACTORES%20CORREGIDOS.xlsx" TargetMode="External"/><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oleObject" Target="file:///C:\Users\13297\Downloads\RADIOTV%20MAY%20JUN%20ACTORES%20CORREGIDOS.xlsx" TargetMode="External"/><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oleObject" Target="file:///C:\Users\13297\Downloads\RADIOTV%20MAY%20JUN%20ACTORES%20CORREGIDOS.xlsx" TargetMode="External"/><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oleObject" Target="file:///C:\Users\13297\Downloads\RADIOTV%20MAY%20JUN%20ACTORES%20CORREGIDOS.xlsx" TargetMode="External"/><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oleObject" Target="file:///C:\Users\13297\Downloads\RADIOTV%20MAY%20JUN%20ACTORES%20CORREGIDOS.xlsx" TargetMode="External"/><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oleObject" Target="file:///C:\Users\13297\Downloads\RADIOTV%20MAY%20JUN%20ACTORES%20CORREGIDOS.xlsx" TargetMode="External"/><Relationship Id="rId2" Type="http://schemas.microsoft.com/office/2011/relationships/chartColorStyle" Target="colors28.xml"/><Relationship Id="rId1" Type="http://schemas.microsoft.com/office/2011/relationships/chartStyle" Target="style28.xml"/></Relationships>
</file>

<file path=ppt/charts/_rels/chart29.xml.rels><?xml version="1.0" encoding="UTF-8" standalone="yes"?>
<Relationships xmlns="http://schemas.openxmlformats.org/package/2006/relationships"><Relationship Id="rId3" Type="http://schemas.openxmlformats.org/officeDocument/2006/relationships/oleObject" Target="file:///C:\Users\13297\Downloads\RADIOTV%20MAY%20JUN%20ACTORES%20CORREGIDOS.xlsx" TargetMode="External"/><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oleObject" Target="file:///C:\Users\13297\OneDrive\Escritorio\3er%20Informe%20Prensa%20Mayo-%20Junio\RADIOTV%20MAY%20JUN%20P1%20Partidos.xlsx" TargetMode="External"/><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oleObject" Target="file:///C:\Users\13297\Downloads\RADIOTV%20MAY%20JUN%20ACTORES%20CORREGIDOS.xlsx" TargetMode="External"/><Relationship Id="rId2" Type="http://schemas.microsoft.com/office/2011/relationships/chartColorStyle" Target="colors30.xml"/><Relationship Id="rId1" Type="http://schemas.microsoft.com/office/2011/relationships/chartStyle" Target="style30.xml"/></Relationships>
</file>

<file path=ppt/charts/_rels/chart31.xml.rels><?xml version="1.0" encoding="UTF-8" standalone="yes"?>
<Relationships xmlns="http://schemas.openxmlformats.org/package/2006/relationships"><Relationship Id="rId3" Type="http://schemas.openxmlformats.org/officeDocument/2006/relationships/oleObject" Target="file:///C:\Users\13297\Downloads\RADIOTV%20MAY%20JUN%20ACTORES%20CORREGIDOS.xlsx" TargetMode="External"/><Relationship Id="rId2" Type="http://schemas.microsoft.com/office/2011/relationships/chartColorStyle" Target="colors31.xml"/><Relationship Id="rId1" Type="http://schemas.microsoft.com/office/2011/relationships/chartStyle" Target="style31.xml"/></Relationships>
</file>

<file path=ppt/charts/_rels/chart32.xml.rels><?xml version="1.0" encoding="UTF-8" standalone="yes"?>
<Relationships xmlns="http://schemas.openxmlformats.org/package/2006/relationships"><Relationship Id="rId3" Type="http://schemas.openxmlformats.org/officeDocument/2006/relationships/oleObject" Target="file:///C:\Users\13297\Downloads\RADIOTV%20MAY%20JUN%20ACTORES%20CORREGIDOS.xlsx" TargetMode="External"/><Relationship Id="rId2" Type="http://schemas.microsoft.com/office/2011/relationships/chartColorStyle" Target="colors32.xml"/><Relationship Id="rId1" Type="http://schemas.microsoft.com/office/2011/relationships/chartStyle" Target="style32.xml"/></Relationships>
</file>

<file path=ppt/charts/_rels/chart33.xml.rels><?xml version="1.0" encoding="UTF-8" standalone="yes"?>
<Relationships xmlns="http://schemas.openxmlformats.org/package/2006/relationships"><Relationship Id="rId3" Type="http://schemas.openxmlformats.org/officeDocument/2006/relationships/oleObject" Target="file:///C:\Users\13297\Downloads\RADIOTV%20MAY%20JUN%20ACTORES%20CORREGIDOS.xlsx" TargetMode="External"/><Relationship Id="rId2" Type="http://schemas.microsoft.com/office/2011/relationships/chartColorStyle" Target="colors33.xml"/><Relationship Id="rId1" Type="http://schemas.microsoft.com/office/2011/relationships/chartStyle" Target="style33.xml"/></Relationships>
</file>

<file path=ppt/charts/_rels/chart34.xml.rels><?xml version="1.0" encoding="UTF-8" standalone="yes"?>
<Relationships xmlns="http://schemas.openxmlformats.org/package/2006/relationships"><Relationship Id="rId3" Type="http://schemas.openxmlformats.org/officeDocument/2006/relationships/oleObject" Target="file:///C:\Users\13297\Downloads\RADIOTV%20MAY%20JUN%20ACTORES%20CORREGIDOS.xlsx" TargetMode="External"/><Relationship Id="rId2" Type="http://schemas.microsoft.com/office/2011/relationships/chartColorStyle" Target="colors34.xml"/><Relationship Id="rId1" Type="http://schemas.microsoft.com/office/2011/relationships/chartStyle" Target="style34.xml"/></Relationships>
</file>

<file path=ppt/charts/_rels/chart35.xml.rels><?xml version="1.0" encoding="UTF-8" standalone="yes"?>
<Relationships xmlns="http://schemas.openxmlformats.org/package/2006/relationships"><Relationship Id="rId3" Type="http://schemas.openxmlformats.org/officeDocument/2006/relationships/oleObject" Target="file:///C:\Users\13297\Downloads\RADIOTV%20MAY%20JUN%20TABLAS%20FINALES.xlsx" TargetMode="External"/><Relationship Id="rId2" Type="http://schemas.microsoft.com/office/2011/relationships/chartColorStyle" Target="colors35.xml"/><Relationship Id="rId1" Type="http://schemas.microsoft.com/office/2011/relationships/chartStyle" Target="style35.xml"/></Relationships>
</file>

<file path=ppt/charts/_rels/chart36.xml.rels><?xml version="1.0" encoding="UTF-8" standalone="yes"?>
<Relationships xmlns="http://schemas.openxmlformats.org/package/2006/relationships"><Relationship Id="rId3" Type="http://schemas.openxmlformats.org/officeDocument/2006/relationships/oleObject" Target="file:///C:\Users\13297\Downloads\RADIOTV%20MAY%20JUN%20TABLAS%20FINALES.xlsx" TargetMode="External"/><Relationship Id="rId2" Type="http://schemas.microsoft.com/office/2011/relationships/chartColorStyle" Target="colors36.xml"/><Relationship Id="rId1" Type="http://schemas.microsoft.com/office/2011/relationships/chartStyle" Target="style36.xml"/></Relationships>
</file>

<file path=ppt/charts/_rels/chart37.xml.rels><?xml version="1.0" encoding="UTF-8" standalone="yes"?>
<Relationships xmlns="http://schemas.openxmlformats.org/package/2006/relationships"><Relationship Id="rId3" Type="http://schemas.openxmlformats.org/officeDocument/2006/relationships/oleObject" Target="file:///C:\Users\13297\Downloads\RADIOTV%20MAY%20JUN%20TABLAS%20FINALES.xlsx" TargetMode="External"/><Relationship Id="rId2" Type="http://schemas.microsoft.com/office/2011/relationships/chartColorStyle" Target="colors37.xml"/><Relationship Id="rId1" Type="http://schemas.microsoft.com/office/2011/relationships/chartStyle" Target="style37.xml"/></Relationships>
</file>

<file path=ppt/charts/_rels/chart38.xml.rels><?xml version="1.0" encoding="UTF-8" standalone="yes"?>
<Relationships xmlns="http://schemas.openxmlformats.org/package/2006/relationships"><Relationship Id="rId3" Type="http://schemas.openxmlformats.org/officeDocument/2006/relationships/oleObject" Target="file:///C:\Users\13297\Downloads\RADIOTV%20MAY%20JUN%20TABLAS%20FINALES.xlsx" TargetMode="External"/><Relationship Id="rId2" Type="http://schemas.microsoft.com/office/2011/relationships/chartColorStyle" Target="colors38.xml"/><Relationship Id="rId1" Type="http://schemas.microsoft.com/office/2011/relationships/chartStyle" Target="style38.xml"/></Relationships>
</file>

<file path=ppt/charts/_rels/chart39.xml.rels><?xml version="1.0" encoding="UTF-8" standalone="yes"?>
<Relationships xmlns="http://schemas.openxmlformats.org/package/2006/relationships"><Relationship Id="rId3" Type="http://schemas.openxmlformats.org/officeDocument/2006/relationships/oleObject" Target="file:///C:\Users\13297\Downloads\RADIOTV%20MAY%20JUN%20TABLAS%20FINALES.xlsx" TargetMode="External"/><Relationship Id="rId2" Type="http://schemas.microsoft.com/office/2011/relationships/chartColorStyle" Target="colors39.xml"/><Relationship Id="rId1" Type="http://schemas.microsoft.com/office/2011/relationships/chartStyle" Target="style39.xml"/></Relationships>
</file>

<file path=ppt/charts/_rels/chart4.xml.rels><?xml version="1.0" encoding="UTF-8" standalone="yes"?>
<Relationships xmlns="http://schemas.openxmlformats.org/package/2006/relationships"><Relationship Id="rId3" Type="http://schemas.openxmlformats.org/officeDocument/2006/relationships/oleObject" Target="file:///C:\Users\13297\OneDrive\Escritorio\3er%20Informe%20Prensa%20Mayo-%20Junio\RADIOTV%20MAY%20JUN%20P1%20Partidos.xlsx" TargetMode="External"/><Relationship Id="rId2" Type="http://schemas.microsoft.com/office/2011/relationships/chartColorStyle" Target="colors4.xml"/><Relationship Id="rId1" Type="http://schemas.microsoft.com/office/2011/relationships/chartStyle" Target="style4.xml"/></Relationships>
</file>

<file path=ppt/charts/_rels/chart40.xml.rels><?xml version="1.0" encoding="UTF-8" standalone="yes"?>
<Relationships xmlns="http://schemas.openxmlformats.org/package/2006/relationships"><Relationship Id="rId3" Type="http://schemas.openxmlformats.org/officeDocument/2006/relationships/oleObject" Target="file:///C:\Users\13297\Downloads\RADIOTV%20MAY%20JUN%20TABLAS%20FINALES.xlsx" TargetMode="External"/><Relationship Id="rId2" Type="http://schemas.microsoft.com/office/2011/relationships/chartColorStyle" Target="colors40.xml"/><Relationship Id="rId1" Type="http://schemas.microsoft.com/office/2011/relationships/chartStyle" Target="style40.xml"/></Relationships>
</file>

<file path=ppt/charts/_rels/chart5.xml.rels><?xml version="1.0" encoding="UTF-8" standalone="yes"?>
<Relationships xmlns="http://schemas.openxmlformats.org/package/2006/relationships"><Relationship Id="rId3" Type="http://schemas.openxmlformats.org/officeDocument/2006/relationships/oleObject" Target="file:///C:\Users\13297\Downloads\RADIOTV%20MAY%20JUN%20ACTORES%20CORREGIDOS.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13297\Downloads\RADIOTV%20MAY%20JUN%20TABLAS%20FINALES.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13297\Downloads\RADIOTV%20MAY%20JUN%20TABLAS%20FINALES.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13297\Downloads\RADIOTV%20MAY%20JUN%20ACTORES%20CORREGIDOS.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Hoja_de_c_lculo_de_Microsoft_Excel.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40" b="1" i="0" u="none" strike="noStrike" kern="1200" spc="0" baseline="0">
                <a:solidFill>
                  <a:schemeClr val="tx1">
                    <a:lumMod val="65000"/>
                    <a:lumOff val="35000"/>
                  </a:schemeClr>
                </a:solidFill>
                <a:latin typeface="+mn-lt"/>
                <a:ea typeface="+mn-ea"/>
                <a:cs typeface="+mn-cs"/>
              </a:defRPr>
            </a:pPr>
            <a:r>
              <a:rPr lang="es-MX" dirty="0"/>
              <a:t>NÚMERO DE PROGRAMAS</a:t>
            </a:r>
          </a:p>
        </c:rich>
      </c:tx>
      <c:layout/>
      <c:overlay val="0"/>
      <c:spPr>
        <a:noFill/>
        <a:ln>
          <a:noFill/>
        </a:ln>
        <a:effectLst/>
      </c:spPr>
      <c:txPr>
        <a:bodyPr rot="0" spcFirstLastPara="1" vertOverflow="ellipsis" vert="horz" wrap="square" anchor="ctr" anchorCtr="1"/>
        <a:lstStyle/>
        <a:p>
          <a:pPr>
            <a:defRPr sz="1440" b="1"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'GRÁFICAS ID'!$H$1</c:f>
              <c:strCache>
                <c:ptCount val="1"/>
                <c:pt idx="0">
                  <c:v>NO. DE PROGRAMAS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'GRÁFICAS ID'!$G$2:$G$10</c:f>
              <c:strCache>
                <c:ptCount val="9"/>
                <c:pt idx="0">
                  <c:v>INFORMATIVO NTR</c:v>
                </c:pt>
                <c:pt idx="1">
                  <c:v>COSTA GRANDE EN LA NOTICIA</c:v>
                </c:pt>
                <c:pt idx="2">
                  <c:v>COSTA GRANDE EN LA NOTICIA</c:v>
                </c:pt>
                <c:pt idx="3">
                  <c:v>CAPITAL NOTICIAS</c:v>
                </c:pt>
                <c:pt idx="4">
                  <c:v>INFORMATIVO NTR (NTR NOTICIAS)</c:v>
                </c:pt>
                <c:pt idx="5">
                  <c:v>IGN NOTICIAS</c:v>
                </c:pt>
                <c:pt idx="6">
                  <c:v>INFORME 24 GUERRERO</c:v>
                </c:pt>
                <c:pt idx="7">
                  <c:v>INFORME 24 ACAPULCO</c:v>
                </c:pt>
                <c:pt idx="8">
                  <c:v>HECHOS NOCHE</c:v>
                </c:pt>
              </c:strCache>
            </c:strRef>
          </c:cat>
          <c:val>
            <c:numRef>
              <c:f>'GRÁFICAS ID'!$H$2:$H$10</c:f>
              <c:numCache>
                <c:formatCode>General</c:formatCode>
                <c:ptCount val="9"/>
                <c:pt idx="0">
                  <c:v>42</c:v>
                </c:pt>
                <c:pt idx="1">
                  <c:v>42</c:v>
                </c:pt>
                <c:pt idx="2">
                  <c:v>42</c:v>
                </c:pt>
                <c:pt idx="3">
                  <c:v>41</c:v>
                </c:pt>
                <c:pt idx="4">
                  <c:v>41</c:v>
                </c:pt>
                <c:pt idx="5">
                  <c:v>40</c:v>
                </c:pt>
                <c:pt idx="6">
                  <c:v>38</c:v>
                </c:pt>
                <c:pt idx="7">
                  <c:v>37</c:v>
                </c:pt>
                <c:pt idx="8">
                  <c:v>37</c:v>
                </c:pt>
              </c:numCache>
            </c:numRef>
          </c:val>
          <c:extLst>
            <c:ext xmlns:c16="http://schemas.microsoft.com/office/drawing/2014/chart" uri="{C3380CC4-5D6E-409C-BE32-E72D297353CC}">
              <c16:uniqueId val="{00000000-4711-4394-B74B-722C104C18FB}"/>
            </c:ext>
          </c:extLst>
        </c:ser>
        <c:dLbls>
          <c:dLblPos val="outEnd"/>
          <c:showLegendKey val="0"/>
          <c:showVal val="1"/>
          <c:showCatName val="0"/>
          <c:showSerName val="0"/>
          <c:showPercent val="0"/>
          <c:showBubbleSize val="0"/>
        </c:dLbls>
        <c:gapWidth val="219"/>
        <c:overlap val="-27"/>
        <c:axId val="481100048"/>
        <c:axId val="481102128"/>
      </c:barChart>
      <c:catAx>
        <c:axId val="481100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481102128"/>
        <c:crosses val="autoZero"/>
        <c:auto val="1"/>
        <c:lblAlgn val="ctr"/>
        <c:lblOffset val="100"/>
        <c:noMultiLvlLbl val="0"/>
      </c:catAx>
      <c:valAx>
        <c:axId val="4811021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481100048"/>
        <c:crosses val="autoZero"/>
        <c:crossBetween val="between"/>
        <c:minorUnit val="1"/>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b="1"/>
      </a:pPr>
      <a:endParaRPr lang="es-MX"/>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smtClean="0"/>
              <a:t>VALORACIÓN POR PARTIDO POLÍTICO </a:t>
            </a:r>
            <a:endParaRPr lang="es-MX"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PARTIDOS!$H$13</c:f>
              <c:strCache>
                <c:ptCount val="1"/>
                <c:pt idx="0">
                  <c:v>POSITIVA</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PARTIDOS!$G$14:$G$21</c:f>
              <c:strCache>
                <c:ptCount val="8"/>
                <c:pt idx="0">
                  <c:v>MORENA</c:v>
                </c:pt>
                <c:pt idx="1">
                  <c:v>PRI</c:v>
                </c:pt>
                <c:pt idx="2">
                  <c:v>MC</c:v>
                </c:pt>
                <c:pt idx="3">
                  <c:v>PVEM</c:v>
                </c:pt>
                <c:pt idx="4">
                  <c:v>PRD GUERRERO</c:v>
                </c:pt>
                <c:pt idx="5">
                  <c:v>PT</c:v>
                </c:pt>
                <c:pt idx="6">
                  <c:v>PAN</c:v>
                </c:pt>
                <c:pt idx="7">
                  <c:v>PT-PVEM-MORENA</c:v>
                </c:pt>
              </c:strCache>
            </c:strRef>
          </c:cat>
          <c:val>
            <c:numRef>
              <c:f>PARTIDOS!$H$14:$H$21</c:f>
              <c:numCache>
                <c:formatCode>General</c:formatCode>
                <c:ptCount val="8"/>
                <c:pt idx="0">
                  <c:v>1</c:v>
                </c:pt>
                <c:pt idx="1">
                  <c:v>3</c:v>
                </c:pt>
                <c:pt idx="2">
                  <c:v>0</c:v>
                </c:pt>
                <c:pt idx="3">
                  <c:v>0</c:v>
                </c:pt>
                <c:pt idx="4">
                  <c:v>0</c:v>
                </c:pt>
                <c:pt idx="5">
                  <c:v>0</c:v>
                </c:pt>
                <c:pt idx="6">
                  <c:v>0</c:v>
                </c:pt>
                <c:pt idx="7">
                  <c:v>0</c:v>
                </c:pt>
              </c:numCache>
            </c:numRef>
          </c:val>
          <c:extLst>
            <c:ext xmlns:c16="http://schemas.microsoft.com/office/drawing/2014/chart" uri="{C3380CC4-5D6E-409C-BE32-E72D297353CC}">
              <c16:uniqueId val="{00000000-5A4D-4D60-87F8-F0A9CC49F075}"/>
            </c:ext>
          </c:extLst>
        </c:ser>
        <c:ser>
          <c:idx val="1"/>
          <c:order val="1"/>
          <c:tx>
            <c:strRef>
              <c:f>PARTIDOS!$I$13</c:f>
              <c:strCache>
                <c:ptCount val="1"/>
                <c:pt idx="0">
                  <c:v>NEGATIVA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PARTIDOS!$G$14:$G$21</c:f>
              <c:strCache>
                <c:ptCount val="8"/>
                <c:pt idx="0">
                  <c:v>MORENA</c:v>
                </c:pt>
                <c:pt idx="1">
                  <c:v>PRI</c:v>
                </c:pt>
                <c:pt idx="2">
                  <c:v>MC</c:v>
                </c:pt>
                <c:pt idx="3">
                  <c:v>PVEM</c:v>
                </c:pt>
                <c:pt idx="4">
                  <c:v>PRD GUERRERO</c:v>
                </c:pt>
                <c:pt idx="5">
                  <c:v>PT</c:v>
                </c:pt>
                <c:pt idx="6">
                  <c:v>PAN</c:v>
                </c:pt>
                <c:pt idx="7">
                  <c:v>PT-PVEM-MORENA</c:v>
                </c:pt>
              </c:strCache>
            </c:strRef>
          </c:cat>
          <c:val>
            <c:numRef>
              <c:f>PARTIDOS!$I$14:$I$21</c:f>
              <c:numCache>
                <c:formatCode>General</c:formatCode>
                <c:ptCount val="8"/>
                <c:pt idx="0">
                  <c:v>10</c:v>
                </c:pt>
                <c:pt idx="1">
                  <c:v>2</c:v>
                </c:pt>
                <c:pt idx="2">
                  <c:v>3</c:v>
                </c:pt>
                <c:pt idx="3">
                  <c:v>0</c:v>
                </c:pt>
                <c:pt idx="4">
                  <c:v>0</c:v>
                </c:pt>
                <c:pt idx="5">
                  <c:v>0</c:v>
                </c:pt>
                <c:pt idx="6">
                  <c:v>0</c:v>
                </c:pt>
                <c:pt idx="7">
                  <c:v>0</c:v>
                </c:pt>
              </c:numCache>
            </c:numRef>
          </c:val>
          <c:extLst>
            <c:ext xmlns:c16="http://schemas.microsoft.com/office/drawing/2014/chart" uri="{C3380CC4-5D6E-409C-BE32-E72D297353CC}">
              <c16:uniqueId val="{00000001-5A4D-4D60-87F8-F0A9CC49F075}"/>
            </c:ext>
          </c:extLst>
        </c:ser>
        <c:ser>
          <c:idx val="2"/>
          <c:order val="2"/>
          <c:tx>
            <c:strRef>
              <c:f>PARTIDOS!$K$13</c:f>
              <c:strCache>
                <c:ptCount val="1"/>
                <c:pt idx="0">
                  <c:v>NO ADJETIVADA</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PARTIDOS!$G$14:$G$21</c:f>
              <c:strCache>
                <c:ptCount val="8"/>
                <c:pt idx="0">
                  <c:v>MORENA</c:v>
                </c:pt>
                <c:pt idx="1">
                  <c:v>PRI</c:v>
                </c:pt>
                <c:pt idx="2">
                  <c:v>MC</c:v>
                </c:pt>
                <c:pt idx="3">
                  <c:v>PVEM</c:v>
                </c:pt>
                <c:pt idx="4">
                  <c:v>PRD GUERRERO</c:v>
                </c:pt>
                <c:pt idx="5">
                  <c:v>PT</c:v>
                </c:pt>
                <c:pt idx="6">
                  <c:v>PAN</c:v>
                </c:pt>
                <c:pt idx="7">
                  <c:v>PT-PVEM-MORENA</c:v>
                </c:pt>
              </c:strCache>
            </c:strRef>
          </c:cat>
          <c:val>
            <c:numRef>
              <c:f>PARTIDOS!$K$14:$K$21</c:f>
              <c:numCache>
                <c:formatCode>General</c:formatCode>
                <c:ptCount val="8"/>
                <c:pt idx="0">
                  <c:v>296</c:v>
                </c:pt>
                <c:pt idx="1">
                  <c:v>50</c:v>
                </c:pt>
                <c:pt idx="2">
                  <c:v>27</c:v>
                </c:pt>
                <c:pt idx="3">
                  <c:v>25</c:v>
                </c:pt>
                <c:pt idx="4">
                  <c:v>21</c:v>
                </c:pt>
                <c:pt idx="5">
                  <c:v>21</c:v>
                </c:pt>
                <c:pt idx="6">
                  <c:v>15</c:v>
                </c:pt>
                <c:pt idx="7">
                  <c:v>11</c:v>
                </c:pt>
              </c:numCache>
            </c:numRef>
          </c:val>
          <c:extLst>
            <c:ext xmlns:c16="http://schemas.microsoft.com/office/drawing/2014/chart" uri="{C3380CC4-5D6E-409C-BE32-E72D297353CC}">
              <c16:uniqueId val="{00000002-5A4D-4D60-87F8-F0A9CC49F075}"/>
            </c:ext>
          </c:extLst>
        </c:ser>
        <c:dLbls>
          <c:dLblPos val="outEnd"/>
          <c:showLegendKey val="0"/>
          <c:showVal val="1"/>
          <c:showCatName val="0"/>
          <c:showSerName val="0"/>
          <c:showPercent val="0"/>
          <c:showBubbleSize val="0"/>
        </c:dLbls>
        <c:gapWidth val="219"/>
        <c:overlap val="-27"/>
        <c:axId val="1608300944"/>
        <c:axId val="1298014256"/>
      </c:barChart>
      <c:catAx>
        <c:axId val="1608300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98014256"/>
        <c:crosses val="autoZero"/>
        <c:auto val="1"/>
        <c:lblAlgn val="ctr"/>
        <c:lblOffset val="100"/>
        <c:noMultiLvlLbl val="0"/>
      </c:catAx>
      <c:valAx>
        <c:axId val="12980142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60830094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sz="1440" b="1" i="0" u="none" strike="noStrike" kern="1200" spc="0" baseline="0">
                <a:solidFill>
                  <a:schemeClr val="tx1">
                    <a:lumMod val="65000"/>
                    <a:lumOff val="35000"/>
                  </a:schemeClr>
                </a:solidFill>
                <a:latin typeface="+mn-lt"/>
                <a:ea typeface="+mn-ea"/>
                <a:cs typeface="+mn-cs"/>
              </a:defRPr>
            </a:pPr>
            <a:r>
              <a:rPr lang="es-MX" dirty="0" smtClean="0"/>
              <a:t>MENCIONES </a:t>
            </a:r>
            <a:r>
              <a:rPr lang="es-MX" dirty="0"/>
              <a:t>POR PARTIDO </a:t>
            </a:r>
            <a:r>
              <a:rPr lang="es-MX" dirty="0" smtClean="0"/>
              <a:t>POLÍTICO EN TV</a:t>
            </a:r>
            <a:endParaRPr lang="es-MX" dirty="0"/>
          </a:p>
        </c:rich>
      </c:tx>
      <c:layout/>
      <c:overlay val="0"/>
      <c:spPr>
        <a:noFill/>
        <a:ln>
          <a:noFill/>
        </a:ln>
        <a:effectLst/>
      </c:spPr>
      <c:txPr>
        <a:bodyPr rot="0" spcFirstLastPara="1" vertOverflow="ellipsis" vert="horz" wrap="square" anchor="ctr" anchorCtr="1"/>
        <a:lstStyle/>
        <a:p>
          <a:pPr algn="ctr" rtl="0">
            <a:defRPr sz="1440" b="1" i="0" u="none" strike="noStrike" kern="1200" spc="0" baseline="0">
              <a:solidFill>
                <a:schemeClr val="tx1">
                  <a:lumMod val="65000"/>
                  <a:lumOff val="35000"/>
                </a:schemeClr>
              </a:solidFill>
              <a:latin typeface="+mn-lt"/>
              <a:ea typeface="+mn-ea"/>
              <a:cs typeface="+mn-cs"/>
            </a:defRPr>
          </a:pPr>
          <a:endParaRPr lang="es-MX"/>
        </a:p>
      </c:txPr>
    </c:title>
    <c:autoTitleDeleted val="0"/>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Partidos!$C$11</c:f>
              <c:strCache>
                <c:ptCount val="1"/>
                <c:pt idx="0">
                  <c:v>MENCIÓN PAGADA</c:v>
                </c:pt>
              </c:strCache>
            </c:strRef>
          </c:tx>
          <c:spPr>
            <a:solidFill>
              <a:schemeClr val="accent4"/>
            </a:solidFill>
            <a:ln>
              <a:noFill/>
            </a:ln>
            <a:effectLst/>
            <a:sp3d/>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bg1"/>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Partidos!$B$12</c:f>
              <c:strCache>
                <c:ptCount val="1"/>
                <c:pt idx="0">
                  <c:v>NO HUBO</c:v>
                </c:pt>
              </c:strCache>
            </c:strRef>
          </c:cat>
          <c:val>
            <c:numRef>
              <c:f>Partidos!$C$12</c:f>
              <c:numCache>
                <c:formatCode>General</c:formatCode>
                <c:ptCount val="1"/>
                <c:pt idx="0">
                  <c:v>0</c:v>
                </c:pt>
              </c:numCache>
            </c:numRef>
          </c:val>
          <c:extLst>
            <c:ext xmlns:c16="http://schemas.microsoft.com/office/drawing/2014/chart" uri="{C3380CC4-5D6E-409C-BE32-E72D297353CC}">
              <c16:uniqueId val="{00000000-0B06-40B2-9F03-9A7059985C42}"/>
            </c:ext>
          </c:extLst>
        </c:ser>
        <c:dLbls>
          <c:showLegendKey val="0"/>
          <c:showVal val="1"/>
          <c:showCatName val="0"/>
          <c:showSerName val="0"/>
          <c:showPercent val="0"/>
          <c:showBubbleSize val="0"/>
        </c:dLbls>
        <c:gapWidth val="150"/>
        <c:shape val="box"/>
        <c:axId val="1380987119"/>
        <c:axId val="1380986159"/>
        <c:axId val="0"/>
      </c:bar3DChart>
      <c:catAx>
        <c:axId val="1380987119"/>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1380986159"/>
        <c:crosses val="autoZero"/>
        <c:auto val="1"/>
        <c:lblAlgn val="ctr"/>
        <c:lblOffset val="100"/>
        <c:noMultiLvlLbl val="0"/>
      </c:catAx>
      <c:valAx>
        <c:axId val="1380986159"/>
        <c:scaling>
          <c:orientation val="minMax"/>
          <c:max val="2"/>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1380987119"/>
        <c:crosses val="autoZero"/>
        <c:crossBetween val="between"/>
        <c:majorUnit val="1"/>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b="1"/>
      </a:pPr>
      <a:endParaRPr lang="es-MX"/>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smtClean="0"/>
              <a:t>UBICACIÓN POR</a:t>
            </a:r>
            <a:r>
              <a:rPr lang="es-MX" baseline="0" dirty="0" smtClean="0"/>
              <a:t> PARTIDO POLÍTICO EN RADIO</a:t>
            </a:r>
            <a:endParaRPr lang="es-MX"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PARTIDOS!$H$25</c:f>
              <c:strCache>
                <c:ptCount val="1"/>
                <c:pt idx="0">
                  <c:v>INTRODUCCIÓN</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PARTIDOS!$G$26:$G$33</c:f>
              <c:strCache>
                <c:ptCount val="8"/>
                <c:pt idx="0">
                  <c:v>MORENA</c:v>
                </c:pt>
                <c:pt idx="1">
                  <c:v>PRI</c:v>
                </c:pt>
                <c:pt idx="2">
                  <c:v>MC</c:v>
                </c:pt>
                <c:pt idx="3">
                  <c:v>PVEM</c:v>
                </c:pt>
                <c:pt idx="4">
                  <c:v>PRD GUERRERO</c:v>
                </c:pt>
                <c:pt idx="5">
                  <c:v>PT</c:v>
                </c:pt>
                <c:pt idx="6">
                  <c:v>PAN</c:v>
                </c:pt>
                <c:pt idx="7">
                  <c:v>PT-PVEM-MORENA</c:v>
                </c:pt>
              </c:strCache>
            </c:strRef>
          </c:cat>
          <c:val>
            <c:numRef>
              <c:f>PARTIDOS!$H$26:$H$33</c:f>
              <c:numCache>
                <c:formatCode>General</c:formatCode>
                <c:ptCount val="8"/>
                <c:pt idx="0">
                  <c:v>61</c:v>
                </c:pt>
                <c:pt idx="1">
                  <c:v>8</c:v>
                </c:pt>
                <c:pt idx="2">
                  <c:v>3</c:v>
                </c:pt>
                <c:pt idx="3">
                  <c:v>2</c:v>
                </c:pt>
                <c:pt idx="4">
                  <c:v>3</c:v>
                </c:pt>
                <c:pt idx="5">
                  <c:v>2</c:v>
                </c:pt>
                <c:pt idx="6">
                  <c:v>1</c:v>
                </c:pt>
                <c:pt idx="7">
                  <c:v>1</c:v>
                </c:pt>
              </c:numCache>
            </c:numRef>
          </c:val>
          <c:extLst>
            <c:ext xmlns:c16="http://schemas.microsoft.com/office/drawing/2014/chart" uri="{C3380CC4-5D6E-409C-BE32-E72D297353CC}">
              <c16:uniqueId val="{00000000-13D5-45F3-A7B3-6EF270A1DA85}"/>
            </c:ext>
          </c:extLst>
        </c:ser>
        <c:ser>
          <c:idx val="1"/>
          <c:order val="1"/>
          <c:tx>
            <c:strRef>
              <c:f>PARTIDOS!$I$25</c:f>
              <c:strCache>
                <c:ptCount val="1"/>
                <c:pt idx="0">
                  <c:v>VINCULADA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PARTIDOS!$G$26:$G$33</c:f>
              <c:strCache>
                <c:ptCount val="8"/>
                <c:pt idx="0">
                  <c:v>MORENA</c:v>
                </c:pt>
                <c:pt idx="1">
                  <c:v>PRI</c:v>
                </c:pt>
                <c:pt idx="2">
                  <c:v>MC</c:v>
                </c:pt>
                <c:pt idx="3">
                  <c:v>PVEM</c:v>
                </c:pt>
                <c:pt idx="4">
                  <c:v>PRD GUERRERO</c:v>
                </c:pt>
                <c:pt idx="5">
                  <c:v>PT</c:v>
                </c:pt>
                <c:pt idx="6">
                  <c:v>PAN</c:v>
                </c:pt>
                <c:pt idx="7">
                  <c:v>PT-PVEM-MORENA</c:v>
                </c:pt>
              </c:strCache>
            </c:strRef>
          </c:cat>
          <c:val>
            <c:numRef>
              <c:f>PARTIDOS!$I$26:$I$33</c:f>
              <c:numCache>
                <c:formatCode>General</c:formatCode>
                <c:ptCount val="8"/>
                <c:pt idx="0">
                  <c:v>27</c:v>
                </c:pt>
                <c:pt idx="1">
                  <c:v>5</c:v>
                </c:pt>
                <c:pt idx="2">
                  <c:v>7</c:v>
                </c:pt>
                <c:pt idx="3">
                  <c:v>1</c:v>
                </c:pt>
                <c:pt idx="4">
                  <c:v>3</c:v>
                </c:pt>
                <c:pt idx="5">
                  <c:v>0</c:v>
                </c:pt>
                <c:pt idx="6">
                  <c:v>1</c:v>
                </c:pt>
                <c:pt idx="7">
                  <c:v>3</c:v>
                </c:pt>
              </c:numCache>
            </c:numRef>
          </c:val>
          <c:extLst>
            <c:ext xmlns:c16="http://schemas.microsoft.com/office/drawing/2014/chart" uri="{C3380CC4-5D6E-409C-BE32-E72D297353CC}">
              <c16:uniqueId val="{00000001-13D5-45F3-A7B3-6EF270A1DA85}"/>
            </c:ext>
          </c:extLst>
        </c:ser>
        <c:ser>
          <c:idx val="2"/>
          <c:order val="2"/>
          <c:tx>
            <c:strRef>
              <c:f>PARTIDOS!$K$25</c:f>
              <c:strCache>
                <c:ptCount val="1"/>
                <c:pt idx="0">
                  <c:v>TOTAL</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PARTIDOS!$G$26:$G$33</c:f>
              <c:strCache>
                <c:ptCount val="8"/>
                <c:pt idx="0">
                  <c:v>MORENA</c:v>
                </c:pt>
                <c:pt idx="1">
                  <c:v>PRI</c:v>
                </c:pt>
                <c:pt idx="2">
                  <c:v>MC</c:v>
                </c:pt>
                <c:pt idx="3">
                  <c:v>PVEM</c:v>
                </c:pt>
                <c:pt idx="4">
                  <c:v>PRD GUERRERO</c:v>
                </c:pt>
                <c:pt idx="5">
                  <c:v>PT</c:v>
                </c:pt>
                <c:pt idx="6">
                  <c:v>PAN</c:v>
                </c:pt>
                <c:pt idx="7">
                  <c:v>PT-PVEM-MORENA</c:v>
                </c:pt>
              </c:strCache>
            </c:strRef>
          </c:cat>
          <c:val>
            <c:numRef>
              <c:f>PARTIDOS!$K$26:$K$33</c:f>
              <c:numCache>
                <c:formatCode>General</c:formatCode>
                <c:ptCount val="8"/>
                <c:pt idx="0">
                  <c:v>307</c:v>
                </c:pt>
                <c:pt idx="1">
                  <c:v>55</c:v>
                </c:pt>
                <c:pt idx="2">
                  <c:v>30</c:v>
                </c:pt>
                <c:pt idx="3">
                  <c:v>25</c:v>
                </c:pt>
                <c:pt idx="4">
                  <c:v>21</c:v>
                </c:pt>
                <c:pt idx="5">
                  <c:v>21</c:v>
                </c:pt>
                <c:pt idx="6">
                  <c:v>15</c:v>
                </c:pt>
                <c:pt idx="7">
                  <c:v>12</c:v>
                </c:pt>
              </c:numCache>
            </c:numRef>
          </c:val>
          <c:extLst>
            <c:ext xmlns:c16="http://schemas.microsoft.com/office/drawing/2014/chart" uri="{C3380CC4-5D6E-409C-BE32-E72D297353CC}">
              <c16:uniqueId val="{00000002-13D5-45F3-A7B3-6EF270A1DA85}"/>
            </c:ext>
          </c:extLst>
        </c:ser>
        <c:dLbls>
          <c:dLblPos val="outEnd"/>
          <c:showLegendKey val="0"/>
          <c:showVal val="1"/>
          <c:showCatName val="0"/>
          <c:showSerName val="0"/>
          <c:showPercent val="0"/>
          <c:showBubbleSize val="0"/>
        </c:dLbls>
        <c:gapWidth val="219"/>
        <c:overlap val="-27"/>
        <c:axId val="1608286096"/>
        <c:axId val="1298052656"/>
      </c:barChart>
      <c:catAx>
        <c:axId val="1608286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98052656"/>
        <c:crosses val="autoZero"/>
        <c:auto val="1"/>
        <c:lblAlgn val="ctr"/>
        <c:lblOffset val="100"/>
        <c:noMultiLvlLbl val="0"/>
      </c:catAx>
      <c:valAx>
        <c:axId val="12980526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60828609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sz="1440" b="1" i="0" u="none" strike="noStrike" kern="1200" spc="0" baseline="0">
                <a:solidFill>
                  <a:schemeClr val="tx1">
                    <a:lumMod val="65000"/>
                    <a:lumOff val="35000"/>
                  </a:schemeClr>
                </a:solidFill>
                <a:latin typeface="+mn-lt"/>
                <a:ea typeface="+mn-ea"/>
                <a:cs typeface="+mn-cs"/>
              </a:defRPr>
            </a:pPr>
            <a:r>
              <a:rPr lang="es-MX" dirty="0" smtClean="0"/>
              <a:t>UBICACIÓN </a:t>
            </a:r>
            <a:r>
              <a:rPr lang="es-MX" dirty="0"/>
              <a:t>POR PARTIDO </a:t>
            </a:r>
            <a:r>
              <a:rPr lang="es-MX" dirty="0" smtClean="0"/>
              <a:t>POLÍTICO EN TV</a:t>
            </a:r>
            <a:endParaRPr lang="es-MX" dirty="0"/>
          </a:p>
        </c:rich>
      </c:tx>
      <c:layout/>
      <c:overlay val="0"/>
      <c:spPr>
        <a:noFill/>
        <a:ln>
          <a:noFill/>
        </a:ln>
        <a:effectLst/>
      </c:spPr>
      <c:txPr>
        <a:bodyPr rot="0" spcFirstLastPara="1" vertOverflow="ellipsis" vert="horz" wrap="square" anchor="ctr" anchorCtr="1"/>
        <a:lstStyle/>
        <a:p>
          <a:pPr algn="ctr" rtl="0">
            <a:defRPr sz="1440" b="1" i="0" u="none" strike="noStrike" kern="1200" spc="0" baseline="0">
              <a:solidFill>
                <a:schemeClr val="tx1">
                  <a:lumMod val="65000"/>
                  <a:lumOff val="35000"/>
                </a:schemeClr>
              </a:solidFill>
              <a:latin typeface="+mn-lt"/>
              <a:ea typeface="+mn-ea"/>
              <a:cs typeface="+mn-cs"/>
            </a:defRPr>
          </a:pPr>
          <a:endParaRPr lang="es-MX"/>
        </a:p>
      </c:txPr>
    </c:title>
    <c:autoTitleDeleted val="0"/>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Partidos!$C$11</c:f>
              <c:strCache>
                <c:ptCount val="1"/>
                <c:pt idx="0">
                  <c:v>MENCIÓN PAGADA</c:v>
                </c:pt>
              </c:strCache>
            </c:strRef>
          </c:tx>
          <c:spPr>
            <a:solidFill>
              <a:schemeClr val="accent4"/>
            </a:solidFill>
            <a:ln>
              <a:noFill/>
            </a:ln>
            <a:effectLst/>
            <a:sp3d/>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bg1"/>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Partidos!$B$12</c:f>
              <c:strCache>
                <c:ptCount val="1"/>
                <c:pt idx="0">
                  <c:v>NO HUBO</c:v>
                </c:pt>
              </c:strCache>
            </c:strRef>
          </c:cat>
          <c:val>
            <c:numRef>
              <c:f>Partidos!$C$12</c:f>
              <c:numCache>
                <c:formatCode>General</c:formatCode>
                <c:ptCount val="1"/>
                <c:pt idx="0">
                  <c:v>0</c:v>
                </c:pt>
              </c:numCache>
            </c:numRef>
          </c:val>
          <c:extLst>
            <c:ext xmlns:c16="http://schemas.microsoft.com/office/drawing/2014/chart" uri="{C3380CC4-5D6E-409C-BE32-E72D297353CC}">
              <c16:uniqueId val="{00000000-4C7D-42BF-9E34-58FD8163EB64}"/>
            </c:ext>
          </c:extLst>
        </c:ser>
        <c:dLbls>
          <c:showLegendKey val="0"/>
          <c:showVal val="1"/>
          <c:showCatName val="0"/>
          <c:showSerName val="0"/>
          <c:showPercent val="0"/>
          <c:showBubbleSize val="0"/>
        </c:dLbls>
        <c:gapWidth val="150"/>
        <c:shape val="box"/>
        <c:axId val="1380987119"/>
        <c:axId val="1380986159"/>
        <c:axId val="0"/>
      </c:bar3DChart>
      <c:catAx>
        <c:axId val="1380987119"/>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1380986159"/>
        <c:crosses val="autoZero"/>
        <c:auto val="1"/>
        <c:lblAlgn val="ctr"/>
        <c:lblOffset val="100"/>
        <c:noMultiLvlLbl val="0"/>
      </c:catAx>
      <c:valAx>
        <c:axId val="1380986159"/>
        <c:scaling>
          <c:orientation val="minMax"/>
          <c:max val="2"/>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1380987119"/>
        <c:crosses val="autoZero"/>
        <c:crossBetween val="between"/>
        <c:majorUnit val="1"/>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b="1"/>
      </a:pPr>
      <a:endParaRPr lang="es-MX"/>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smtClean="0"/>
              <a:t>PRESENTACIÓN POR</a:t>
            </a:r>
            <a:r>
              <a:rPr lang="es-MX" baseline="0" dirty="0" smtClean="0"/>
              <a:t> PARTIDO POLÍTICO EN RADIO</a:t>
            </a:r>
            <a:endParaRPr lang="es-MX"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PARTIDOS!$N$13</c:f>
              <c:strCache>
                <c:ptCount val="1"/>
                <c:pt idx="0">
                  <c:v>CITA Y VOZ</c:v>
                </c:pt>
              </c:strCache>
            </c:strRef>
          </c:tx>
          <c:spPr>
            <a:solidFill>
              <a:schemeClr val="accent4">
                <a:tint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PARTIDOS!$M$14:$M$21</c:f>
              <c:strCache>
                <c:ptCount val="8"/>
                <c:pt idx="0">
                  <c:v>MORENA</c:v>
                </c:pt>
                <c:pt idx="1">
                  <c:v>PRI</c:v>
                </c:pt>
                <c:pt idx="2">
                  <c:v>MC</c:v>
                </c:pt>
                <c:pt idx="3">
                  <c:v>PVEM</c:v>
                </c:pt>
                <c:pt idx="4">
                  <c:v>PRD GUERRERO</c:v>
                </c:pt>
                <c:pt idx="5">
                  <c:v>PT</c:v>
                </c:pt>
                <c:pt idx="6">
                  <c:v>PAN</c:v>
                </c:pt>
                <c:pt idx="7">
                  <c:v>PT-PVEM-MORENA</c:v>
                </c:pt>
              </c:strCache>
            </c:strRef>
          </c:cat>
          <c:val>
            <c:numRef>
              <c:f>PARTIDOS!$N$14:$N$21</c:f>
              <c:numCache>
                <c:formatCode>General</c:formatCode>
                <c:ptCount val="8"/>
                <c:pt idx="0">
                  <c:v>11</c:v>
                </c:pt>
                <c:pt idx="1">
                  <c:v>1</c:v>
                </c:pt>
                <c:pt idx="2">
                  <c:v>1</c:v>
                </c:pt>
                <c:pt idx="3">
                  <c:v>0</c:v>
                </c:pt>
                <c:pt idx="4">
                  <c:v>1</c:v>
                </c:pt>
                <c:pt idx="5">
                  <c:v>0</c:v>
                </c:pt>
                <c:pt idx="6">
                  <c:v>0</c:v>
                </c:pt>
                <c:pt idx="7">
                  <c:v>3</c:v>
                </c:pt>
              </c:numCache>
            </c:numRef>
          </c:val>
          <c:extLst>
            <c:ext xmlns:c16="http://schemas.microsoft.com/office/drawing/2014/chart" uri="{C3380CC4-5D6E-409C-BE32-E72D297353CC}">
              <c16:uniqueId val="{00000000-E99C-4372-B9ED-A4DA9AE83D5A}"/>
            </c:ext>
          </c:extLst>
        </c:ser>
        <c:ser>
          <c:idx val="1"/>
          <c:order val="1"/>
          <c:tx>
            <c:strRef>
              <c:f>PARTIDOS!$O$13</c:f>
              <c:strCache>
                <c:ptCount val="1"/>
                <c:pt idx="0">
                  <c:v>CITA Y AUDIO</c:v>
                </c:pt>
              </c:strCache>
            </c:strRef>
          </c:tx>
          <c:spPr>
            <a:solidFill>
              <a:schemeClr val="accent4">
                <a:tint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PARTIDOS!$M$14:$M$21</c:f>
              <c:strCache>
                <c:ptCount val="8"/>
                <c:pt idx="0">
                  <c:v>MORENA</c:v>
                </c:pt>
                <c:pt idx="1">
                  <c:v>PRI</c:v>
                </c:pt>
                <c:pt idx="2">
                  <c:v>MC</c:v>
                </c:pt>
                <c:pt idx="3">
                  <c:v>PVEM</c:v>
                </c:pt>
                <c:pt idx="4">
                  <c:v>PRD GUERRERO</c:v>
                </c:pt>
                <c:pt idx="5">
                  <c:v>PT</c:v>
                </c:pt>
                <c:pt idx="6">
                  <c:v>PAN</c:v>
                </c:pt>
                <c:pt idx="7">
                  <c:v>PT-PVEM-MORENA</c:v>
                </c:pt>
              </c:strCache>
            </c:strRef>
          </c:cat>
          <c:val>
            <c:numRef>
              <c:f>PARTIDOS!$O$14:$O$21</c:f>
              <c:numCache>
                <c:formatCode>General</c:formatCode>
                <c:ptCount val="8"/>
                <c:pt idx="0">
                  <c:v>31</c:v>
                </c:pt>
                <c:pt idx="1">
                  <c:v>6</c:v>
                </c:pt>
                <c:pt idx="2">
                  <c:v>1</c:v>
                </c:pt>
                <c:pt idx="3">
                  <c:v>2</c:v>
                </c:pt>
                <c:pt idx="4">
                  <c:v>0</c:v>
                </c:pt>
                <c:pt idx="5">
                  <c:v>1</c:v>
                </c:pt>
                <c:pt idx="6">
                  <c:v>1</c:v>
                </c:pt>
                <c:pt idx="7">
                  <c:v>3</c:v>
                </c:pt>
              </c:numCache>
            </c:numRef>
          </c:val>
          <c:extLst>
            <c:ext xmlns:c16="http://schemas.microsoft.com/office/drawing/2014/chart" uri="{C3380CC4-5D6E-409C-BE32-E72D297353CC}">
              <c16:uniqueId val="{00000001-E99C-4372-B9ED-A4DA9AE83D5A}"/>
            </c:ext>
          </c:extLst>
        </c:ser>
        <c:ser>
          <c:idx val="2"/>
          <c:order val="2"/>
          <c:tx>
            <c:strRef>
              <c:f>PARTIDOS!$P$13</c:f>
              <c:strCache>
                <c:ptCount val="1"/>
                <c:pt idx="0">
                  <c:v>SOLO VOZ</c:v>
                </c:pt>
              </c:strCache>
            </c:strRef>
          </c:tx>
          <c:spPr>
            <a:solidFill>
              <a:schemeClr val="accent4">
                <a:shade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PARTIDOS!$M$14:$M$21</c:f>
              <c:strCache>
                <c:ptCount val="8"/>
                <c:pt idx="0">
                  <c:v>MORENA</c:v>
                </c:pt>
                <c:pt idx="1">
                  <c:v>PRI</c:v>
                </c:pt>
                <c:pt idx="2">
                  <c:v>MC</c:v>
                </c:pt>
                <c:pt idx="3">
                  <c:v>PVEM</c:v>
                </c:pt>
                <c:pt idx="4">
                  <c:v>PRD GUERRERO</c:v>
                </c:pt>
                <c:pt idx="5">
                  <c:v>PT</c:v>
                </c:pt>
                <c:pt idx="6">
                  <c:v>PAN</c:v>
                </c:pt>
                <c:pt idx="7">
                  <c:v>PT-PVEM-MORENA</c:v>
                </c:pt>
              </c:strCache>
            </c:strRef>
          </c:cat>
          <c:val>
            <c:numRef>
              <c:f>PARTIDOS!$P$14:$P$21</c:f>
              <c:numCache>
                <c:formatCode>General</c:formatCode>
                <c:ptCount val="8"/>
                <c:pt idx="0">
                  <c:v>45</c:v>
                </c:pt>
                <c:pt idx="1">
                  <c:v>8</c:v>
                </c:pt>
                <c:pt idx="2">
                  <c:v>3</c:v>
                </c:pt>
                <c:pt idx="3">
                  <c:v>1</c:v>
                </c:pt>
                <c:pt idx="4">
                  <c:v>2</c:v>
                </c:pt>
                <c:pt idx="5">
                  <c:v>2</c:v>
                </c:pt>
                <c:pt idx="6">
                  <c:v>2</c:v>
                </c:pt>
                <c:pt idx="7">
                  <c:v>1</c:v>
                </c:pt>
              </c:numCache>
            </c:numRef>
          </c:val>
          <c:extLst>
            <c:ext xmlns:c16="http://schemas.microsoft.com/office/drawing/2014/chart" uri="{C3380CC4-5D6E-409C-BE32-E72D297353CC}">
              <c16:uniqueId val="{00000002-E99C-4372-B9ED-A4DA9AE83D5A}"/>
            </c:ext>
          </c:extLst>
        </c:ser>
        <c:ser>
          <c:idx val="3"/>
          <c:order val="3"/>
          <c:tx>
            <c:strRef>
              <c:f>PARTIDOS!$Q$13</c:f>
              <c:strCache>
                <c:ptCount val="1"/>
                <c:pt idx="0">
                  <c:v>SOLO CITA</c:v>
                </c:pt>
              </c:strCache>
            </c:strRef>
          </c:tx>
          <c:spPr>
            <a:solidFill>
              <a:schemeClr val="accent4">
                <a:shade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PARTIDOS!$M$14:$M$21</c:f>
              <c:strCache>
                <c:ptCount val="8"/>
                <c:pt idx="0">
                  <c:v>MORENA</c:v>
                </c:pt>
                <c:pt idx="1">
                  <c:v>PRI</c:v>
                </c:pt>
                <c:pt idx="2">
                  <c:v>MC</c:v>
                </c:pt>
                <c:pt idx="3">
                  <c:v>PVEM</c:v>
                </c:pt>
                <c:pt idx="4">
                  <c:v>PRD GUERRERO</c:v>
                </c:pt>
                <c:pt idx="5">
                  <c:v>PT</c:v>
                </c:pt>
                <c:pt idx="6">
                  <c:v>PAN</c:v>
                </c:pt>
                <c:pt idx="7">
                  <c:v>PT-PVEM-MORENA</c:v>
                </c:pt>
              </c:strCache>
            </c:strRef>
          </c:cat>
          <c:val>
            <c:numRef>
              <c:f>PARTIDOS!$Q$14:$Q$21</c:f>
              <c:numCache>
                <c:formatCode>General</c:formatCode>
                <c:ptCount val="8"/>
                <c:pt idx="0">
                  <c:v>220</c:v>
                </c:pt>
                <c:pt idx="1">
                  <c:v>40</c:v>
                </c:pt>
                <c:pt idx="2">
                  <c:v>25</c:v>
                </c:pt>
                <c:pt idx="3">
                  <c:v>22</c:v>
                </c:pt>
                <c:pt idx="4">
                  <c:v>18</c:v>
                </c:pt>
                <c:pt idx="5">
                  <c:v>18</c:v>
                </c:pt>
                <c:pt idx="6">
                  <c:v>12</c:v>
                </c:pt>
                <c:pt idx="7">
                  <c:v>5</c:v>
                </c:pt>
              </c:numCache>
            </c:numRef>
          </c:val>
          <c:extLst>
            <c:ext xmlns:c16="http://schemas.microsoft.com/office/drawing/2014/chart" uri="{C3380CC4-5D6E-409C-BE32-E72D297353CC}">
              <c16:uniqueId val="{00000003-E99C-4372-B9ED-A4DA9AE83D5A}"/>
            </c:ext>
          </c:extLst>
        </c:ser>
        <c:dLbls>
          <c:dLblPos val="outEnd"/>
          <c:showLegendKey val="0"/>
          <c:showVal val="1"/>
          <c:showCatName val="0"/>
          <c:showSerName val="0"/>
          <c:showPercent val="0"/>
          <c:showBubbleSize val="0"/>
        </c:dLbls>
        <c:gapWidth val="219"/>
        <c:overlap val="-27"/>
        <c:axId val="1608274032"/>
        <c:axId val="1298034416"/>
      </c:barChart>
      <c:catAx>
        <c:axId val="160827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98034416"/>
        <c:crosses val="autoZero"/>
        <c:auto val="1"/>
        <c:lblAlgn val="ctr"/>
        <c:lblOffset val="100"/>
        <c:noMultiLvlLbl val="0"/>
      </c:catAx>
      <c:valAx>
        <c:axId val="1298034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60827403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sz="1440" b="1" i="0" u="none" strike="noStrike" kern="1200" spc="0" baseline="0">
                <a:solidFill>
                  <a:schemeClr val="tx1">
                    <a:lumMod val="65000"/>
                    <a:lumOff val="35000"/>
                  </a:schemeClr>
                </a:solidFill>
                <a:latin typeface="+mn-lt"/>
                <a:ea typeface="+mn-ea"/>
                <a:cs typeface="+mn-cs"/>
              </a:defRPr>
            </a:pPr>
            <a:r>
              <a:rPr lang="es-MX" dirty="0" smtClean="0"/>
              <a:t>PRESENTACIÓN </a:t>
            </a:r>
            <a:r>
              <a:rPr lang="es-MX" dirty="0"/>
              <a:t>POR PARTIDO </a:t>
            </a:r>
            <a:r>
              <a:rPr lang="es-MX" dirty="0" smtClean="0"/>
              <a:t>POLÍTICO EN TV</a:t>
            </a:r>
            <a:endParaRPr lang="es-MX" dirty="0"/>
          </a:p>
        </c:rich>
      </c:tx>
      <c:layout/>
      <c:overlay val="0"/>
      <c:spPr>
        <a:noFill/>
        <a:ln>
          <a:noFill/>
        </a:ln>
        <a:effectLst/>
      </c:spPr>
      <c:txPr>
        <a:bodyPr rot="0" spcFirstLastPara="1" vertOverflow="ellipsis" vert="horz" wrap="square" anchor="ctr" anchorCtr="1"/>
        <a:lstStyle/>
        <a:p>
          <a:pPr algn="ctr" rtl="0">
            <a:defRPr sz="1440" b="1" i="0" u="none" strike="noStrike" kern="1200" spc="0" baseline="0">
              <a:solidFill>
                <a:schemeClr val="tx1">
                  <a:lumMod val="65000"/>
                  <a:lumOff val="35000"/>
                </a:schemeClr>
              </a:solidFill>
              <a:latin typeface="+mn-lt"/>
              <a:ea typeface="+mn-ea"/>
              <a:cs typeface="+mn-cs"/>
            </a:defRPr>
          </a:pPr>
          <a:endParaRPr lang="es-MX"/>
        </a:p>
      </c:txPr>
    </c:title>
    <c:autoTitleDeleted val="0"/>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Partidos!$C$11</c:f>
              <c:strCache>
                <c:ptCount val="1"/>
                <c:pt idx="0">
                  <c:v>MENCIÓN PAGADA</c:v>
                </c:pt>
              </c:strCache>
            </c:strRef>
          </c:tx>
          <c:spPr>
            <a:solidFill>
              <a:schemeClr val="accent4"/>
            </a:solidFill>
            <a:ln>
              <a:noFill/>
            </a:ln>
            <a:effectLst/>
            <a:sp3d/>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bg1"/>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Partidos!$B$12</c:f>
              <c:strCache>
                <c:ptCount val="1"/>
                <c:pt idx="0">
                  <c:v>NO HUBO</c:v>
                </c:pt>
              </c:strCache>
            </c:strRef>
          </c:cat>
          <c:val>
            <c:numRef>
              <c:f>Partidos!$C$12</c:f>
              <c:numCache>
                <c:formatCode>General</c:formatCode>
                <c:ptCount val="1"/>
                <c:pt idx="0">
                  <c:v>0</c:v>
                </c:pt>
              </c:numCache>
            </c:numRef>
          </c:val>
          <c:extLst>
            <c:ext xmlns:c16="http://schemas.microsoft.com/office/drawing/2014/chart" uri="{C3380CC4-5D6E-409C-BE32-E72D297353CC}">
              <c16:uniqueId val="{00000000-6D84-41A7-8301-905375A6040A}"/>
            </c:ext>
          </c:extLst>
        </c:ser>
        <c:dLbls>
          <c:showLegendKey val="0"/>
          <c:showVal val="1"/>
          <c:showCatName val="0"/>
          <c:showSerName val="0"/>
          <c:showPercent val="0"/>
          <c:showBubbleSize val="0"/>
        </c:dLbls>
        <c:gapWidth val="150"/>
        <c:shape val="box"/>
        <c:axId val="1380987119"/>
        <c:axId val="1380986159"/>
        <c:axId val="0"/>
      </c:bar3DChart>
      <c:catAx>
        <c:axId val="1380987119"/>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1380986159"/>
        <c:crosses val="autoZero"/>
        <c:auto val="1"/>
        <c:lblAlgn val="ctr"/>
        <c:lblOffset val="100"/>
        <c:noMultiLvlLbl val="0"/>
      </c:catAx>
      <c:valAx>
        <c:axId val="1380986159"/>
        <c:scaling>
          <c:orientation val="minMax"/>
          <c:max val="2"/>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1380987119"/>
        <c:crosses val="autoZero"/>
        <c:crossBetween val="between"/>
        <c:majorUnit val="1"/>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b="1"/>
      </a:pPr>
      <a:endParaRPr lang="es-MX"/>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smtClean="0"/>
              <a:t>SEGMENTO DE TIEMPO POR PARTIDO </a:t>
            </a:r>
            <a:endParaRPr lang="es-MX"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'NUEVAS TABLAS'!$B$2</c:f>
              <c:strCache>
                <c:ptCount val="1"/>
                <c:pt idx="0">
                  <c:v>PRIMEROS 5 MINUTOS</c:v>
                </c:pt>
              </c:strCache>
            </c:strRef>
          </c:tx>
          <c:spPr>
            <a:solidFill>
              <a:schemeClr val="accent4">
                <a:tint val="4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TABLAS'!$A$3:$A$11</c:f>
              <c:strCache>
                <c:ptCount val="9"/>
                <c:pt idx="0">
                  <c:v>MORENA</c:v>
                </c:pt>
                <c:pt idx="1">
                  <c:v>PRI</c:v>
                </c:pt>
                <c:pt idx="2">
                  <c:v>MC</c:v>
                </c:pt>
                <c:pt idx="3">
                  <c:v>PVEM</c:v>
                </c:pt>
                <c:pt idx="4">
                  <c:v>PT</c:v>
                </c:pt>
                <c:pt idx="5">
                  <c:v>PRD GUERRERO</c:v>
                </c:pt>
                <c:pt idx="6">
                  <c:v>PAN</c:v>
                </c:pt>
                <c:pt idx="7">
                  <c:v>PT-PVEM-MORENA</c:v>
                </c:pt>
                <c:pt idx="8">
                  <c:v>TOTAL</c:v>
                </c:pt>
              </c:strCache>
            </c:strRef>
          </c:cat>
          <c:val>
            <c:numRef>
              <c:f>'NUEVAS TABLAS'!$B$3:$B$11</c:f>
              <c:numCache>
                <c:formatCode>General</c:formatCode>
                <c:ptCount val="9"/>
                <c:pt idx="0">
                  <c:v>217</c:v>
                </c:pt>
                <c:pt idx="1">
                  <c:v>46</c:v>
                </c:pt>
                <c:pt idx="2">
                  <c:v>21</c:v>
                </c:pt>
                <c:pt idx="3">
                  <c:v>15</c:v>
                </c:pt>
                <c:pt idx="4">
                  <c:v>11</c:v>
                </c:pt>
                <c:pt idx="5">
                  <c:v>15</c:v>
                </c:pt>
                <c:pt idx="6">
                  <c:v>13</c:v>
                </c:pt>
                <c:pt idx="7">
                  <c:v>8</c:v>
                </c:pt>
                <c:pt idx="8">
                  <c:v>346</c:v>
                </c:pt>
              </c:numCache>
            </c:numRef>
          </c:val>
          <c:extLst>
            <c:ext xmlns:c16="http://schemas.microsoft.com/office/drawing/2014/chart" uri="{C3380CC4-5D6E-409C-BE32-E72D297353CC}">
              <c16:uniqueId val="{00000000-4377-46AC-8A1E-5355421B0599}"/>
            </c:ext>
          </c:extLst>
        </c:ser>
        <c:ser>
          <c:idx val="1"/>
          <c:order val="1"/>
          <c:tx>
            <c:strRef>
              <c:f>'NUEVAS TABLAS'!$C$2</c:f>
              <c:strCache>
                <c:ptCount val="1"/>
                <c:pt idx="0">
                  <c:v>DEL MINUTO 5 AL 15</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TABLAS'!$A$3:$A$11</c:f>
              <c:strCache>
                <c:ptCount val="9"/>
                <c:pt idx="0">
                  <c:v>MORENA</c:v>
                </c:pt>
                <c:pt idx="1">
                  <c:v>PRI</c:v>
                </c:pt>
                <c:pt idx="2">
                  <c:v>MC</c:v>
                </c:pt>
                <c:pt idx="3">
                  <c:v>PVEM</c:v>
                </c:pt>
                <c:pt idx="4">
                  <c:v>PT</c:v>
                </c:pt>
                <c:pt idx="5">
                  <c:v>PRD GUERRERO</c:v>
                </c:pt>
                <c:pt idx="6">
                  <c:v>PAN</c:v>
                </c:pt>
                <c:pt idx="7">
                  <c:v>PT-PVEM-MORENA</c:v>
                </c:pt>
                <c:pt idx="8">
                  <c:v>TOTAL</c:v>
                </c:pt>
              </c:strCache>
            </c:strRef>
          </c:cat>
          <c:val>
            <c:numRef>
              <c:f>'NUEVAS TABLAS'!$C$3:$C$11</c:f>
              <c:numCache>
                <c:formatCode>General</c:formatCode>
                <c:ptCount val="9"/>
                <c:pt idx="0">
                  <c:v>75</c:v>
                </c:pt>
                <c:pt idx="1">
                  <c:v>9</c:v>
                </c:pt>
                <c:pt idx="2">
                  <c:v>9</c:v>
                </c:pt>
                <c:pt idx="3">
                  <c:v>9</c:v>
                </c:pt>
                <c:pt idx="4">
                  <c:v>9</c:v>
                </c:pt>
                <c:pt idx="5">
                  <c:v>6</c:v>
                </c:pt>
                <c:pt idx="6">
                  <c:v>2</c:v>
                </c:pt>
                <c:pt idx="7">
                  <c:v>4</c:v>
                </c:pt>
                <c:pt idx="8">
                  <c:v>123</c:v>
                </c:pt>
              </c:numCache>
            </c:numRef>
          </c:val>
          <c:extLst>
            <c:ext xmlns:c16="http://schemas.microsoft.com/office/drawing/2014/chart" uri="{C3380CC4-5D6E-409C-BE32-E72D297353CC}">
              <c16:uniqueId val="{00000001-4377-46AC-8A1E-5355421B0599}"/>
            </c:ext>
          </c:extLst>
        </c:ser>
        <c:ser>
          <c:idx val="2"/>
          <c:order val="2"/>
          <c:tx>
            <c:strRef>
              <c:f>'NUEVAS TABLAS'!$D$2</c:f>
              <c:strCache>
                <c:ptCount val="1"/>
                <c:pt idx="0">
                  <c:v>DEL MINUTO 15 AL 30</c:v>
                </c:pt>
              </c:strCache>
            </c:strRef>
          </c:tx>
          <c:spPr>
            <a:solidFill>
              <a:schemeClr val="accent4">
                <a:tint val="8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TABLAS'!$A$3:$A$11</c:f>
              <c:strCache>
                <c:ptCount val="9"/>
                <c:pt idx="0">
                  <c:v>MORENA</c:v>
                </c:pt>
                <c:pt idx="1">
                  <c:v>PRI</c:v>
                </c:pt>
                <c:pt idx="2">
                  <c:v>MC</c:v>
                </c:pt>
                <c:pt idx="3">
                  <c:v>PVEM</c:v>
                </c:pt>
                <c:pt idx="4">
                  <c:v>PT</c:v>
                </c:pt>
                <c:pt idx="5">
                  <c:v>PRD GUERRERO</c:v>
                </c:pt>
                <c:pt idx="6">
                  <c:v>PAN</c:v>
                </c:pt>
                <c:pt idx="7">
                  <c:v>PT-PVEM-MORENA</c:v>
                </c:pt>
                <c:pt idx="8">
                  <c:v>TOTAL</c:v>
                </c:pt>
              </c:strCache>
            </c:strRef>
          </c:cat>
          <c:val>
            <c:numRef>
              <c:f>'NUEVAS TABLAS'!$D$3:$D$11</c:f>
              <c:numCache>
                <c:formatCode>General</c:formatCode>
                <c:ptCount val="9"/>
                <c:pt idx="0">
                  <c:v>15</c:v>
                </c:pt>
                <c:pt idx="1">
                  <c:v>0</c:v>
                </c:pt>
                <c:pt idx="2">
                  <c:v>0</c:v>
                </c:pt>
                <c:pt idx="3">
                  <c:v>1</c:v>
                </c:pt>
                <c:pt idx="4">
                  <c:v>1</c:v>
                </c:pt>
                <c:pt idx="5">
                  <c:v>0</c:v>
                </c:pt>
                <c:pt idx="6">
                  <c:v>0</c:v>
                </c:pt>
                <c:pt idx="7">
                  <c:v>0</c:v>
                </c:pt>
                <c:pt idx="8">
                  <c:v>17</c:v>
                </c:pt>
              </c:numCache>
            </c:numRef>
          </c:val>
          <c:extLst>
            <c:ext xmlns:c16="http://schemas.microsoft.com/office/drawing/2014/chart" uri="{C3380CC4-5D6E-409C-BE32-E72D297353CC}">
              <c16:uniqueId val="{00000002-4377-46AC-8A1E-5355421B0599}"/>
            </c:ext>
          </c:extLst>
        </c:ser>
        <c:ser>
          <c:idx val="3"/>
          <c:order val="3"/>
          <c:tx>
            <c:strRef>
              <c:f>'NUEVAS TABLAS'!$E$2</c:f>
              <c:strCache>
                <c:ptCount val="1"/>
                <c:pt idx="0">
                  <c:v>DEL MINUTO 30 AL 60</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TABLAS'!$A$3:$A$11</c:f>
              <c:strCache>
                <c:ptCount val="9"/>
                <c:pt idx="0">
                  <c:v>MORENA</c:v>
                </c:pt>
                <c:pt idx="1">
                  <c:v>PRI</c:v>
                </c:pt>
                <c:pt idx="2">
                  <c:v>MC</c:v>
                </c:pt>
                <c:pt idx="3">
                  <c:v>PVEM</c:v>
                </c:pt>
                <c:pt idx="4">
                  <c:v>PT</c:v>
                </c:pt>
                <c:pt idx="5">
                  <c:v>PRD GUERRERO</c:v>
                </c:pt>
                <c:pt idx="6">
                  <c:v>PAN</c:v>
                </c:pt>
                <c:pt idx="7">
                  <c:v>PT-PVEM-MORENA</c:v>
                </c:pt>
                <c:pt idx="8">
                  <c:v>TOTAL</c:v>
                </c:pt>
              </c:strCache>
            </c:strRef>
          </c:cat>
          <c:val>
            <c:numRef>
              <c:f>'NUEVAS TABLAS'!$E$3:$E$11</c:f>
              <c:numCache>
                <c:formatCode>General</c:formatCode>
                <c:ptCount val="9"/>
                <c:pt idx="0">
                  <c:v>0</c:v>
                </c:pt>
                <c:pt idx="1">
                  <c:v>0</c:v>
                </c:pt>
                <c:pt idx="2">
                  <c:v>0</c:v>
                </c:pt>
                <c:pt idx="3">
                  <c:v>0</c:v>
                </c:pt>
                <c:pt idx="4">
                  <c:v>0</c:v>
                </c:pt>
                <c:pt idx="5">
                  <c:v>0</c:v>
                </c:pt>
                <c:pt idx="6">
                  <c:v>0</c:v>
                </c:pt>
                <c:pt idx="7">
                  <c:v>0</c:v>
                </c:pt>
                <c:pt idx="8">
                  <c:v>0</c:v>
                </c:pt>
              </c:numCache>
            </c:numRef>
          </c:val>
          <c:extLst>
            <c:ext xmlns:c16="http://schemas.microsoft.com/office/drawing/2014/chart" uri="{C3380CC4-5D6E-409C-BE32-E72D297353CC}">
              <c16:uniqueId val="{00000003-4377-46AC-8A1E-5355421B0599}"/>
            </c:ext>
          </c:extLst>
        </c:ser>
        <c:ser>
          <c:idx val="4"/>
          <c:order val="4"/>
          <c:tx>
            <c:strRef>
              <c:f>'NUEVAS TABLAS'!$F$2</c:f>
              <c:strCache>
                <c:ptCount val="1"/>
                <c:pt idx="0">
                  <c:v>DEL MINUTO 60 AL 90</c:v>
                </c:pt>
              </c:strCache>
            </c:strRef>
          </c:tx>
          <c:spPr>
            <a:solidFill>
              <a:schemeClr val="accent4">
                <a:shade val="82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TABLAS'!$A$3:$A$11</c:f>
              <c:strCache>
                <c:ptCount val="9"/>
                <c:pt idx="0">
                  <c:v>MORENA</c:v>
                </c:pt>
                <c:pt idx="1">
                  <c:v>PRI</c:v>
                </c:pt>
                <c:pt idx="2">
                  <c:v>MC</c:v>
                </c:pt>
                <c:pt idx="3">
                  <c:v>PVEM</c:v>
                </c:pt>
                <c:pt idx="4">
                  <c:v>PT</c:v>
                </c:pt>
                <c:pt idx="5">
                  <c:v>PRD GUERRERO</c:v>
                </c:pt>
                <c:pt idx="6">
                  <c:v>PAN</c:v>
                </c:pt>
                <c:pt idx="7">
                  <c:v>PT-PVEM-MORENA</c:v>
                </c:pt>
                <c:pt idx="8">
                  <c:v>TOTAL</c:v>
                </c:pt>
              </c:strCache>
            </c:strRef>
          </c:cat>
          <c:val>
            <c:numRef>
              <c:f>'NUEVAS TABLAS'!$F$3:$F$11</c:f>
              <c:numCache>
                <c:formatCode>General</c:formatCode>
                <c:ptCount val="9"/>
                <c:pt idx="0">
                  <c:v>0</c:v>
                </c:pt>
                <c:pt idx="1">
                  <c:v>0</c:v>
                </c:pt>
                <c:pt idx="2">
                  <c:v>0</c:v>
                </c:pt>
                <c:pt idx="3">
                  <c:v>0</c:v>
                </c:pt>
                <c:pt idx="4">
                  <c:v>0</c:v>
                </c:pt>
                <c:pt idx="5">
                  <c:v>0</c:v>
                </c:pt>
                <c:pt idx="6">
                  <c:v>0</c:v>
                </c:pt>
                <c:pt idx="7">
                  <c:v>0</c:v>
                </c:pt>
                <c:pt idx="8">
                  <c:v>0</c:v>
                </c:pt>
              </c:numCache>
            </c:numRef>
          </c:val>
          <c:extLst>
            <c:ext xmlns:c16="http://schemas.microsoft.com/office/drawing/2014/chart" uri="{C3380CC4-5D6E-409C-BE32-E72D297353CC}">
              <c16:uniqueId val="{00000004-4377-46AC-8A1E-5355421B0599}"/>
            </c:ext>
          </c:extLst>
        </c:ser>
        <c:ser>
          <c:idx val="5"/>
          <c:order val="5"/>
          <c:tx>
            <c:strRef>
              <c:f>'NUEVAS TABLAS'!$G$2</c:f>
              <c:strCache>
                <c:ptCount val="1"/>
                <c:pt idx="0">
                  <c:v>DEL MINUTO 90 AL 120</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TABLAS'!$A$3:$A$11</c:f>
              <c:strCache>
                <c:ptCount val="9"/>
                <c:pt idx="0">
                  <c:v>MORENA</c:v>
                </c:pt>
                <c:pt idx="1">
                  <c:v>PRI</c:v>
                </c:pt>
                <c:pt idx="2">
                  <c:v>MC</c:v>
                </c:pt>
                <c:pt idx="3">
                  <c:v>PVEM</c:v>
                </c:pt>
                <c:pt idx="4">
                  <c:v>PT</c:v>
                </c:pt>
                <c:pt idx="5">
                  <c:v>PRD GUERRERO</c:v>
                </c:pt>
                <c:pt idx="6">
                  <c:v>PAN</c:v>
                </c:pt>
                <c:pt idx="7">
                  <c:v>PT-PVEM-MORENA</c:v>
                </c:pt>
                <c:pt idx="8">
                  <c:v>TOTAL</c:v>
                </c:pt>
              </c:strCache>
            </c:strRef>
          </c:cat>
          <c:val>
            <c:numRef>
              <c:f>'NUEVAS TABLAS'!$G$3:$G$11</c:f>
              <c:numCache>
                <c:formatCode>General</c:formatCode>
                <c:ptCount val="9"/>
                <c:pt idx="0">
                  <c:v>0</c:v>
                </c:pt>
                <c:pt idx="1">
                  <c:v>0</c:v>
                </c:pt>
                <c:pt idx="2">
                  <c:v>0</c:v>
                </c:pt>
                <c:pt idx="3">
                  <c:v>0</c:v>
                </c:pt>
                <c:pt idx="4">
                  <c:v>0</c:v>
                </c:pt>
                <c:pt idx="5">
                  <c:v>0</c:v>
                </c:pt>
                <c:pt idx="6">
                  <c:v>0</c:v>
                </c:pt>
                <c:pt idx="7">
                  <c:v>0</c:v>
                </c:pt>
                <c:pt idx="8">
                  <c:v>0</c:v>
                </c:pt>
              </c:numCache>
            </c:numRef>
          </c:val>
          <c:extLst>
            <c:ext xmlns:c16="http://schemas.microsoft.com/office/drawing/2014/chart" uri="{C3380CC4-5D6E-409C-BE32-E72D297353CC}">
              <c16:uniqueId val="{00000005-4377-46AC-8A1E-5355421B0599}"/>
            </c:ext>
          </c:extLst>
        </c:ser>
        <c:ser>
          <c:idx val="6"/>
          <c:order val="6"/>
          <c:tx>
            <c:strRef>
              <c:f>'NUEVAS TABLAS'!$H$2</c:f>
              <c:strCache>
                <c:ptCount val="1"/>
                <c:pt idx="0">
                  <c:v>POSTERIOR</c:v>
                </c:pt>
              </c:strCache>
            </c:strRef>
          </c:tx>
          <c:spPr>
            <a:solidFill>
              <a:schemeClr val="accent4">
                <a:shade val="4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TABLAS'!$A$3:$A$11</c:f>
              <c:strCache>
                <c:ptCount val="9"/>
                <c:pt idx="0">
                  <c:v>MORENA</c:v>
                </c:pt>
                <c:pt idx="1">
                  <c:v>PRI</c:v>
                </c:pt>
                <c:pt idx="2">
                  <c:v>MC</c:v>
                </c:pt>
                <c:pt idx="3">
                  <c:v>PVEM</c:v>
                </c:pt>
                <c:pt idx="4">
                  <c:v>PT</c:v>
                </c:pt>
                <c:pt idx="5">
                  <c:v>PRD GUERRERO</c:v>
                </c:pt>
                <c:pt idx="6">
                  <c:v>PAN</c:v>
                </c:pt>
                <c:pt idx="7">
                  <c:v>PT-PVEM-MORENA</c:v>
                </c:pt>
                <c:pt idx="8">
                  <c:v>TOTAL</c:v>
                </c:pt>
              </c:strCache>
            </c:strRef>
          </c:cat>
          <c:val>
            <c:numRef>
              <c:f>'NUEVAS TABLAS'!$H$3:$H$11</c:f>
              <c:numCache>
                <c:formatCode>General</c:formatCode>
                <c:ptCount val="9"/>
                <c:pt idx="0">
                  <c:v>0</c:v>
                </c:pt>
                <c:pt idx="1">
                  <c:v>0</c:v>
                </c:pt>
                <c:pt idx="2">
                  <c:v>0</c:v>
                </c:pt>
                <c:pt idx="3">
                  <c:v>0</c:v>
                </c:pt>
                <c:pt idx="4">
                  <c:v>0</c:v>
                </c:pt>
                <c:pt idx="5">
                  <c:v>0</c:v>
                </c:pt>
                <c:pt idx="6">
                  <c:v>0</c:v>
                </c:pt>
                <c:pt idx="7">
                  <c:v>0</c:v>
                </c:pt>
                <c:pt idx="8">
                  <c:v>0</c:v>
                </c:pt>
              </c:numCache>
            </c:numRef>
          </c:val>
          <c:extLst>
            <c:ext xmlns:c16="http://schemas.microsoft.com/office/drawing/2014/chart" uri="{C3380CC4-5D6E-409C-BE32-E72D297353CC}">
              <c16:uniqueId val="{00000006-4377-46AC-8A1E-5355421B0599}"/>
            </c:ext>
          </c:extLst>
        </c:ser>
        <c:dLbls>
          <c:dLblPos val="outEnd"/>
          <c:showLegendKey val="0"/>
          <c:showVal val="1"/>
          <c:showCatName val="0"/>
          <c:showSerName val="0"/>
          <c:showPercent val="0"/>
          <c:showBubbleSize val="0"/>
        </c:dLbls>
        <c:gapWidth val="219"/>
        <c:overlap val="-27"/>
        <c:axId val="809386576"/>
        <c:axId val="809379088"/>
      </c:barChart>
      <c:catAx>
        <c:axId val="809386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09379088"/>
        <c:crosses val="autoZero"/>
        <c:auto val="1"/>
        <c:lblAlgn val="ctr"/>
        <c:lblOffset val="100"/>
        <c:noMultiLvlLbl val="0"/>
      </c:catAx>
      <c:valAx>
        <c:axId val="8093790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0938657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sz="1440" b="1" i="0" u="none" strike="noStrike" kern="1200" spc="0" baseline="0">
                <a:solidFill>
                  <a:schemeClr val="tx1">
                    <a:lumMod val="65000"/>
                    <a:lumOff val="35000"/>
                  </a:schemeClr>
                </a:solidFill>
                <a:latin typeface="+mn-lt"/>
                <a:ea typeface="+mn-ea"/>
                <a:cs typeface="+mn-cs"/>
              </a:defRPr>
            </a:pPr>
            <a:r>
              <a:rPr lang="es-MX"/>
              <a:t>INSERCIONES PAGADAS POR PARTIDO POLÍTICO</a:t>
            </a:r>
          </a:p>
        </c:rich>
      </c:tx>
      <c:layout/>
      <c:overlay val="0"/>
      <c:spPr>
        <a:noFill/>
        <a:ln>
          <a:noFill/>
        </a:ln>
        <a:effectLst/>
      </c:spPr>
      <c:txPr>
        <a:bodyPr rot="0" spcFirstLastPara="1" vertOverflow="ellipsis" vert="horz" wrap="square" anchor="ctr" anchorCtr="1"/>
        <a:lstStyle/>
        <a:p>
          <a:pPr algn="ctr" rtl="0">
            <a:defRPr sz="1440" b="1" i="0" u="none" strike="noStrike" kern="1200" spc="0" baseline="0">
              <a:solidFill>
                <a:schemeClr val="tx1">
                  <a:lumMod val="65000"/>
                  <a:lumOff val="35000"/>
                </a:schemeClr>
              </a:solidFill>
              <a:latin typeface="+mn-lt"/>
              <a:ea typeface="+mn-ea"/>
              <a:cs typeface="+mn-cs"/>
            </a:defRPr>
          </a:pPr>
          <a:endParaRPr lang="es-MX"/>
        </a:p>
      </c:txPr>
    </c:title>
    <c:autoTitleDeleted val="0"/>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Partidos!$C$11</c:f>
              <c:strCache>
                <c:ptCount val="1"/>
                <c:pt idx="0">
                  <c:v>MENCIÓN PAGADA</c:v>
                </c:pt>
              </c:strCache>
            </c:strRef>
          </c:tx>
          <c:spPr>
            <a:solidFill>
              <a:schemeClr val="accent4"/>
            </a:solidFill>
            <a:ln>
              <a:noFill/>
            </a:ln>
            <a:effectLst/>
            <a:sp3d/>
          </c:spPr>
          <c:invertIfNegative val="0"/>
          <c:dLbls>
            <c:spPr>
              <a:noFill/>
              <a:ln>
                <a:noFill/>
              </a:ln>
              <a:effectLst/>
            </c:spPr>
            <c:txPr>
              <a:bodyPr rot="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Partidos!$B$12</c:f>
              <c:strCache>
                <c:ptCount val="1"/>
                <c:pt idx="0">
                  <c:v>NO HUBO</c:v>
                </c:pt>
              </c:strCache>
            </c:strRef>
          </c:cat>
          <c:val>
            <c:numRef>
              <c:f>Partidos!$C$12</c:f>
              <c:numCache>
                <c:formatCode>General</c:formatCode>
                <c:ptCount val="1"/>
                <c:pt idx="0">
                  <c:v>0</c:v>
                </c:pt>
              </c:numCache>
            </c:numRef>
          </c:val>
          <c:extLst>
            <c:ext xmlns:c16="http://schemas.microsoft.com/office/drawing/2014/chart" uri="{C3380CC4-5D6E-409C-BE32-E72D297353CC}">
              <c16:uniqueId val="{00000000-1ECD-4C62-AA9E-CDE7E24CAB4F}"/>
            </c:ext>
          </c:extLst>
        </c:ser>
        <c:dLbls>
          <c:showLegendKey val="0"/>
          <c:showVal val="1"/>
          <c:showCatName val="0"/>
          <c:showSerName val="0"/>
          <c:showPercent val="0"/>
          <c:showBubbleSize val="0"/>
        </c:dLbls>
        <c:gapWidth val="150"/>
        <c:shape val="box"/>
        <c:axId val="1380987119"/>
        <c:axId val="1380986159"/>
        <c:axId val="0"/>
      </c:bar3DChart>
      <c:catAx>
        <c:axId val="1380987119"/>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1380986159"/>
        <c:crosses val="autoZero"/>
        <c:auto val="1"/>
        <c:lblAlgn val="ctr"/>
        <c:lblOffset val="100"/>
        <c:noMultiLvlLbl val="0"/>
      </c:catAx>
      <c:valAx>
        <c:axId val="1380986159"/>
        <c:scaling>
          <c:orientation val="minMax"/>
          <c:max val="2"/>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1380987119"/>
        <c:crosses val="autoZero"/>
        <c:crossBetween val="between"/>
        <c:majorUnit val="1"/>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b="1"/>
      </a:pPr>
      <a:endParaRPr lang="es-MX"/>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smtClean="0"/>
              <a:t>GRUPOS </a:t>
            </a:r>
            <a:r>
              <a:rPr lang="es-MX" dirty="0"/>
              <a:t>EN SITUACIÓN DE VULNERABILIDAD</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PARTIDOS!$C$31</c:f>
              <c:strCache>
                <c:ptCount val="1"/>
                <c:pt idx="0">
                  <c:v>Cuenta de GRUPOS EN SITUACIÓN DE VULNERABILIDAD</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PARTIDOS!$B$32:$B$39</c:f>
              <c:strCache>
                <c:ptCount val="8"/>
                <c:pt idx="0">
                  <c:v>Personas afrodescendientes</c:v>
                </c:pt>
                <c:pt idx="1">
                  <c:v>Personas con discapacidad</c:v>
                </c:pt>
                <c:pt idx="2">
                  <c:v>Personas  mayores</c:v>
                </c:pt>
                <c:pt idx="3">
                  <c:v>Personas Indígenas</c:v>
                </c:pt>
                <c:pt idx="4">
                  <c:v>Personas jóvenes</c:v>
                </c:pt>
                <c:pt idx="5">
                  <c:v>Personas de la diversidad sexual o de género</c:v>
                </c:pt>
                <c:pt idx="6">
                  <c:v>Personas afromexicanas</c:v>
                </c:pt>
                <c:pt idx="7">
                  <c:v>Personas indígenas</c:v>
                </c:pt>
              </c:strCache>
            </c:strRef>
          </c:cat>
          <c:val>
            <c:numRef>
              <c:f>PARTIDOS!$C$32:$C$39</c:f>
              <c:numCache>
                <c:formatCode>General</c:formatCode>
                <c:ptCount val="8"/>
                <c:pt idx="0">
                  <c:v>11</c:v>
                </c:pt>
                <c:pt idx="1">
                  <c:v>10</c:v>
                </c:pt>
                <c:pt idx="2">
                  <c:v>7</c:v>
                </c:pt>
                <c:pt idx="3">
                  <c:v>6</c:v>
                </c:pt>
                <c:pt idx="4">
                  <c:v>4</c:v>
                </c:pt>
                <c:pt idx="5">
                  <c:v>2</c:v>
                </c:pt>
                <c:pt idx="6">
                  <c:v>2</c:v>
                </c:pt>
                <c:pt idx="7">
                  <c:v>1</c:v>
                </c:pt>
              </c:numCache>
            </c:numRef>
          </c:val>
          <c:extLst>
            <c:ext xmlns:c16="http://schemas.microsoft.com/office/drawing/2014/chart" uri="{C3380CC4-5D6E-409C-BE32-E72D297353CC}">
              <c16:uniqueId val="{00000000-DC6C-404D-9874-17D39C812ED9}"/>
            </c:ext>
          </c:extLst>
        </c:ser>
        <c:dLbls>
          <c:dLblPos val="outEnd"/>
          <c:showLegendKey val="0"/>
          <c:showVal val="1"/>
          <c:showCatName val="0"/>
          <c:showSerName val="0"/>
          <c:showPercent val="0"/>
          <c:showBubbleSize val="0"/>
        </c:dLbls>
        <c:gapWidth val="219"/>
        <c:overlap val="-27"/>
        <c:axId val="1559900112"/>
        <c:axId val="274669775"/>
      </c:barChart>
      <c:catAx>
        <c:axId val="1559900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74669775"/>
        <c:crosses val="autoZero"/>
        <c:auto val="1"/>
        <c:lblAlgn val="ctr"/>
        <c:lblOffset val="100"/>
        <c:noMultiLvlLbl val="0"/>
      </c:catAx>
      <c:valAx>
        <c:axId val="27466977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599001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smtClean="0"/>
              <a:t>GRUPOS </a:t>
            </a:r>
            <a:r>
              <a:rPr lang="es-MX" dirty="0"/>
              <a:t>EN SITUACIÓN DE </a:t>
            </a:r>
            <a:r>
              <a:rPr lang="es-MX" dirty="0" smtClean="0"/>
              <a:t>VULNERABILIDAD TV</a:t>
            </a:r>
            <a:endParaRPr lang="es-MX"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PARTIDOS!$H$64</c:f>
              <c:strCache>
                <c:ptCount val="1"/>
                <c:pt idx="0">
                  <c:v>Cuenta de GRUPOS EN SITUACIÓN DE VULNERABILIDAD</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PARTIDOS!$G$65:$G$73</c:f>
              <c:strCache>
                <c:ptCount val="9"/>
                <c:pt idx="0">
                  <c:v>Personas afrodescendientes</c:v>
                </c:pt>
                <c:pt idx="1">
                  <c:v>Personas con discapacidad</c:v>
                </c:pt>
                <c:pt idx="2">
                  <c:v>Personas mayores</c:v>
                </c:pt>
                <c:pt idx="3">
                  <c:v>Personas Indígenas</c:v>
                </c:pt>
                <c:pt idx="4">
                  <c:v>Personas jóvenes</c:v>
                </c:pt>
                <c:pt idx="5">
                  <c:v>Personas de la diversidad sexual o de género</c:v>
                </c:pt>
                <c:pt idx="6">
                  <c:v>Personas afromexicanas</c:v>
                </c:pt>
                <c:pt idx="7">
                  <c:v>Personas indígenas</c:v>
                </c:pt>
                <c:pt idx="8">
                  <c:v>TOTAL</c:v>
                </c:pt>
              </c:strCache>
            </c:strRef>
          </c:cat>
          <c:val>
            <c:numRef>
              <c:f>PARTIDOS!$H$65:$H$73</c:f>
              <c:numCache>
                <c:formatCode>General</c:formatCode>
                <c:ptCount val="9"/>
                <c:pt idx="0">
                  <c:v>0</c:v>
                </c:pt>
                <c:pt idx="1">
                  <c:v>0</c:v>
                </c:pt>
                <c:pt idx="2">
                  <c:v>0</c:v>
                </c:pt>
                <c:pt idx="3">
                  <c:v>0</c:v>
                </c:pt>
                <c:pt idx="4">
                  <c:v>0</c:v>
                </c:pt>
                <c:pt idx="5">
                  <c:v>0</c:v>
                </c:pt>
                <c:pt idx="6">
                  <c:v>0</c:v>
                </c:pt>
                <c:pt idx="7">
                  <c:v>0</c:v>
                </c:pt>
                <c:pt idx="8">
                  <c:v>0</c:v>
                </c:pt>
              </c:numCache>
            </c:numRef>
          </c:val>
          <c:extLst>
            <c:ext xmlns:c16="http://schemas.microsoft.com/office/drawing/2014/chart" uri="{C3380CC4-5D6E-409C-BE32-E72D297353CC}">
              <c16:uniqueId val="{00000000-635F-4769-8B55-2E007AF488C8}"/>
            </c:ext>
          </c:extLst>
        </c:ser>
        <c:dLbls>
          <c:dLblPos val="outEnd"/>
          <c:showLegendKey val="0"/>
          <c:showVal val="1"/>
          <c:showCatName val="0"/>
          <c:showSerName val="0"/>
          <c:showPercent val="0"/>
          <c:showBubbleSize val="0"/>
        </c:dLbls>
        <c:gapWidth val="219"/>
        <c:overlap val="-27"/>
        <c:axId val="1166092207"/>
        <c:axId val="1166093039"/>
      </c:barChart>
      <c:catAx>
        <c:axId val="11660922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166093039"/>
        <c:crosses val="autoZero"/>
        <c:auto val="1"/>
        <c:lblAlgn val="ctr"/>
        <c:lblOffset val="100"/>
        <c:noMultiLvlLbl val="0"/>
      </c:catAx>
      <c:valAx>
        <c:axId val="116609303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166092207"/>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40" b="1" i="0" u="none" strike="noStrike" kern="1200" spc="0" baseline="0">
                <a:solidFill>
                  <a:schemeClr val="tx1">
                    <a:lumMod val="65000"/>
                    <a:lumOff val="35000"/>
                  </a:schemeClr>
                </a:solidFill>
                <a:latin typeface="+mn-lt"/>
                <a:ea typeface="+mn-ea"/>
                <a:cs typeface="+mn-cs"/>
              </a:defRPr>
            </a:pPr>
            <a:r>
              <a:rPr lang="es-MX"/>
              <a:t>NÚMERO DE PROGRAMAS</a:t>
            </a:r>
          </a:p>
        </c:rich>
      </c:tx>
      <c:layout/>
      <c:overlay val="0"/>
      <c:spPr>
        <a:noFill/>
        <a:ln>
          <a:noFill/>
        </a:ln>
        <a:effectLst/>
      </c:spPr>
      <c:txPr>
        <a:bodyPr rot="0" spcFirstLastPara="1" vertOverflow="ellipsis" vert="horz" wrap="square" anchor="ctr" anchorCtr="1"/>
        <a:lstStyle/>
        <a:p>
          <a:pPr>
            <a:defRPr sz="1440" b="1"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'GRÁFICAS ID'!$G$11:$G$20</c:f>
              <c:strCache>
                <c:ptCount val="10"/>
                <c:pt idx="0">
                  <c:v>INFORME 24</c:v>
                </c:pt>
                <c:pt idx="1">
                  <c:v>HECHOS MERIDIANO GUERRERO</c:v>
                </c:pt>
                <c:pt idx="2">
                  <c:v>ADN 40 EN GUERRERO</c:v>
                </c:pt>
                <c:pt idx="3">
                  <c:v>EN CONTACTO</c:v>
                </c:pt>
                <c:pt idx="4">
                  <c:v>INFORMESE CON MARCO ANTONIO AGUILETA</c:v>
                </c:pt>
                <c:pt idx="5">
                  <c:v>INFORMESE CON MARCO ANTONIO AGUILETA</c:v>
                </c:pt>
                <c:pt idx="6">
                  <c:v>GRC NOTICIAS</c:v>
                </c:pt>
                <c:pt idx="7">
                  <c:v>ECOS INDÍGENAS</c:v>
                </c:pt>
                <c:pt idx="8">
                  <c:v>GRC NOTICIAS</c:v>
                </c:pt>
                <c:pt idx="9">
                  <c:v>TRASFONDO INFORMATIVO</c:v>
                </c:pt>
              </c:strCache>
            </c:strRef>
          </c:cat>
          <c:val>
            <c:numRef>
              <c:f>'GRÁFICAS ID'!$H$11:$H$20</c:f>
              <c:numCache>
                <c:formatCode>General</c:formatCode>
                <c:ptCount val="10"/>
                <c:pt idx="0">
                  <c:v>36</c:v>
                </c:pt>
                <c:pt idx="1">
                  <c:v>35</c:v>
                </c:pt>
                <c:pt idx="2">
                  <c:v>33</c:v>
                </c:pt>
                <c:pt idx="3">
                  <c:v>33</c:v>
                </c:pt>
                <c:pt idx="4">
                  <c:v>32</c:v>
                </c:pt>
                <c:pt idx="5">
                  <c:v>31</c:v>
                </c:pt>
                <c:pt idx="6">
                  <c:v>30</c:v>
                </c:pt>
                <c:pt idx="7">
                  <c:v>28</c:v>
                </c:pt>
                <c:pt idx="8">
                  <c:v>28</c:v>
                </c:pt>
                <c:pt idx="9">
                  <c:v>0</c:v>
                </c:pt>
              </c:numCache>
            </c:numRef>
          </c:val>
          <c:extLst>
            <c:ext xmlns:c16="http://schemas.microsoft.com/office/drawing/2014/chart" uri="{C3380CC4-5D6E-409C-BE32-E72D297353CC}">
              <c16:uniqueId val="{00000000-C102-477E-A509-7FB75CE04350}"/>
            </c:ext>
          </c:extLst>
        </c:ser>
        <c:dLbls>
          <c:dLblPos val="outEnd"/>
          <c:showLegendKey val="0"/>
          <c:showVal val="1"/>
          <c:showCatName val="0"/>
          <c:showSerName val="0"/>
          <c:showPercent val="0"/>
          <c:showBubbleSize val="0"/>
        </c:dLbls>
        <c:gapWidth val="219"/>
        <c:overlap val="-27"/>
        <c:axId val="481100048"/>
        <c:axId val="481102128"/>
      </c:barChart>
      <c:catAx>
        <c:axId val="481100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481102128"/>
        <c:crosses val="autoZero"/>
        <c:auto val="1"/>
        <c:lblAlgn val="ctr"/>
        <c:lblOffset val="100"/>
        <c:noMultiLvlLbl val="0"/>
      </c:catAx>
      <c:valAx>
        <c:axId val="4811021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481100048"/>
        <c:crosses val="autoZero"/>
        <c:crossBetween val="between"/>
        <c:minorUnit val="1"/>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b="1"/>
      </a:pPr>
      <a:endParaRPr lang="es-MX"/>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smtClean="0"/>
              <a:t>PERSONAS</a:t>
            </a:r>
            <a:r>
              <a:rPr lang="en-US" baseline="0" dirty="0" smtClean="0"/>
              <a:t> </a:t>
            </a:r>
            <a:r>
              <a:rPr lang="en-US" baseline="0" dirty="0" smtClean="0"/>
              <a:t>ACTORAS </a:t>
            </a:r>
            <a:r>
              <a:rPr lang="en-US" baseline="0" dirty="0" smtClean="0"/>
              <a:t>POLÍTICAS </a:t>
            </a:r>
            <a:r>
              <a:rPr lang="en-US" dirty="0" smtClean="0"/>
              <a:t>POR </a:t>
            </a:r>
            <a:r>
              <a:rPr lang="en-US" dirty="0"/>
              <a:t>GÉNERO</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pieChart>
        <c:varyColors val="1"/>
        <c:ser>
          <c:idx val="0"/>
          <c:order val="0"/>
          <c:tx>
            <c:strRef>
              <c:f>'ACTORES POLÍTICOS'!$AV$16</c:f>
              <c:strCache>
                <c:ptCount val="1"/>
                <c:pt idx="0">
                  <c:v>FRECUENCIA</c:v>
                </c:pt>
              </c:strCache>
            </c:strRef>
          </c:tx>
          <c:dPt>
            <c:idx val="0"/>
            <c:bubble3D val="0"/>
            <c:spPr>
              <a:solidFill>
                <a:schemeClr val="accent4">
                  <a:tint val="77000"/>
                </a:schemeClr>
              </a:solidFill>
              <a:ln w="19050">
                <a:solidFill>
                  <a:schemeClr val="lt1"/>
                </a:solidFill>
              </a:ln>
              <a:effectLst/>
            </c:spPr>
            <c:extLst>
              <c:ext xmlns:c16="http://schemas.microsoft.com/office/drawing/2014/chart" uri="{C3380CC4-5D6E-409C-BE32-E72D297353CC}">
                <c16:uniqueId val="{00000001-532D-4B29-930D-E4F6176ACAAE}"/>
              </c:ext>
            </c:extLst>
          </c:dPt>
          <c:dPt>
            <c:idx val="1"/>
            <c:bubble3D val="0"/>
            <c:spPr>
              <a:solidFill>
                <a:schemeClr val="accent4">
                  <a:shade val="76000"/>
                </a:schemeClr>
              </a:solidFill>
              <a:ln w="19050">
                <a:solidFill>
                  <a:schemeClr val="lt1"/>
                </a:solidFill>
              </a:ln>
              <a:effectLst/>
            </c:spPr>
            <c:extLst>
              <c:ext xmlns:c16="http://schemas.microsoft.com/office/drawing/2014/chart" uri="{C3380CC4-5D6E-409C-BE32-E72D297353CC}">
                <c16:uniqueId val="{00000003-532D-4B29-930D-E4F6176ACAAE}"/>
              </c:ext>
            </c:extLst>
          </c:dPt>
          <c:dLbls>
            <c:dLbl>
              <c:idx val="0"/>
              <c:layout>
                <c:manualLayout>
                  <c:x val="-9.4238924169017274E-2"/>
                  <c:y val="8.303807577056363E-2"/>
                </c:manualLayout>
              </c:layout>
              <c:dLblPos val="bestFi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532D-4B29-930D-E4F6176ACAAE}"/>
                </c:ext>
              </c:extLst>
            </c:dLbl>
            <c:dLbl>
              <c:idx val="1"/>
              <c:layout>
                <c:manualLayout>
                  <c:x val="0.1204506127210148"/>
                  <c:y val="-6.4154779436006767E-2"/>
                </c:manualLayout>
              </c:layout>
              <c:dLblPos val="bestFi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532D-4B29-930D-E4F6176ACAAE}"/>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es-MX"/>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'ACTORES POLÍTICOS'!$AU$17:$AU$18</c:f>
              <c:strCache>
                <c:ptCount val="2"/>
                <c:pt idx="0">
                  <c:v>MUJER</c:v>
                </c:pt>
                <c:pt idx="1">
                  <c:v>HOMBRE</c:v>
                </c:pt>
              </c:strCache>
            </c:strRef>
          </c:cat>
          <c:val>
            <c:numRef>
              <c:f>'ACTORES POLÍTICOS'!$AV$17:$AV$18</c:f>
              <c:numCache>
                <c:formatCode>#,##0</c:formatCode>
                <c:ptCount val="2"/>
                <c:pt idx="0">
                  <c:v>5</c:v>
                </c:pt>
                <c:pt idx="1">
                  <c:v>10</c:v>
                </c:pt>
              </c:numCache>
            </c:numRef>
          </c:val>
          <c:extLst>
            <c:ext xmlns:c16="http://schemas.microsoft.com/office/drawing/2014/chart" uri="{C3380CC4-5D6E-409C-BE32-E72D297353CC}">
              <c16:uniqueId val="{00000004-532D-4B29-930D-E4F6176ACAAE}"/>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smtClean="0"/>
              <a:t>MENCIONES PERSONAS ACTORAS POLÍTICAS</a:t>
            </a:r>
            <a:endParaRPr lang="es-MX"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'ACTORES POLÍTICOS'!$B$60</c:f>
              <c:strCache>
                <c:ptCount val="1"/>
                <c:pt idx="0">
                  <c:v>MENCIONES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POLÍTICOS'!$A$61:$A$76</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Javier Saldaña Almazán</c:v>
                </c:pt>
                <c:pt idx="9">
                  <c:v>Ricardo Castillo Peña</c:v>
                </c:pt>
                <c:pt idx="10">
                  <c:v>Erik Catalán Rendón</c:v>
                </c:pt>
                <c:pt idx="11">
                  <c:v>Liz Salgado Pineda</c:v>
                </c:pt>
                <c:pt idx="12">
                  <c:v>Jacinto González Varona</c:v>
                </c:pt>
                <c:pt idx="13">
                  <c:v>Iván Hernández Díaz</c:v>
                </c:pt>
                <c:pt idx="14">
                  <c:v>Roberto Arroyo Matus</c:v>
                </c:pt>
                <c:pt idx="15">
                  <c:v>TOTAL</c:v>
                </c:pt>
              </c:strCache>
            </c:strRef>
          </c:cat>
          <c:val>
            <c:numRef>
              <c:f>'ACTORES POLÍTICOS'!$B$61:$B$76</c:f>
              <c:numCache>
                <c:formatCode>General</c:formatCode>
                <c:ptCount val="16"/>
                <c:pt idx="0">
                  <c:v>801</c:v>
                </c:pt>
                <c:pt idx="1">
                  <c:v>312</c:v>
                </c:pt>
                <c:pt idx="2">
                  <c:v>195</c:v>
                </c:pt>
                <c:pt idx="3">
                  <c:v>190</c:v>
                </c:pt>
                <c:pt idx="4">
                  <c:v>147</c:v>
                </c:pt>
                <c:pt idx="5">
                  <c:v>82</c:v>
                </c:pt>
                <c:pt idx="6">
                  <c:v>68</c:v>
                </c:pt>
                <c:pt idx="7">
                  <c:v>68</c:v>
                </c:pt>
                <c:pt idx="8">
                  <c:v>65</c:v>
                </c:pt>
                <c:pt idx="9">
                  <c:v>64</c:v>
                </c:pt>
                <c:pt idx="10">
                  <c:v>57</c:v>
                </c:pt>
                <c:pt idx="11">
                  <c:v>57</c:v>
                </c:pt>
                <c:pt idx="12">
                  <c:v>52</c:v>
                </c:pt>
                <c:pt idx="13">
                  <c:v>51</c:v>
                </c:pt>
                <c:pt idx="14">
                  <c:v>48</c:v>
                </c:pt>
                <c:pt idx="15" formatCode="#,##0">
                  <c:v>2257</c:v>
                </c:pt>
              </c:numCache>
            </c:numRef>
          </c:val>
          <c:extLst>
            <c:ext xmlns:c16="http://schemas.microsoft.com/office/drawing/2014/chart" uri="{C3380CC4-5D6E-409C-BE32-E72D297353CC}">
              <c16:uniqueId val="{00000000-FAB8-4D7B-B447-468ABE5FD092}"/>
            </c:ext>
          </c:extLst>
        </c:ser>
        <c:dLbls>
          <c:dLblPos val="outEnd"/>
          <c:showLegendKey val="0"/>
          <c:showVal val="1"/>
          <c:showCatName val="0"/>
          <c:showSerName val="0"/>
          <c:showPercent val="0"/>
          <c:showBubbleSize val="0"/>
        </c:dLbls>
        <c:gapWidth val="219"/>
        <c:overlap val="-27"/>
        <c:axId val="1247601087"/>
        <c:axId val="1247601503"/>
      </c:barChart>
      <c:catAx>
        <c:axId val="12476010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47601503"/>
        <c:crosses val="autoZero"/>
        <c:auto val="1"/>
        <c:lblAlgn val="ctr"/>
        <c:lblOffset val="100"/>
        <c:noMultiLvlLbl val="0"/>
      </c:catAx>
      <c:valAx>
        <c:axId val="124760150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47601087"/>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smtClean="0"/>
              <a:t>MENCIONES  DE PERSONAS  ACTORAS </a:t>
            </a:r>
            <a:r>
              <a:rPr lang="es-MX" baseline="0" dirty="0" smtClean="0"/>
              <a:t>POLÍTICAS </a:t>
            </a:r>
            <a:endParaRPr lang="es-MX"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'ACTORES POLÍTICOS'!$P$3</c:f>
              <c:strCache>
                <c:ptCount val="1"/>
                <c:pt idx="0">
                  <c:v>MENCIONES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POLÍTICOS'!$O$4:$O$19</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Ricardo Castillo Peña</c:v>
                </c:pt>
                <c:pt idx="9">
                  <c:v>Javier Saldaña Almazán</c:v>
                </c:pt>
                <c:pt idx="10">
                  <c:v>Erik Catalán Rendón</c:v>
                </c:pt>
                <c:pt idx="11">
                  <c:v>Liz Salgado Pineda</c:v>
                </c:pt>
                <c:pt idx="12">
                  <c:v>Jacinto González Varona</c:v>
                </c:pt>
                <c:pt idx="13">
                  <c:v>Iván Hernández Díaz</c:v>
                </c:pt>
                <c:pt idx="14">
                  <c:v>Roberto Arroyo Matus</c:v>
                </c:pt>
                <c:pt idx="15">
                  <c:v>TOTAL</c:v>
                </c:pt>
              </c:strCache>
            </c:strRef>
          </c:cat>
          <c:val>
            <c:numRef>
              <c:f>'ACTORES POLÍTICOS'!$P$4:$P$19</c:f>
              <c:numCache>
                <c:formatCode>General</c:formatCode>
                <c:ptCount val="16"/>
                <c:pt idx="0">
                  <c:v>801</c:v>
                </c:pt>
                <c:pt idx="1">
                  <c:v>304</c:v>
                </c:pt>
                <c:pt idx="2">
                  <c:v>194</c:v>
                </c:pt>
                <c:pt idx="3">
                  <c:v>190</c:v>
                </c:pt>
                <c:pt idx="4">
                  <c:v>147</c:v>
                </c:pt>
                <c:pt idx="5">
                  <c:v>82</c:v>
                </c:pt>
                <c:pt idx="6">
                  <c:v>67</c:v>
                </c:pt>
                <c:pt idx="7">
                  <c:v>67</c:v>
                </c:pt>
                <c:pt idx="8">
                  <c:v>64</c:v>
                </c:pt>
                <c:pt idx="9">
                  <c:v>63</c:v>
                </c:pt>
                <c:pt idx="10">
                  <c:v>57</c:v>
                </c:pt>
                <c:pt idx="11">
                  <c:v>57</c:v>
                </c:pt>
                <c:pt idx="12">
                  <c:v>52</c:v>
                </c:pt>
                <c:pt idx="13">
                  <c:v>51</c:v>
                </c:pt>
                <c:pt idx="14">
                  <c:v>46</c:v>
                </c:pt>
                <c:pt idx="15" formatCode="#,##0">
                  <c:v>2242</c:v>
                </c:pt>
              </c:numCache>
            </c:numRef>
          </c:val>
          <c:extLst>
            <c:ext xmlns:c16="http://schemas.microsoft.com/office/drawing/2014/chart" uri="{C3380CC4-5D6E-409C-BE32-E72D297353CC}">
              <c16:uniqueId val="{00000000-9C7F-4BB5-9AAC-99BDB0AD9F12}"/>
            </c:ext>
          </c:extLst>
        </c:ser>
        <c:dLbls>
          <c:dLblPos val="outEnd"/>
          <c:showLegendKey val="0"/>
          <c:showVal val="1"/>
          <c:showCatName val="0"/>
          <c:showSerName val="0"/>
          <c:showPercent val="0"/>
          <c:showBubbleSize val="0"/>
        </c:dLbls>
        <c:gapWidth val="219"/>
        <c:overlap val="-27"/>
        <c:axId val="625045664"/>
        <c:axId val="625044000"/>
      </c:barChart>
      <c:catAx>
        <c:axId val="625045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25044000"/>
        <c:crosses val="autoZero"/>
        <c:auto val="1"/>
        <c:lblAlgn val="ctr"/>
        <c:lblOffset val="100"/>
        <c:noMultiLvlLbl val="0"/>
      </c:catAx>
      <c:valAx>
        <c:axId val="6250440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250456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smtClean="0"/>
              <a:t>MENCIONES DE</a:t>
            </a:r>
            <a:r>
              <a:rPr lang="en-US" baseline="0" dirty="0" smtClean="0"/>
              <a:t> PERSONAS ACTORAS POLÍTICAS EN TV</a:t>
            </a:r>
            <a:endParaRPr lang="en-US"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'ACTORES POLÍTICOS'!$AF$3</c:f>
              <c:strCache>
                <c:ptCount val="1"/>
                <c:pt idx="0">
                  <c:v>MENCIONES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POLÍTICOS'!$AE$4:$AE$10</c:f>
              <c:strCache>
                <c:ptCount val="7"/>
                <c:pt idx="0">
                  <c:v>Abelina López Rodríguez</c:v>
                </c:pt>
                <c:pt idx="1">
                  <c:v>Roberto Arroyo Matus</c:v>
                </c:pt>
                <c:pt idx="2">
                  <c:v>Javier Saldaña Almazán</c:v>
                </c:pt>
                <c:pt idx="3">
                  <c:v>Joaquín Badillo Escamilla</c:v>
                </c:pt>
                <c:pt idx="4">
                  <c:v>Beatriz Mojica Morga</c:v>
                </c:pt>
                <c:pt idx="5">
                  <c:v>Pablo Amílcar Sandoval Ballesteros</c:v>
                </c:pt>
                <c:pt idx="6">
                  <c:v>TOTAL</c:v>
                </c:pt>
              </c:strCache>
            </c:strRef>
          </c:cat>
          <c:val>
            <c:numRef>
              <c:f>'ACTORES POLÍTICOS'!$AF$4:$AF$10</c:f>
              <c:numCache>
                <c:formatCode>General</c:formatCode>
                <c:ptCount val="7"/>
                <c:pt idx="0">
                  <c:v>8</c:v>
                </c:pt>
                <c:pt idx="1">
                  <c:v>2</c:v>
                </c:pt>
                <c:pt idx="2">
                  <c:v>2</c:v>
                </c:pt>
                <c:pt idx="3">
                  <c:v>1</c:v>
                </c:pt>
                <c:pt idx="4">
                  <c:v>1</c:v>
                </c:pt>
                <c:pt idx="5">
                  <c:v>1</c:v>
                </c:pt>
                <c:pt idx="6" formatCode="#,##0">
                  <c:v>15</c:v>
                </c:pt>
              </c:numCache>
            </c:numRef>
          </c:val>
          <c:extLst>
            <c:ext xmlns:c16="http://schemas.microsoft.com/office/drawing/2014/chart" uri="{C3380CC4-5D6E-409C-BE32-E72D297353CC}">
              <c16:uniqueId val="{00000000-7ED5-4AF2-B419-9633FB5C5A62}"/>
            </c:ext>
          </c:extLst>
        </c:ser>
        <c:dLbls>
          <c:dLblPos val="outEnd"/>
          <c:showLegendKey val="0"/>
          <c:showVal val="1"/>
          <c:showCatName val="0"/>
          <c:showSerName val="0"/>
          <c:showPercent val="0"/>
          <c:showBubbleSize val="0"/>
        </c:dLbls>
        <c:gapWidth val="219"/>
        <c:overlap val="-27"/>
        <c:axId val="809380336"/>
        <c:axId val="809381168"/>
      </c:barChart>
      <c:catAx>
        <c:axId val="8093803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09381168"/>
        <c:crosses val="autoZero"/>
        <c:auto val="1"/>
        <c:lblAlgn val="ctr"/>
        <c:lblOffset val="100"/>
        <c:noMultiLvlLbl val="0"/>
      </c:catAx>
      <c:valAx>
        <c:axId val="8093811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093803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r>
              <a:rPr lang="es-MX" sz="1400" b="0" dirty="0" smtClean="0">
                <a:solidFill>
                  <a:schemeClr val="tx1">
                    <a:lumMod val="95000"/>
                    <a:lumOff val="5000"/>
                  </a:schemeClr>
                </a:solidFill>
              </a:rPr>
              <a:t>REPRESENTACIONES POLÍTICAS POR SEXO </a:t>
            </a:r>
            <a:endParaRPr lang="es-MX" sz="1400" b="0" dirty="0">
              <a:solidFill>
                <a:schemeClr val="tx1">
                  <a:lumMod val="95000"/>
                  <a:lumOff val="5000"/>
                </a:schemeClr>
              </a:solidFill>
            </a:endParaRPr>
          </a:p>
        </c:rich>
      </c:tx>
      <c:layout/>
      <c:overlay val="0"/>
      <c:spPr>
        <a:noFill/>
        <a:ln>
          <a:noFill/>
        </a:ln>
        <a:effectLst/>
      </c:spPr>
      <c:txPr>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endParaRPr lang="es-MX"/>
        </a:p>
      </c:txPr>
    </c:title>
    <c:autoTitleDeleted val="0"/>
    <c:plotArea>
      <c:layout/>
      <c:pieChart>
        <c:varyColors val="1"/>
        <c:ser>
          <c:idx val="0"/>
          <c:order val="0"/>
          <c:tx>
            <c:strRef>
              <c:f>'ACTORES POLÍTICOS'!$BF$33</c:f>
              <c:strCache>
                <c:ptCount val="1"/>
                <c:pt idx="0">
                  <c:v>FRECUENCIA</c:v>
                </c:pt>
              </c:strCache>
            </c:strRef>
          </c:tx>
          <c:dPt>
            <c:idx val="0"/>
            <c:bubble3D val="0"/>
            <c:spPr>
              <a:gradFill rotWithShape="1">
                <a:gsLst>
                  <a:gs pos="0">
                    <a:schemeClr val="accent4">
                      <a:tint val="77000"/>
                      <a:shade val="51000"/>
                      <a:satMod val="130000"/>
                    </a:schemeClr>
                  </a:gs>
                  <a:gs pos="80000">
                    <a:schemeClr val="accent4">
                      <a:tint val="77000"/>
                      <a:shade val="93000"/>
                      <a:satMod val="130000"/>
                    </a:schemeClr>
                  </a:gs>
                  <a:gs pos="100000">
                    <a:schemeClr val="accent4">
                      <a:tint val="77000"/>
                      <a:shade val="94000"/>
                      <a:satMod val="135000"/>
                    </a:schemeClr>
                  </a:gs>
                </a:gsLst>
                <a:lin ang="16200000" scaled="0"/>
              </a:gra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1-6E0D-496B-8B5E-025A794B0135}"/>
              </c:ext>
            </c:extLst>
          </c:dPt>
          <c:dPt>
            <c:idx val="1"/>
            <c:bubble3D val="0"/>
            <c:spPr>
              <a:gradFill rotWithShape="1">
                <a:gsLst>
                  <a:gs pos="0">
                    <a:schemeClr val="accent4">
                      <a:shade val="76000"/>
                      <a:shade val="51000"/>
                      <a:satMod val="130000"/>
                    </a:schemeClr>
                  </a:gs>
                  <a:gs pos="80000">
                    <a:schemeClr val="accent4">
                      <a:shade val="76000"/>
                      <a:shade val="93000"/>
                      <a:satMod val="130000"/>
                    </a:schemeClr>
                  </a:gs>
                  <a:gs pos="100000">
                    <a:schemeClr val="accent4">
                      <a:shade val="76000"/>
                      <a:shade val="94000"/>
                      <a:satMod val="135000"/>
                    </a:schemeClr>
                  </a:gs>
                </a:gsLst>
                <a:lin ang="16200000" scaled="0"/>
              </a:gra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3-6E0D-496B-8B5E-025A794B0135}"/>
              </c:ext>
            </c:extLst>
          </c:dPt>
          <c:dLbls>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2">
                        <a:lumMod val="75000"/>
                      </a:schemeClr>
                    </a:solidFill>
                    <a:latin typeface="+mn-lt"/>
                    <a:ea typeface="+mn-ea"/>
                    <a:cs typeface="+mn-cs"/>
                  </a:defRPr>
                </a:pPr>
                <a:endParaRPr lang="es-MX"/>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15:layout/>
              </c:ext>
            </c:extLst>
          </c:dLbls>
          <c:cat>
            <c:strRef>
              <c:extLst>
                <c:ext xmlns:c15="http://schemas.microsoft.com/office/drawing/2012/chart" uri="{02D57815-91ED-43cb-92C2-25804820EDAC}">
                  <c15:fullRef>
                    <c15:sqref>'ACTORES POLÍTICOS'!$BE$34:$BE$36</c15:sqref>
                  </c15:fullRef>
                </c:ext>
              </c:extLst>
              <c:f>'ACTORES POLÍTICOS'!$BE$34:$BE$35</c:f>
              <c:strCache>
                <c:ptCount val="2"/>
                <c:pt idx="0">
                  <c:v>MUJER</c:v>
                </c:pt>
                <c:pt idx="1">
                  <c:v>HOMBRE</c:v>
                </c:pt>
              </c:strCache>
            </c:strRef>
          </c:cat>
          <c:val>
            <c:numRef>
              <c:extLst>
                <c:ext xmlns:c15="http://schemas.microsoft.com/office/drawing/2012/chart" uri="{02D57815-91ED-43cb-92C2-25804820EDAC}">
                  <c15:fullRef>
                    <c15:sqref>'ACTORES POLÍTICOS'!$BF$34:$BF$36</c15:sqref>
                  </c15:fullRef>
                </c:ext>
              </c:extLst>
              <c:f>'ACTORES POLÍTICOS'!$BF$34:$BF$35</c:f>
              <c:numCache>
                <c:formatCode>General</c:formatCode>
                <c:ptCount val="2"/>
                <c:pt idx="0">
                  <c:v>1447</c:v>
                </c:pt>
                <c:pt idx="1">
                  <c:v>810</c:v>
                </c:pt>
              </c:numCache>
            </c:numRef>
          </c:val>
          <c:extLst>
            <c:ext xmlns:c15="http://schemas.microsoft.com/office/drawing/2012/chart" uri="{02D57815-91ED-43cb-92C2-25804820EDAC}">
              <c15:categoryFilterExceptions/>
            </c:ext>
            <c:ext xmlns:c16="http://schemas.microsoft.com/office/drawing/2014/chart" uri="{C3380CC4-5D6E-409C-BE32-E72D297353CC}">
              <c16:uniqueId val="{00000004-6E0D-496B-8B5E-025A794B0135}"/>
            </c:ext>
          </c:extLst>
        </c:ser>
        <c:dLbls>
          <c:showLegendKey val="0"/>
          <c:showVal val="0"/>
          <c:showCatName val="0"/>
          <c:showSerName val="0"/>
          <c:showPercent val="0"/>
          <c:showBubbleSize val="0"/>
          <c:showLeaderLines val="0"/>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s-MX"/>
        </a:p>
      </c:txPr>
    </c:legend>
    <c:plotVisOnly val="0"/>
    <c:dispBlanksAs val="gap"/>
    <c:showDLblsOverMax val="0"/>
  </c:chart>
  <c:spPr>
    <a:noFill/>
    <a:ln>
      <a:noFill/>
    </a:ln>
    <a:effectLst/>
  </c:spPr>
  <c:txPr>
    <a:bodyPr/>
    <a:lstStyle/>
    <a:p>
      <a:pPr>
        <a:defRPr/>
      </a:pPr>
      <a:endParaRPr lang="es-MX"/>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2128" b="0" i="0" u="none" strike="noStrike" kern="1200" cap="none" spc="50" normalizeH="0" baseline="0">
                <a:solidFill>
                  <a:schemeClr val="tx1">
                    <a:lumMod val="65000"/>
                    <a:lumOff val="35000"/>
                  </a:schemeClr>
                </a:solidFill>
                <a:latin typeface="+mj-lt"/>
                <a:ea typeface="+mj-ea"/>
                <a:cs typeface="+mj-cs"/>
              </a:defRPr>
            </a:pPr>
            <a:r>
              <a:rPr lang="es-MX" sz="1400" dirty="0"/>
              <a:t>VALORACIÓN POR GÉNERO</a:t>
            </a:r>
          </a:p>
        </c:rich>
      </c:tx>
      <c:layout/>
      <c:overlay val="0"/>
      <c:spPr>
        <a:noFill/>
        <a:ln>
          <a:noFill/>
        </a:ln>
        <a:effectLst/>
      </c:spPr>
      <c:txPr>
        <a:bodyPr rot="0" spcFirstLastPara="1" vertOverflow="ellipsis" vert="horz" wrap="square" anchor="ctr" anchorCtr="1"/>
        <a:lstStyle/>
        <a:p>
          <a:pPr>
            <a:defRPr sz="2128" b="0" i="0" u="none" strike="noStrike" kern="1200" cap="none" spc="50" normalizeH="0" baseline="0">
              <a:solidFill>
                <a:schemeClr val="tx1">
                  <a:lumMod val="65000"/>
                  <a:lumOff val="35000"/>
                </a:schemeClr>
              </a:solidFill>
              <a:latin typeface="+mj-lt"/>
              <a:ea typeface="+mj-ea"/>
              <a:cs typeface="+mj-cs"/>
            </a:defRPr>
          </a:pPr>
          <a:endParaRPr lang="es-MX"/>
        </a:p>
      </c:txPr>
    </c:title>
    <c:autoTitleDeleted val="0"/>
    <c:plotArea>
      <c:layout/>
      <c:barChart>
        <c:barDir val="col"/>
        <c:grouping val="clustered"/>
        <c:varyColors val="0"/>
        <c:ser>
          <c:idx val="0"/>
          <c:order val="0"/>
          <c:tx>
            <c:strRef>
              <c:f>'ACTORES POLÍTICOS'!$AU$4</c:f>
              <c:strCache>
                <c:ptCount val="1"/>
                <c:pt idx="0">
                  <c:v>MUJER</c:v>
                </c:pt>
              </c:strCache>
            </c:strRef>
          </c:tx>
          <c:spPr>
            <a:solidFill>
              <a:schemeClr val="accent4">
                <a:tint val="77000"/>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'ACTORES POLÍTICOS'!$AV$3:$AY$3</c:f>
              <c:strCache>
                <c:ptCount val="4"/>
                <c:pt idx="0">
                  <c:v>POSITIVO</c:v>
                </c:pt>
                <c:pt idx="1">
                  <c:v>NEGATIVO</c:v>
                </c:pt>
                <c:pt idx="2">
                  <c:v>NO ADJETIVADA</c:v>
                </c:pt>
                <c:pt idx="3">
                  <c:v>TOTALES </c:v>
                </c:pt>
              </c:strCache>
            </c:strRef>
          </c:cat>
          <c:val>
            <c:numRef>
              <c:f>'ACTORES POLÍTICOS'!$AV$4:$AY$4</c:f>
              <c:numCache>
                <c:formatCode>#,##0</c:formatCode>
                <c:ptCount val="4"/>
                <c:pt idx="0">
                  <c:v>265</c:v>
                </c:pt>
                <c:pt idx="1">
                  <c:v>35</c:v>
                </c:pt>
                <c:pt idx="2">
                  <c:v>1877</c:v>
                </c:pt>
                <c:pt idx="3">
                  <c:v>2177</c:v>
                </c:pt>
              </c:numCache>
            </c:numRef>
          </c:val>
          <c:extLst>
            <c:ext xmlns:c16="http://schemas.microsoft.com/office/drawing/2014/chart" uri="{C3380CC4-5D6E-409C-BE32-E72D297353CC}">
              <c16:uniqueId val="{00000000-5C60-4998-9FB2-4D9982061FA7}"/>
            </c:ext>
          </c:extLst>
        </c:ser>
        <c:ser>
          <c:idx val="1"/>
          <c:order val="1"/>
          <c:tx>
            <c:strRef>
              <c:f>'ACTORES POLÍTICOS'!$AU$5</c:f>
              <c:strCache>
                <c:ptCount val="1"/>
                <c:pt idx="0">
                  <c:v>HOMBRE</c:v>
                </c:pt>
              </c:strCache>
            </c:strRef>
          </c:tx>
          <c:spPr>
            <a:solidFill>
              <a:schemeClr val="accent4">
                <a:shade val="76000"/>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'ACTORES POLÍTICOS'!$AV$3:$AY$3</c:f>
              <c:strCache>
                <c:ptCount val="4"/>
                <c:pt idx="0">
                  <c:v>POSITIVO</c:v>
                </c:pt>
                <c:pt idx="1">
                  <c:v>NEGATIVO</c:v>
                </c:pt>
                <c:pt idx="2">
                  <c:v>NO ADJETIVADA</c:v>
                </c:pt>
                <c:pt idx="3">
                  <c:v>TOTALES </c:v>
                </c:pt>
              </c:strCache>
            </c:strRef>
          </c:cat>
          <c:val>
            <c:numRef>
              <c:f>'ACTORES POLÍTICOS'!$AV$5:$AY$5</c:f>
              <c:numCache>
                <c:formatCode>#,##0</c:formatCode>
                <c:ptCount val="4"/>
                <c:pt idx="0">
                  <c:v>179</c:v>
                </c:pt>
                <c:pt idx="1">
                  <c:v>51</c:v>
                </c:pt>
                <c:pt idx="2">
                  <c:v>1444</c:v>
                </c:pt>
                <c:pt idx="3">
                  <c:v>1674</c:v>
                </c:pt>
              </c:numCache>
            </c:numRef>
          </c:val>
          <c:extLst>
            <c:ext xmlns:c16="http://schemas.microsoft.com/office/drawing/2014/chart" uri="{C3380CC4-5D6E-409C-BE32-E72D297353CC}">
              <c16:uniqueId val="{00000001-5C60-4998-9FB2-4D9982061FA7}"/>
            </c:ext>
          </c:extLst>
        </c:ser>
        <c:dLbls>
          <c:dLblPos val="outEnd"/>
          <c:showLegendKey val="0"/>
          <c:showVal val="1"/>
          <c:showCatName val="0"/>
          <c:showSerName val="0"/>
          <c:showPercent val="0"/>
          <c:showBubbleSize val="0"/>
        </c:dLbls>
        <c:gapWidth val="80"/>
        <c:overlap val="25"/>
        <c:axId val="221976144"/>
        <c:axId val="1453224560"/>
      </c:barChart>
      <c:catAx>
        <c:axId val="221976144"/>
        <c:scaling>
          <c:orientation val="minMax"/>
        </c:scaling>
        <c:delete val="0"/>
        <c:axPos val="b"/>
        <c:numFmt formatCode="General" sourceLinked="1"/>
        <c:majorTickMark val="out"/>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cap="none" spc="20" normalizeH="0" baseline="0">
                <a:solidFill>
                  <a:schemeClr val="tx1">
                    <a:lumMod val="65000"/>
                    <a:lumOff val="35000"/>
                  </a:schemeClr>
                </a:solidFill>
                <a:latin typeface="+mn-lt"/>
                <a:ea typeface="+mn-ea"/>
                <a:cs typeface="+mn-cs"/>
              </a:defRPr>
            </a:pPr>
            <a:endParaRPr lang="es-MX"/>
          </a:p>
        </c:txPr>
        <c:crossAx val="1453224560"/>
        <c:crosses val="autoZero"/>
        <c:auto val="1"/>
        <c:lblAlgn val="ctr"/>
        <c:lblOffset val="100"/>
        <c:noMultiLvlLbl val="0"/>
      </c:catAx>
      <c:valAx>
        <c:axId val="1453224560"/>
        <c:scaling>
          <c:orientation val="minMax"/>
        </c:scaling>
        <c:delete val="0"/>
        <c:axPos val="l"/>
        <c:majorGridlines>
          <c:spPr>
            <a:ln w="9525" cap="flat" cmpd="sng" algn="ctr">
              <a:solidFill>
                <a:schemeClr val="tx1">
                  <a:lumMod val="5000"/>
                  <a:lumOff val="95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spc="20" baseline="0">
                <a:solidFill>
                  <a:schemeClr val="tx1">
                    <a:lumMod val="65000"/>
                    <a:lumOff val="35000"/>
                  </a:schemeClr>
                </a:solidFill>
                <a:latin typeface="+mn-lt"/>
                <a:ea typeface="+mn-ea"/>
                <a:cs typeface="+mn-cs"/>
              </a:defRPr>
            </a:pPr>
            <a:endParaRPr lang="es-MX"/>
          </a:p>
        </c:txPr>
        <c:crossAx val="221976144"/>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smtClean="0"/>
              <a:t>VALORACIÓN POR PERSONAS</a:t>
            </a:r>
            <a:r>
              <a:rPr lang="es-MX" baseline="0" dirty="0" smtClean="0"/>
              <a:t> ACTORAS </a:t>
            </a:r>
            <a:r>
              <a:rPr lang="es-MX" baseline="0" dirty="0" smtClean="0"/>
              <a:t>POLÍTICAS</a:t>
            </a:r>
            <a:endParaRPr lang="es-MX"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'ACTORES POLÍTICOS'!$C$21</c:f>
              <c:strCache>
                <c:ptCount val="1"/>
                <c:pt idx="0">
                  <c:v>POSITIVO</c:v>
                </c:pt>
              </c:strCache>
            </c:strRef>
          </c:tx>
          <c:spPr>
            <a:solidFill>
              <a:schemeClr val="accent4">
                <a:tint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POLÍTICOS'!$B$22:$B$37</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Ricardo Castillo Peña</c:v>
                </c:pt>
                <c:pt idx="9">
                  <c:v>Javier Saldaña Almazán</c:v>
                </c:pt>
                <c:pt idx="10">
                  <c:v>Erik Catalán Rendón</c:v>
                </c:pt>
                <c:pt idx="11">
                  <c:v>Liz Salgado Pineda</c:v>
                </c:pt>
                <c:pt idx="12">
                  <c:v>Jacinto González Varona</c:v>
                </c:pt>
                <c:pt idx="13">
                  <c:v>Iván Hernández Díaz</c:v>
                </c:pt>
                <c:pt idx="14">
                  <c:v>Roberto Arroyo Matus</c:v>
                </c:pt>
                <c:pt idx="15">
                  <c:v>TOTAL</c:v>
                </c:pt>
              </c:strCache>
            </c:strRef>
          </c:cat>
          <c:val>
            <c:numRef>
              <c:f>'ACTORES POLÍTICOS'!$C$22:$C$37</c:f>
              <c:numCache>
                <c:formatCode>General</c:formatCode>
                <c:ptCount val="16"/>
                <c:pt idx="0">
                  <c:v>130</c:v>
                </c:pt>
                <c:pt idx="1">
                  <c:v>21</c:v>
                </c:pt>
                <c:pt idx="2">
                  <c:v>8</c:v>
                </c:pt>
                <c:pt idx="3">
                  <c:v>2</c:v>
                </c:pt>
                <c:pt idx="4">
                  <c:v>13</c:v>
                </c:pt>
                <c:pt idx="5">
                  <c:v>9</c:v>
                </c:pt>
                <c:pt idx="6">
                  <c:v>14</c:v>
                </c:pt>
                <c:pt idx="7">
                  <c:v>0</c:v>
                </c:pt>
                <c:pt idx="8">
                  <c:v>0</c:v>
                </c:pt>
                <c:pt idx="9">
                  <c:v>8</c:v>
                </c:pt>
                <c:pt idx="10">
                  <c:v>10</c:v>
                </c:pt>
                <c:pt idx="11">
                  <c:v>10</c:v>
                </c:pt>
                <c:pt idx="12">
                  <c:v>0</c:v>
                </c:pt>
                <c:pt idx="13">
                  <c:v>1</c:v>
                </c:pt>
                <c:pt idx="14">
                  <c:v>2</c:v>
                </c:pt>
                <c:pt idx="15" formatCode="#,##0">
                  <c:v>228</c:v>
                </c:pt>
              </c:numCache>
            </c:numRef>
          </c:val>
          <c:extLst>
            <c:ext xmlns:c16="http://schemas.microsoft.com/office/drawing/2014/chart" uri="{C3380CC4-5D6E-409C-BE32-E72D297353CC}">
              <c16:uniqueId val="{00000000-E869-466D-9774-737CFFE0FC46}"/>
            </c:ext>
          </c:extLst>
        </c:ser>
        <c:ser>
          <c:idx val="1"/>
          <c:order val="1"/>
          <c:tx>
            <c:strRef>
              <c:f>'ACTORES POLÍTICOS'!$D$21</c:f>
              <c:strCache>
                <c:ptCount val="1"/>
                <c:pt idx="0">
                  <c:v>NEGATIVO</c:v>
                </c:pt>
              </c:strCache>
            </c:strRef>
          </c:tx>
          <c:spPr>
            <a:solidFill>
              <a:schemeClr val="accent4">
                <a:tint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POLÍTICOS'!$B$22:$B$37</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Ricardo Castillo Peña</c:v>
                </c:pt>
                <c:pt idx="9">
                  <c:v>Javier Saldaña Almazán</c:v>
                </c:pt>
                <c:pt idx="10">
                  <c:v>Erik Catalán Rendón</c:v>
                </c:pt>
                <c:pt idx="11">
                  <c:v>Liz Salgado Pineda</c:v>
                </c:pt>
                <c:pt idx="12">
                  <c:v>Jacinto González Varona</c:v>
                </c:pt>
                <c:pt idx="13">
                  <c:v>Iván Hernández Díaz</c:v>
                </c:pt>
                <c:pt idx="14">
                  <c:v>Roberto Arroyo Matus</c:v>
                </c:pt>
                <c:pt idx="15">
                  <c:v>TOTAL</c:v>
                </c:pt>
              </c:strCache>
            </c:strRef>
          </c:cat>
          <c:val>
            <c:numRef>
              <c:f>'ACTORES POLÍTICOS'!$D$22:$D$37</c:f>
              <c:numCache>
                <c:formatCode>General</c:formatCode>
                <c:ptCount val="16"/>
                <c:pt idx="0">
                  <c:v>6</c:v>
                </c:pt>
                <c:pt idx="1">
                  <c:v>4</c:v>
                </c:pt>
                <c:pt idx="2">
                  <c:v>5</c:v>
                </c:pt>
                <c:pt idx="3">
                  <c:v>6</c:v>
                </c:pt>
                <c:pt idx="4">
                  <c:v>0</c:v>
                </c:pt>
                <c:pt idx="5">
                  <c:v>0</c:v>
                </c:pt>
                <c:pt idx="6">
                  <c:v>0</c:v>
                </c:pt>
                <c:pt idx="7">
                  <c:v>3</c:v>
                </c:pt>
                <c:pt idx="8">
                  <c:v>10</c:v>
                </c:pt>
                <c:pt idx="9">
                  <c:v>1</c:v>
                </c:pt>
                <c:pt idx="10">
                  <c:v>3</c:v>
                </c:pt>
                <c:pt idx="11">
                  <c:v>0</c:v>
                </c:pt>
                <c:pt idx="12">
                  <c:v>5</c:v>
                </c:pt>
                <c:pt idx="13">
                  <c:v>3</c:v>
                </c:pt>
                <c:pt idx="14">
                  <c:v>0</c:v>
                </c:pt>
                <c:pt idx="15" formatCode="#,##0">
                  <c:v>46</c:v>
                </c:pt>
              </c:numCache>
            </c:numRef>
          </c:val>
          <c:extLst>
            <c:ext xmlns:c16="http://schemas.microsoft.com/office/drawing/2014/chart" uri="{C3380CC4-5D6E-409C-BE32-E72D297353CC}">
              <c16:uniqueId val="{00000001-E869-466D-9774-737CFFE0FC46}"/>
            </c:ext>
          </c:extLst>
        </c:ser>
        <c:ser>
          <c:idx val="2"/>
          <c:order val="2"/>
          <c:tx>
            <c:strRef>
              <c:f>'ACTORES POLÍTICOS'!$E$21</c:f>
              <c:strCache>
                <c:ptCount val="1"/>
                <c:pt idx="0">
                  <c:v>NO ADJETIVADA</c:v>
                </c:pt>
              </c:strCache>
            </c:strRef>
          </c:tx>
          <c:spPr>
            <a:solidFill>
              <a:schemeClr val="accent4">
                <a:shade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POLÍTICOS'!$B$22:$B$37</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Ricardo Castillo Peña</c:v>
                </c:pt>
                <c:pt idx="9">
                  <c:v>Javier Saldaña Almazán</c:v>
                </c:pt>
                <c:pt idx="10">
                  <c:v>Erik Catalán Rendón</c:v>
                </c:pt>
                <c:pt idx="11">
                  <c:v>Liz Salgado Pineda</c:v>
                </c:pt>
                <c:pt idx="12">
                  <c:v>Jacinto González Varona</c:v>
                </c:pt>
                <c:pt idx="13">
                  <c:v>Iván Hernández Díaz</c:v>
                </c:pt>
                <c:pt idx="14">
                  <c:v>Roberto Arroyo Matus</c:v>
                </c:pt>
                <c:pt idx="15">
                  <c:v>TOTAL</c:v>
                </c:pt>
              </c:strCache>
            </c:strRef>
          </c:cat>
          <c:val>
            <c:numRef>
              <c:f>'ACTORES POLÍTICOS'!$E$22:$E$37</c:f>
              <c:numCache>
                <c:formatCode>General</c:formatCode>
                <c:ptCount val="16"/>
                <c:pt idx="0">
                  <c:v>665</c:v>
                </c:pt>
                <c:pt idx="1">
                  <c:v>287</c:v>
                </c:pt>
                <c:pt idx="2">
                  <c:v>182</c:v>
                </c:pt>
                <c:pt idx="3">
                  <c:v>182</c:v>
                </c:pt>
                <c:pt idx="4">
                  <c:v>134</c:v>
                </c:pt>
                <c:pt idx="5">
                  <c:v>73</c:v>
                </c:pt>
                <c:pt idx="6">
                  <c:v>54</c:v>
                </c:pt>
                <c:pt idx="7">
                  <c:v>65</c:v>
                </c:pt>
                <c:pt idx="8">
                  <c:v>55</c:v>
                </c:pt>
                <c:pt idx="9">
                  <c:v>55</c:v>
                </c:pt>
                <c:pt idx="10">
                  <c:v>44</c:v>
                </c:pt>
                <c:pt idx="11">
                  <c:v>47</c:v>
                </c:pt>
                <c:pt idx="12">
                  <c:v>47</c:v>
                </c:pt>
                <c:pt idx="13">
                  <c:v>47</c:v>
                </c:pt>
                <c:pt idx="14">
                  <c:v>46</c:v>
                </c:pt>
                <c:pt idx="15" formatCode="#,##0">
                  <c:v>1983</c:v>
                </c:pt>
              </c:numCache>
            </c:numRef>
          </c:val>
          <c:extLst>
            <c:ext xmlns:c16="http://schemas.microsoft.com/office/drawing/2014/chart" uri="{C3380CC4-5D6E-409C-BE32-E72D297353CC}">
              <c16:uniqueId val="{00000002-E869-466D-9774-737CFFE0FC46}"/>
            </c:ext>
          </c:extLst>
        </c:ser>
        <c:ser>
          <c:idx val="3"/>
          <c:order val="3"/>
          <c:tx>
            <c:strRef>
              <c:f>'ACTORES POLÍTICOS'!$F$21</c:f>
              <c:strCache>
                <c:ptCount val="1"/>
                <c:pt idx="0">
                  <c:v>TOTALES</c:v>
                </c:pt>
              </c:strCache>
            </c:strRef>
          </c:tx>
          <c:spPr>
            <a:solidFill>
              <a:schemeClr val="accent4">
                <a:shade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POLÍTICOS'!$B$22:$B$37</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Ricardo Castillo Peña</c:v>
                </c:pt>
                <c:pt idx="9">
                  <c:v>Javier Saldaña Almazán</c:v>
                </c:pt>
                <c:pt idx="10">
                  <c:v>Erik Catalán Rendón</c:v>
                </c:pt>
                <c:pt idx="11">
                  <c:v>Liz Salgado Pineda</c:v>
                </c:pt>
                <c:pt idx="12">
                  <c:v>Jacinto González Varona</c:v>
                </c:pt>
                <c:pt idx="13">
                  <c:v>Iván Hernández Díaz</c:v>
                </c:pt>
                <c:pt idx="14">
                  <c:v>Roberto Arroyo Matus</c:v>
                </c:pt>
                <c:pt idx="15">
                  <c:v>TOTAL</c:v>
                </c:pt>
              </c:strCache>
            </c:strRef>
          </c:cat>
          <c:val>
            <c:numRef>
              <c:f>'ACTORES POLÍTICOS'!$F$22:$F$37</c:f>
              <c:numCache>
                <c:formatCode>General</c:formatCode>
                <c:ptCount val="16"/>
                <c:pt idx="0">
                  <c:v>801</c:v>
                </c:pt>
                <c:pt idx="1">
                  <c:v>312</c:v>
                </c:pt>
                <c:pt idx="2">
                  <c:v>195</c:v>
                </c:pt>
                <c:pt idx="3">
                  <c:v>190</c:v>
                </c:pt>
                <c:pt idx="4">
                  <c:v>147</c:v>
                </c:pt>
                <c:pt idx="5">
                  <c:v>82</c:v>
                </c:pt>
                <c:pt idx="6">
                  <c:v>68</c:v>
                </c:pt>
                <c:pt idx="7">
                  <c:v>68</c:v>
                </c:pt>
                <c:pt idx="8">
                  <c:v>65</c:v>
                </c:pt>
                <c:pt idx="9">
                  <c:v>64</c:v>
                </c:pt>
                <c:pt idx="10">
                  <c:v>57</c:v>
                </c:pt>
                <c:pt idx="11">
                  <c:v>57</c:v>
                </c:pt>
                <c:pt idx="12">
                  <c:v>52</c:v>
                </c:pt>
                <c:pt idx="13">
                  <c:v>51</c:v>
                </c:pt>
                <c:pt idx="14">
                  <c:v>48</c:v>
                </c:pt>
                <c:pt idx="15" formatCode="#,##0">
                  <c:v>2257</c:v>
                </c:pt>
              </c:numCache>
            </c:numRef>
          </c:val>
          <c:extLst>
            <c:ext xmlns:c16="http://schemas.microsoft.com/office/drawing/2014/chart" uri="{C3380CC4-5D6E-409C-BE32-E72D297353CC}">
              <c16:uniqueId val="{00000003-E869-466D-9774-737CFFE0FC46}"/>
            </c:ext>
          </c:extLst>
        </c:ser>
        <c:dLbls>
          <c:dLblPos val="outEnd"/>
          <c:showLegendKey val="0"/>
          <c:showVal val="1"/>
          <c:showCatName val="0"/>
          <c:showSerName val="0"/>
          <c:showPercent val="0"/>
          <c:showBubbleSize val="0"/>
        </c:dLbls>
        <c:gapWidth val="219"/>
        <c:overlap val="-27"/>
        <c:axId val="809392816"/>
        <c:axId val="809382416"/>
      </c:barChart>
      <c:catAx>
        <c:axId val="8093928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09382416"/>
        <c:crosses val="autoZero"/>
        <c:auto val="1"/>
        <c:lblAlgn val="ctr"/>
        <c:lblOffset val="100"/>
        <c:noMultiLvlLbl val="0"/>
      </c:catAx>
      <c:valAx>
        <c:axId val="80938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0939281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smtClean="0"/>
              <a:t>VALORACIÓN DE PERSONAS</a:t>
            </a:r>
            <a:r>
              <a:rPr lang="es-MX" baseline="0" dirty="0" smtClean="0"/>
              <a:t> ACTORAS POLÍTICAS EN </a:t>
            </a:r>
            <a:r>
              <a:rPr lang="es-MX" dirty="0" smtClean="0"/>
              <a:t> </a:t>
            </a:r>
            <a:r>
              <a:rPr lang="es-MX" dirty="0"/>
              <a:t>RADIO</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'ACTORES POLÍTICOS'!$P$21</c:f>
              <c:strCache>
                <c:ptCount val="1"/>
                <c:pt idx="0">
                  <c:v>POSITIVO</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POLÍTICOS'!$O$22:$O$36</c:f>
              <c:strCache>
                <c:ptCount val="15"/>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Ricardo Castillo Peña</c:v>
                </c:pt>
                <c:pt idx="9">
                  <c:v>Javier Saldaña Almazán</c:v>
                </c:pt>
                <c:pt idx="10">
                  <c:v>Erik Catalán Rendón</c:v>
                </c:pt>
                <c:pt idx="11">
                  <c:v>Liz Salgado Pineda</c:v>
                </c:pt>
                <c:pt idx="12">
                  <c:v>Jacinto González Varona</c:v>
                </c:pt>
                <c:pt idx="13">
                  <c:v>Iván Hernández Díaz</c:v>
                </c:pt>
                <c:pt idx="14">
                  <c:v>Claudia Sheinbaum Pardo</c:v>
                </c:pt>
              </c:strCache>
            </c:strRef>
          </c:cat>
          <c:val>
            <c:numRef>
              <c:f>'ACTORES POLÍTICOS'!$P$22:$P$36</c:f>
              <c:numCache>
                <c:formatCode>General</c:formatCode>
                <c:ptCount val="15"/>
                <c:pt idx="0">
                  <c:v>130</c:v>
                </c:pt>
                <c:pt idx="1">
                  <c:v>20</c:v>
                </c:pt>
                <c:pt idx="2">
                  <c:v>8</c:v>
                </c:pt>
                <c:pt idx="3">
                  <c:v>2</c:v>
                </c:pt>
                <c:pt idx="4">
                  <c:v>13</c:v>
                </c:pt>
                <c:pt idx="5">
                  <c:v>9</c:v>
                </c:pt>
                <c:pt idx="6">
                  <c:v>0</c:v>
                </c:pt>
                <c:pt idx="7">
                  <c:v>14</c:v>
                </c:pt>
                <c:pt idx="8">
                  <c:v>8</c:v>
                </c:pt>
                <c:pt idx="9">
                  <c:v>0</c:v>
                </c:pt>
                <c:pt idx="10">
                  <c:v>10</c:v>
                </c:pt>
                <c:pt idx="11">
                  <c:v>10</c:v>
                </c:pt>
                <c:pt idx="12">
                  <c:v>0</c:v>
                </c:pt>
                <c:pt idx="13">
                  <c:v>1</c:v>
                </c:pt>
                <c:pt idx="14">
                  <c:v>2</c:v>
                </c:pt>
              </c:numCache>
            </c:numRef>
          </c:val>
          <c:extLst>
            <c:ext xmlns:c16="http://schemas.microsoft.com/office/drawing/2014/chart" uri="{C3380CC4-5D6E-409C-BE32-E72D297353CC}">
              <c16:uniqueId val="{00000000-F781-478E-B070-1B139CEF0749}"/>
            </c:ext>
          </c:extLst>
        </c:ser>
        <c:ser>
          <c:idx val="1"/>
          <c:order val="1"/>
          <c:tx>
            <c:strRef>
              <c:f>'ACTORES POLÍTICOS'!$Q$21</c:f>
              <c:strCache>
                <c:ptCount val="1"/>
                <c:pt idx="0">
                  <c:v>NEGATIVO</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POLÍTICOS'!$O$22:$O$36</c:f>
              <c:strCache>
                <c:ptCount val="15"/>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Ricardo Castillo Peña</c:v>
                </c:pt>
                <c:pt idx="9">
                  <c:v>Javier Saldaña Almazán</c:v>
                </c:pt>
                <c:pt idx="10">
                  <c:v>Erik Catalán Rendón</c:v>
                </c:pt>
                <c:pt idx="11">
                  <c:v>Liz Salgado Pineda</c:v>
                </c:pt>
                <c:pt idx="12">
                  <c:v>Jacinto González Varona</c:v>
                </c:pt>
                <c:pt idx="13">
                  <c:v>Iván Hernández Díaz</c:v>
                </c:pt>
                <c:pt idx="14">
                  <c:v>Claudia Sheinbaum Pardo</c:v>
                </c:pt>
              </c:strCache>
            </c:strRef>
          </c:cat>
          <c:val>
            <c:numRef>
              <c:f>'ACTORES POLÍTICOS'!$Q$22:$Q$36</c:f>
              <c:numCache>
                <c:formatCode>General</c:formatCode>
                <c:ptCount val="15"/>
                <c:pt idx="0">
                  <c:v>6</c:v>
                </c:pt>
                <c:pt idx="1">
                  <c:v>4</c:v>
                </c:pt>
                <c:pt idx="2">
                  <c:v>5</c:v>
                </c:pt>
                <c:pt idx="3">
                  <c:v>6</c:v>
                </c:pt>
                <c:pt idx="4">
                  <c:v>0</c:v>
                </c:pt>
                <c:pt idx="5">
                  <c:v>0</c:v>
                </c:pt>
                <c:pt idx="6">
                  <c:v>3</c:v>
                </c:pt>
                <c:pt idx="7">
                  <c:v>0</c:v>
                </c:pt>
                <c:pt idx="8">
                  <c:v>1</c:v>
                </c:pt>
                <c:pt idx="9">
                  <c:v>8</c:v>
                </c:pt>
                <c:pt idx="10">
                  <c:v>0</c:v>
                </c:pt>
                <c:pt idx="11">
                  <c:v>3</c:v>
                </c:pt>
                <c:pt idx="12">
                  <c:v>5</c:v>
                </c:pt>
                <c:pt idx="13">
                  <c:v>3</c:v>
                </c:pt>
                <c:pt idx="14">
                  <c:v>0</c:v>
                </c:pt>
              </c:numCache>
            </c:numRef>
          </c:val>
          <c:extLst>
            <c:ext xmlns:c16="http://schemas.microsoft.com/office/drawing/2014/chart" uri="{C3380CC4-5D6E-409C-BE32-E72D297353CC}">
              <c16:uniqueId val="{00000001-F781-478E-B070-1B139CEF0749}"/>
            </c:ext>
          </c:extLst>
        </c:ser>
        <c:ser>
          <c:idx val="2"/>
          <c:order val="2"/>
          <c:tx>
            <c:strRef>
              <c:f>'ACTORES POLÍTICOS'!$S$21</c:f>
              <c:strCache>
                <c:ptCount val="1"/>
                <c:pt idx="0">
                  <c:v>TOTAL</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POLÍTICOS'!$O$22:$O$36</c:f>
              <c:strCache>
                <c:ptCount val="15"/>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Ricardo Castillo Peña</c:v>
                </c:pt>
                <c:pt idx="9">
                  <c:v>Javier Saldaña Almazán</c:v>
                </c:pt>
                <c:pt idx="10">
                  <c:v>Erik Catalán Rendón</c:v>
                </c:pt>
                <c:pt idx="11">
                  <c:v>Liz Salgado Pineda</c:v>
                </c:pt>
                <c:pt idx="12">
                  <c:v>Jacinto González Varona</c:v>
                </c:pt>
                <c:pt idx="13">
                  <c:v>Iván Hernández Díaz</c:v>
                </c:pt>
                <c:pt idx="14">
                  <c:v>Claudia Sheinbaum Pardo</c:v>
                </c:pt>
              </c:strCache>
            </c:strRef>
          </c:cat>
          <c:val>
            <c:numRef>
              <c:f>'ACTORES POLÍTICOS'!$S$22:$S$36</c:f>
              <c:numCache>
                <c:formatCode>General</c:formatCode>
                <c:ptCount val="15"/>
                <c:pt idx="0">
                  <c:v>801</c:v>
                </c:pt>
                <c:pt idx="1">
                  <c:v>304</c:v>
                </c:pt>
                <c:pt idx="2">
                  <c:v>194</c:v>
                </c:pt>
                <c:pt idx="3">
                  <c:v>190</c:v>
                </c:pt>
                <c:pt idx="4">
                  <c:v>147</c:v>
                </c:pt>
                <c:pt idx="5">
                  <c:v>82</c:v>
                </c:pt>
                <c:pt idx="6">
                  <c:v>67</c:v>
                </c:pt>
                <c:pt idx="7">
                  <c:v>67</c:v>
                </c:pt>
                <c:pt idx="8">
                  <c:v>64</c:v>
                </c:pt>
                <c:pt idx="9">
                  <c:v>63</c:v>
                </c:pt>
                <c:pt idx="10">
                  <c:v>57</c:v>
                </c:pt>
                <c:pt idx="11">
                  <c:v>57</c:v>
                </c:pt>
                <c:pt idx="12">
                  <c:v>52</c:v>
                </c:pt>
                <c:pt idx="13">
                  <c:v>51</c:v>
                </c:pt>
                <c:pt idx="14">
                  <c:v>46</c:v>
                </c:pt>
              </c:numCache>
            </c:numRef>
          </c:val>
          <c:extLst>
            <c:ext xmlns:c16="http://schemas.microsoft.com/office/drawing/2014/chart" uri="{C3380CC4-5D6E-409C-BE32-E72D297353CC}">
              <c16:uniqueId val="{00000002-F781-478E-B070-1B139CEF0749}"/>
            </c:ext>
          </c:extLst>
        </c:ser>
        <c:dLbls>
          <c:dLblPos val="outEnd"/>
          <c:showLegendKey val="0"/>
          <c:showVal val="1"/>
          <c:showCatName val="0"/>
          <c:showSerName val="0"/>
          <c:showPercent val="0"/>
          <c:showBubbleSize val="0"/>
        </c:dLbls>
        <c:gapWidth val="219"/>
        <c:overlap val="-27"/>
        <c:axId val="1469050192"/>
        <c:axId val="143255184"/>
      </c:barChart>
      <c:catAx>
        <c:axId val="14690501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43255184"/>
        <c:crosses val="autoZero"/>
        <c:auto val="1"/>
        <c:lblAlgn val="ctr"/>
        <c:lblOffset val="100"/>
        <c:noMultiLvlLbl val="0"/>
      </c:catAx>
      <c:valAx>
        <c:axId val="1432551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46905019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smtClean="0"/>
              <a:t>VALORACIÓN DE PERSONAS ACTORAS POLÍTICAS EN </a:t>
            </a:r>
            <a:r>
              <a:rPr lang="es-MX" dirty="0"/>
              <a:t>TV</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stacked"/>
        <c:varyColors val="0"/>
        <c:ser>
          <c:idx val="0"/>
          <c:order val="0"/>
          <c:tx>
            <c:strRef>
              <c:f>'ACTORES POLÍTICOS'!$AF$12</c:f>
              <c:strCache>
                <c:ptCount val="1"/>
                <c:pt idx="0">
                  <c:v>POSITIVO</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POLÍTICOS'!$AE$13:$AE$18</c:f>
              <c:strCache>
                <c:ptCount val="6"/>
                <c:pt idx="0">
                  <c:v>Abelina López Rodríguez</c:v>
                </c:pt>
                <c:pt idx="1">
                  <c:v>Micaela Manzano Martínez</c:v>
                </c:pt>
                <c:pt idx="2">
                  <c:v>Gustavo Vela Guevara</c:v>
                </c:pt>
                <c:pt idx="3">
                  <c:v>Otros</c:v>
                </c:pt>
                <c:pt idx="4">
                  <c:v>Javier Saldaña Almazán</c:v>
                </c:pt>
                <c:pt idx="5">
                  <c:v>Juan Andrés Vega Carranza</c:v>
                </c:pt>
              </c:strCache>
            </c:strRef>
          </c:cat>
          <c:val>
            <c:numRef>
              <c:f>'ACTORES POLÍTICOS'!$AF$13:$AF$18</c:f>
              <c:numCache>
                <c:formatCode>General</c:formatCode>
                <c:ptCount val="6"/>
                <c:pt idx="0">
                  <c:v>1</c:v>
                </c:pt>
                <c:pt idx="1">
                  <c:v>0</c:v>
                </c:pt>
                <c:pt idx="2">
                  <c:v>0</c:v>
                </c:pt>
                <c:pt idx="3">
                  <c:v>0</c:v>
                </c:pt>
                <c:pt idx="4">
                  <c:v>0</c:v>
                </c:pt>
                <c:pt idx="5">
                  <c:v>0</c:v>
                </c:pt>
              </c:numCache>
            </c:numRef>
          </c:val>
          <c:extLst>
            <c:ext xmlns:c16="http://schemas.microsoft.com/office/drawing/2014/chart" uri="{C3380CC4-5D6E-409C-BE32-E72D297353CC}">
              <c16:uniqueId val="{00000000-7E96-4A1B-BB4E-CD5EEEF87CBF}"/>
            </c:ext>
          </c:extLst>
        </c:ser>
        <c:ser>
          <c:idx val="1"/>
          <c:order val="1"/>
          <c:tx>
            <c:strRef>
              <c:f>'ACTORES POLÍTICOS'!$AG$12</c:f>
              <c:strCache>
                <c:ptCount val="1"/>
                <c:pt idx="0">
                  <c:v>NEGATIVO</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POLÍTICOS'!$AE$13:$AE$18</c:f>
              <c:strCache>
                <c:ptCount val="6"/>
                <c:pt idx="0">
                  <c:v>Abelina López Rodríguez</c:v>
                </c:pt>
                <c:pt idx="1">
                  <c:v>Micaela Manzano Martínez</c:v>
                </c:pt>
                <c:pt idx="2">
                  <c:v>Gustavo Vela Guevara</c:v>
                </c:pt>
                <c:pt idx="3">
                  <c:v>Otros</c:v>
                </c:pt>
                <c:pt idx="4">
                  <c:v>Javier Saldaña Almazán</c:v>
                </c:pt>
                <c:pt idx="5">
                  <c:v>Juan Andrés Vega Carranza</c:v>
                </c:pt>
              </c:strCache>
            </c:strRef>
          </c:cat>
          <c:val>
            <c:numRef>
              <c:f>'ACTORES POLÍTICOS'!$AG$13:$AG$18</c:f>
              <c:numCache>
                <c:formatCode>General</c:formatCode>
                <c:ptCount val="6"/>
                <c:pt idx="0">
                  <c:v>0</c:v>
                </c:pt>
                <c:pt idx="1">
                  <c:v>0</c:v>
                </c:pt>
                <c:pt idx="2">
                  <c:v>2</c:v>
                </c:pt>
                <c:pt idx="3">
                  <c:v>0</c:v>
                </c:pt>
                <c:pt idx="4">
                  <c:v>0</c:v>
                </c:pt>
                <c:pt idx="5">
                  <c:v>0</c:v>
                </c:pt>
              </c:numCache>
            </c:numRef>
          </c:val>
          <c:extLst>
            <c:ext xmlns:c16="http://schemas.microsoft.com/office/drawing/2014/chart" uri="{C3380CC4-5D6E-409C-BE32-E72D297353CC}">
              <c16:uniqueId val="{00000001-7E96-4A1B-BB4E-CD5EEEF87CBF}"/>
            </c:ext>
          </c:extLst>
        </c:ser>
        <c:ser>
          <c:idx val="2"/>
          <c:order val="2"/>
          <c:tx>
            <c:strRef>
              <c:f>'ACTORES POLÍTICOS'!$AI$12</c:f>
              <c:strCache>
                <c:ptCount val="1"/>
                <c:pt idx="0">
                  <c:v>TOTALES</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POLÍTICOS'!$AE$13:$AE$18</c:f>
              <c:strCache>
                <c:ptCount val="6"/>
                <c:pt idx="0">
                  <c:v>Abelina López Rodríguez</c:v>
                </c:pt>
                <c:pt idx="1">
                  <c:v>Micaela Manzano Martínez</c:v>
                </c:pt>
                <c:pt idx="2">
                  <c:v>Gustavo Vela Guevara</c:v>
                </c:pt>
                <c:pt idx="3">
                  <c:v>Otros</c:v>
                </c:pt>
                <c:pt idx="4">
                  <c:v>Javier Saldaña Almazán</c:v>
                </c:pt>
                <c:pt idx="5">
                  <c:v>Juan Andrés Vega Carranza</c:v>
                </c:pt>
              </c:strCache>
            </c:strRef>
          </c:cat>
          <c:val>
            <c:numRef>
              <c:f>'ACTORES POLÍTICOS'!$AI$13:$AI$18</c:f>
              <c:numCache>
                <c:formatCode>General</c:formatCode>
                <c:ptCount val="6"/>
                <c:pt idx="0">
                  <c:v>8</c:v>
                </c:pt>
                <c:pt idx="1">
                  <c:v>2</c:v>
                </c:pt>
                <c:pt idx="2">
                  <c:v>2</c:v>
                </c:pt>
                <c:pt idx="3">
                  <c:v>1</c:v>
                </c:pt>
                <c:pt idx="4">
                  <c:v>1</c:v>
                </c:pt>
                <c:pt idx="5">
                  <c:v>1</c:v>
                </c:pt>
              </c:numCache>
            </c:numRef>
          </c:val>
          <c:extLst>
            <c:ext xmlns:c16="http://schemas.microsoft.com/office/drawing/2014/chart" uri="{C3380CC4-5D6E-409C-BE32-E72D297353CC}">
              <c16:uniqueId val="{00000002-7E96-4A1B-BB4E-CD5EEEF87CBF}"/>
            </c:ext>
          </c:extLst>
        </c:ser>
        <c:dLbls>
          <c:dLblPos val="ctr"/>
          <c:showLegendKey val="0"/>
          <c:showVal val="1"/>
          <c:showCatName val="0"/>
          <c:showSerName val="0"/>
          <c:showPercent val="0"/>
          <c:showBubbleSize val="0"/>
        </c:dLbls>
        <c:gapWidth val="219"/>
        <c:overlap val="100"/>
        <c:axId val="221791936"/>
        <c:axId val="143227824"/>
      </c:barChart>
      <c:catAx>
        <c:axId val="221791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43227824"/>
        <c:crosses val="autoZero"/>
        <c:auto val="1"/>
        <c:lblAlgn val="ctr"/>
        <c:lblOffset val="100"/>
        <c:noMultiLvlLbl val="0"/>
      </c:catAx>
      <c:valAx>
        <c:axId val="1432278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2179193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smtClean="0"/>
              <a:t>UBICACIÓN DE</a:t>
            </a:r>
            <a:r>
              <a:rPr lang="es-MX" baseline="0" dirty="0" smtClean="0"/>
              <a:t> PERSONAS ACTORAS POLÍTICAS </a:t>
            </a:r>
            <a:endParaRPr lang="es-MX"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'ACTORES POLÍTICOS'!$C$39</c:f>
              <c:strCache>
                <c:ptCount val="1"/>
                <c:pt idx="0">
                  <c:v>INTRODUCCIÓN</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POLÍTICOS'!$B$40:$B$54</c:f>
              <c:strCache>
                <c:ptCount val="15"/>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Javier Saldaña Almazán</c:v>
                </c:pt>
                <c:pt idx="9">
                  <c:v>Ricardo Castillo Peña</c:v>
                </c:pt>
                <c:pt idx="10">
                  <c:v>Erik Catalán Rendón</c:v>
                </c:pt>
                <c:pt idx="11">
                  <c:v>Liz Salgado Pineda</c:v>
                </c:pt>
                <c:pt idx="12">
                  <c:v>Jacinto González Varona</c:v>
                </c:pt>
                <c:pt idx="13">
                  <c:v>Iván Hernández Díaz</c:v>
                </c:pt>
                <c:pt idx="14">
                  <c:v>Roberto Arroyo Matus</c:v>
                </c:pt>
              </c:strCache>
            </c:strRef>
          </c:cat>
          <c:val>
            <c:numRef>
              <c:f>'ACTORES POLÍTICOS'!$C$40:$C$54</c:f>
              <c:numCache>
                <c:formatCode>General</c:formatCode>
                <c:ptCount val="15"/>
                <c:pt idx="0">
                  <c:v>54</c:v>
                </c:pt>
                <c:pt idx="1">
                  <c:v>20</c:v>
                </c:pt>
                <c:pt idx="2">
                  <c:v>32</c:v>
                </c:pt>
                <c:pt idx="3">
                  <c:v>40</c:v>
                </c:pt>
                <c:pt idx="4">
                  <c:v>5</c:v>
                </c:pt>
                <c:pt idx="5">
                  <c:v>1</c:v>
                </c:pt>
                <c:pt idx="6">
                  <c:v>5</c:v>
                </c:pt>
                <c:pt idx="7">
                  <c:v>6</c:v>
                </c:pt>
                <c:pt idx="8">
                  <c:v>8</c:v>
                </c:pt>
                <c:pt idx="9">
                  <c:v>4</c:v>
                </c:pt>
                <c:pt idx="10">
                  <c:v>6</c:v>
                </c:pt>
                <c:pt idx="11">
                  <c:v>5</c:v>
                </c:pt>
                <c:pt idx="12">
                  <c:v>12</c:v>
                </c:pt>
                <c:pt idx="13">
                  <c:v>10</c:v>
                </c:pt>
                <c:pt idx="14">
                  <c:v>6</c:v>
                </c:pt>
              </c:numCache>
            </c:numRef>
          </c:val>
          <c:extLst>
            <c:ext xmlns:c16="http://schemas.microsoft.com/office/drawing/2014/chart" uri="{C3380CC4-5D6E-409C-BE32-E72D297353CC}">
              <c16:uniqueId val="{00000000-0332-4F5B-853D-AEC964B92257}"/>
            </c:ext>
          </c:extLst>
        </c:ser>
        <c:ser>
          <c:idx val="1"/>
          <c:order val="1"/>
          <c:tx>
            <c:strRef>
              <c:f>'ACTORES POLÍTICOS'!$D$39</c:f>
              <c:strCache>
                <c:ptCount val="1"/>
                <c:pt idx="0">
                  <c:v>VINCULADA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POLÍTICOS'!$B$40:$B$54</c:f>
              <c:strCache>
                <c:ptCount val="15"/>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Javier Saldaña Almazán</c:v>
                </c:pt>
                <c:pt idx="9">
                  <c:v>Ricardo Castillo Peña</c:v>
                </c:pt>
                <c:pt idx="10">
                  <c:v>Erik Catalán Rendón</c:v>
                </c:pt>
                <c:pt idx="11">
                  <c:v>Liz Salgado Pineda</c:v>
                </c:pt>
                <c:pt idx="12">
                  <c:v>Jacinto González Varona</c:v>
                </c:pt>
                <c:pt idx="13">
                  <c:v>Iván Hernández Díaz</c:v>
                </c:pt>
                <c:pt idx="14">
                  <c:v>Roberto Arroyo Matus</c:v>
                </c:pt>
              </c:strCache>
            </c:strRef>
          </c:cat>
          <c:val>
            <c:numRef>
              <c:f>'ACTORES POLÍTICOS'!$D$40:$D$54</c:f>
              <c:numCache>
                <c:formatCode>General</c:formatCode>
                <c:ptCount val="15"/>
                <c:pt idx="0">
                  <c:v>78</c:v>
                </c:pt>
                <c:pt idx="1">
                  <c:v>17</c:v>
                </c:pt>
                <c:pt idx="2">
                  <c:v>15</c:v>
                </c:pt>
                <c:pt idx="3">
                  <c:v>31</c:v>
                </c:pt>
                <c:pt idx="4">
                  <c:v>11</c:v>
                </c:pt>
                <c:pt idx="5">
                  <c:v>10</c:v>
                </c:pt>
                <c:pt idx="6">
                  <c:v>2</c:v>
                </c:pt>
                <c:pt idx="7">
                  <c:v>6</c:v>
                </c:pt>
                <c:pt idx="8">
                  <c:v>10</c:v>
                </c:pt>
                <c:pt idx="9">
                  <c:v>13</c:v>
                </c:pt>
                <c:pt idx="10">
                  <c:v>0</c:v>
                </c:pt>
                <c:pt idx="11">
                  <c:v>4</c:v>
                </c:pt>
                <c:pt idx="12">
                  <c:v>7</c:v>
                </c:pt>
                <c:pt idx="13">
                  <c:v>10</c:v>
                </c:pt>
                <c:pt idx="14">
                  <c:v>3</c:v>
                </c:pt>
              </c:numCache>
            </c:numRef>
          </c:val>
          <c:extLst>
            <c:ext xmlns:c16="http://schemas.microsoft.com/office/drawing/2014/chart" uri="{C3380CC4-5D6E-409C-BE32-E72D297353CC}">
              <c16:uniqueId val="{00000001-0332-4F5B-853D-AEC964B92257}"/>
            </c:ext>
          </c:extLst>
        </c:ser>
        <c:ser>
          <c:idx val="2"/>
          <c:order val="2"/>
          <c:tx>
            <c:strRef>
              <c:f>'ACTORES POLÍTICOS'!$F$39</c:f>
              <c:strCache>
                <c:ptCount val="1"/>
                <c:pt idx="0">
                  <c:v>TOTALES</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POLÍTICOS'!$B$40:$B$54</c:f>
              <c:strCache>
                <c:ptCount val="15"/>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Javier Saldaña Almazán</c:v>
                </c:pt>
                <c:pt idx="9">
                  <c:v>Ricardo Castillo Peña</c:v>
                </c:pt>
                <c:pt idx="10">
                  <c:v>Erik Catalán Rendón</c:v>
                </c:pt>
                <c:pt idx="11">
                  <c:v>Liz Salgado Pineda</c:v>
                </c:pt>
                <c:pt idx="12">
                  <c:v>Jacinto González Varona</c:v>
                </c:pt>
                <c:pt idx="13">
                  <c:v>Iván Hernández Díaz</c:v>
                </c:pt>
                <c:pt idx="14">
                  <c:v>Roberto Arroyo Matus</c:v>
                </c:pt>
              </c:strCache>
            </c:strRef>
          </c:cat>
          <c:val>
            <c:numRef>
              <c:f>'ACTORES POLÍTICOS'!$F$40:$F$54</c:f>
              <c:numCache>
                <c:formatCode>General</c:formatCode>
                <c:ptCount val="15"/>
                <c:pt idx="0">
                  <c:v>801</c:v>
                </c:pt>
                <c:pt idx="1">
                  <c:v>312</c:v>
                </c:pt>
                <c:pt idx="2">
                  <c:v>195</c:v>
                </c:pt>
                <c:pt idx="3">
                  <c:v>190</c:v>
                </c:pt>
                <c:pt idx="4">
                  <c:v>147</c:v>
                </c:pt>
                <c:pt idx="5">
                  <c:v>82</c:v>
                </c:pt>
                <c:pt idx="6">
                  <c:v>68</c:v>
                </c:pt>
                <c:pt idx="7">
                  <c:v>68</c:v>
                </c:pt>
                <c:pt idx="8">
                  <c:v>65</c:v>
                </c:pt>
                <c:pt idx="9">
                  <c:v>64</c:v>
                </c:pt>
                <c:pt idx="10">
                  <c:v>57</c:v>
                </c:pt>
                <c:pt idx="11">
                  <c:v>57</c:v>
                </c:pt>
                <c:pt idx="12">
                  <c:v>52</c:v>
                </c:pt>
                <c:pt idx="13">
                  <c:v>51</c:v>
                </c:pt>
                <c:pt idx="14">
                  <c:v>48</c:v>
                </c:pt>
              </c:numCache>
            </c:numRef>
          </c:val>
          <c:extLst>
            <c:ext xmlns:c16="http://schemas.microsoft.com/office/drawing/2014/chart" uri="{C3380CC4-5D6E-409C-BE32-E72D297353CC}">
              <c16:uniqueId val="{00000002-0332-4F5B-853D-AEC964B92257}"/>
            </c:ext>
          </c:extLst>
        </c:ser>
        <c:dLbls>
          <c:dLblPos val="outEnd"/>
          <c:showLegendKey val="0"/>
          <c:showVal val="1"/>
          <c:showCatName val="0"/>
          <c:showSerName val="0"/>
          <c:showPercent val="0"/>
          <c:showBubbleSize val="0"/>
        </c:dLbls>
        <c:gapWidth val="219"/>
        <c:overlap val="-27"/>
        <c:axId val="1449723376"/>
        <c:axId val="143240304"/>
      </c:barChart>
      <c:catAx>
        <c:axId val="14497233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43240304"/>
        <c:crosses val="autoZero"/>
        <c:auto val="1"/>
        <c:lblAlgn val="ctr"/>
        <c:lblOffset val="100"/>
        <c:noMultiLvlLbl val="0"/>
      </c:catAx>
      <c:valAx>
        <c:axId val="1432403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44972337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40" b="1" i="0" u="none" strike="noStrike" kern="1200" spc="0" baseline="0">
                <a:solidFill>
                  <a:schemeClr val="tx1">
                    <a:lumMod val="65000"/>
                    <a:lumOff val="35000"/>
                  </a:schemeClr>
                </a:solidFill>
                <a:latin typeface="+mn-lt"/>
                <a:ea typeface="+mn-ea"/>
                <a:cs typeface="+mn-cs"/>
              </a:defRPr>
            </a:pPr>
            <a:r>
              <a:rPr lang="en-US"/>
              <a:t>NÚMERO DE NOTAS</a:t>
            </a:r>
          </a:p>
        </c:rich>
      </c:tx>
      <c:layout/>
      <c:overlay val="0"/>
      <c:spPr>
        <a:noFill/>
        <a:ln>
          <a:noFill/>
        </a:ln>
        <a:effectLst/>
      </c:spPr>
      <c:txPr>
        <a:bodyPr rot="0" spcFirstLastPara="1" vertOverflow="ellipsis" vert="horz" wrap="square" anchor="ctr" anchorCtr="1"/>
        <a:lstStyle/>
        <a:p>
          <a:pPr>
            <a:defRPr sz="1440" b="1"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'GRÁFICAS ID'!$H$24</c:f>
              <c:strCache>
                <c:ptCount val="1"/>
                <c:pt idx="0">
                  <c:v>NO. DE NOTAS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'GRÁFICAS ID'!$G$25:$G$33</c:f>
              <c:strCache>
                <c:ptCount val="9"/>
                <c:pt idx="0">
                  <c:v>CAPITAL NOTICIAS</c:v>
                </c:pt>
                <c:pt idx="1">
                  <c:v>INFORMATIVO NTR (NTR NOTICIAS)</c:v>
                </c:pt>
                <c:pt idx="2">
                  <c:v>INFORMATIVO NTR</c:v>
                </c:pt>
                <c:pt idx="3">
                  <c:v>INFORME 24 GUERRERO</c:v>
                </c:pt>
                <c:pt idx="4">
                  <c:v>INFORMESE CON MARCO ANTONIO AGUILETA</c:v>
                </c:pt>
                <c:pt idx="5">
                  <c:v>COSTA GRANDE EN LA NOTICIA</c:v>
                </c:pt>
                <c:pt idx="6">
                  <c:v>INFORME 24</c:v>
                </c:pt>
                <c:pt idx="7">
                  <c:v>INFORMESE CON MARCO ANTONIO AGUILETA</c:v>
                </c:pt>
                <c:pt idx="8">
                  <c:v>EN CONTACTO</c:v>
                </c:pt>
              </c:strCache>
            </c:strRef>
          </c:cat>
          <c:val>
            <c:numRef>
              <c:f>'GRÁFICAS ID'!$H$25:$H$33</c:f>
              <c:numCache>
                <c:formatCode>General</c:formatCode>
                <c:ptCount val="9"/>
                <c:pt idx="0">
                  <c:v>548</c:v>
                </c:pt>
                <c:pt idx="1">
                  <c:v>483</c:v>
                </c:pt>
                <c:pt idx="2">
                  <c:v>401</c:v>
                </c:pt>
                <c:pt idx="3">
                  <c:v>357</c:v>
                </c:pt>
                <c:pt idx="4">
                  <c:v>355</c:v>
                </c:pt>
                <c:pt idx="5">
                  <c:v>342</c:v>
                </c:pt>
                <c:pt idx="6">
                  <c:v>309</c:v>
                </c:pt>
                <c:pt idx="7">
                  <c:v>301</c:v>
                </c:pt>
                <c:pt idx="8">
                  <c:v>288</c:v>
                </c:pt>
              </c:numCache>
            </c:numRef>
          </c:val>
          <c:extLst>
            <c:ext xmlns:c16="http://schemas.microsoft.com/office/drawing/2014/chart" uri="{C3380CC4-5D6E-409C-BE32-E72D297353CC}">
              <c16:uniqueId val="{00000000-F220-4B82-95AD-1A081D06D2DF}"/>
            </c:ext>
          </c:extLst>
        </c:ser>
        <c:dLbls>
          <c:dLblPos val="outEnd"/>
          <c:showLegendKey val="0"/>
          <c:showVal val="1"/>
          <c:showCatName val="0"/>
          <c:showSerName val="0"/>
          <c:showPercent val="0"/>
          <c:showBubbleSize val="0"/>
        </c:dLbls>
        <c:gapWidth val="219"/>
        <c:overlap val="-27"/>
        <c:axId val="480988336"/>
        <c:axId val="480988752"/>
      </c:barChart>
      <c:catAx>
        <c:axId val="4809883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480988752"/>
        <c:crosses val="autoZero"/>
        <c:auto val="1"/>
        <c:lblAlgn val="ctr"/>
        <c:lblOffset val="100"/>
        <c:noMultiLvlLbl val="0"/>
      </c:catAx>
      <c:valAx>
        <c:axId val="4809887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480988336"/>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b="1"/>
      </a:pPr>
      <a:endParaRPr lang="es-MX"/>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smtClean="0"/>
              <a:t>UBICACIÓN</a:t>
            </a:r>
            <a:r>
              <a:rPr lang="es-MX" baseline="0" dirty="0" smtClean="0"/>
              <a:t> DE PERSONAS ACTORAS POLÍTICAS EN RADIO</a:t>
            </a:r>
            <a:endParaRPr lang="es-MX"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'ACTORES POLÍTICOS'!$P$39</c:f>
              <c:strCache>
                <c:ptCount val="1"/>
                <c:pt idx="0">
                  <c:v>INTRODUCCIÓN</c:v>
                </c:pt>
              </c:strCache>
            </c:strRef>
          </c:tx>
          <c:spPr>
            <a:solidFill>
              <a:schemeClr val="accent4">
                <a:tint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POLÍTICOS'!$O$40:$O$55</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Ricardo Castillo Peña</c:v>
                </c:pt>
                <c:pt idx="9">
                  <c:v>Javier Saldaña Almazán</c:v>
                </c:pt>
                <c:pt idx="10">
                  <c:v>Erik Catalán Rendón</c:v>
                </c:pt>
                <c:pt idx="11">
                  <c:v>Liz Salgado Pineda</c:v>
                </c:pt>
                <c:pt idx="12">
                  <c:v>Jacinto González Varona</c:v>
                </c:pt>
                <c:pt idx="13">
                  <c:v>Iván Hernández Díaz</c:v>
                </c:pt>
                <c:pt idx="14">
                  <c:v>Claudia Sheinbaum Pardo</c:v>
                </c:pt>
                <c:pt idx="15">
                  <c:v>TOTAL</c:v>
                </c:pt>
              </c:strCache>
            </c:strRef>
          </c:cat>
          <c:val>
            <c:numRef>
              <c:f>'ACTORES POLÍTICOS'!$P$40:$P$55</c:f>
              <c:numCache>
                <c:formatCode>General</c:formatCode>
                <c:ptCount val="16"/>
                <c:pt idx="0">
                  <c:v>54</c:v>
                </c:pt>
                <c:pt idx="1">
                  <c:v>18</c:v>
                </c:pt>
                <c:pt idx="2">
                  <c:v>31</c:v>
                </c:pt>
                <c:pt idx="3">
                  <c:v>40</c:v>
                </c:pt>
                <c:pt idx="4">
                  <c:v>5</c:v>
                </c:pt>
                <c:pt idx="5">
                  <c:v>1</c:v>
                </c:pt>
                <c:pt idx="6">
                  <c:v>6</c:v>
                </c:pt>
                <c:pt idx="7">
                  <c:v>5</c:v>
                </c:pt>
                <c:pt idx="8">
                  <c:v>4</c:v>
                </c:pt>
                <c:pt idx="9">
                  <c:v>8</c:v>
                </c:pt>
                <c:pt idx="10">
                  <c:v>5</c:v>
                </c:pt>
                <c:pt idx="11">
                  <c:v>6</c:v>
                </c:pt>
                <c:pt idx="12">
                  <c:v>12</c:v>
                </c:pt>
                <c:pt idx="13">
                  <c:v>10</c:v>
                </c:pt>
                <c:pt idx="14">
                  <c:v>6</c:v>
                </c:pt>
                <c:pt idx="15" formatCode="#,##0">
                  <c:v>211</c:v>
                </c:pt>
              </c:numCache>
            </c:numRef>
          </c:val>
          <c:extLst>
            <c:ext xmlns:c16="http://schemas.microsoft.com/office/drawing/2014/chart" uri="{C3380CC4-5D6E-409C-BE32-E72D297353CC}">
              <c16:uniqueId val="{00000000-6762-4F39-A42F-3B133E04B2B9}"/>
            </c:ext>
          </c:extLst>
        </c:ser>
        <c:ser>
          <c:idx val="1"/>
          <c:order val="1"/>
          <c:tx>
            <c:strRef>
              <c:f>'ACTORES POLÍTICOS'!$Q$39</c:f>
              <c:strCache>
                <c:ptCount val="1"/>
                <c:pt idx="0">
                  <c:v>VINCULADA</c:v>
                </c:pt>
              </c:strCache>
            </c:strRef>
          </c:tx>
          <c:spPr>
            <a:solidFill>
              <a:schemeClr val="accent4">
                <a:tint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POLÍTICOS'!$O$40:$O$55</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Ricardo Castillo Peña</c:v>
                </c:pt>
                <c:pt idx="9">
                  <c:v>Javier Saldaña Almazán</c:v>
                </c:pt>
                <c:pt idx="10">
                  <c:v>Erik Catalán Rendón</c:v>
                </c:pt>
                <c:pt idx="11">
                  <c:v>Liz Salgado Pineda</c:v>
                </c:pt>
                <c:pt idx="12">
                  <c:v>Jacinto González Varona</c:v>
                </c:pt>
                <c:pt idx="13">
                  <c:v>Iván Hernández Díaz</c:v>
                </c:pt>
                <c:pt idx="14">
                  <c:v>Claudia Sheinbaum Pardo</c:v>
                </c:pt>
                <c:pt idx="15">
                  <c:v>TOTAL</c:v>
                </c:pt>
              </c:strCache>
            </c:strRef>
          </c:cat>
          <c:val>
            <c:numRef>
              <c:f>'ACTORES POLÍTICOS'!$Q$40:$Q$55</c:f>
              <c:numCache>
                <c:formatCode>General</c:formatCode>
                <c:ptCount val="16"/>
                <c:pt idx="0">
                  <c:v>78</c:v>
                </c:pt>
                <c:pt idx="1">
                  <c:v>17</c:v>
                </c:pt>
                <c:pt idx="2">
                  <c:v>15</c:v>
                </c:pt>
                <c:pt idx="3">
                  <c:v>31</c:v>
                </c:pt>
                <c:pt idx="4">
                  <c:v>11</c:v>
                </c:pt>
                <c:pt idx="5">
                  <c:v>10</c:v>
                </c:pt>
                <c:pt idx="6">
                  <c:v>6</c:v>
                </c:pt>
                <c:pt idx="7">
                  <c:v>2</c:v>
                </c:pt>
                <c:pt idx="8">
                  <c:v>13</c:v>
                </c:pt>
                <c:pt idx="9">
                  <c:v>8</c:v>
                </c:pt>
                <c:pt idx="10">
                  <c:v>4</c:v>
                </c:pt>
                <c:pt idx="11">
                  <c:v>0</c:v>
                </c:pt>
                <c:pt idx="12">
                  <c:v>7</c:v>
                </c:pt>
                <c:pt idx="13">
                  <c:v>10</c:v>
                </c:pt>
                <c:pt idx="14">
                  <c:v>3</c:v>
                </c:pt>
                <c:pt idx="15" formatCode="#,##0">
                  <c:v>215</c:v>
                </c:pt>
              </c:numCache>
            </c:numRef>
          </c:val>
          <c:extLst>
            <c:ext xmlns:c16="http://schemas.microsoft.com/office/drawing/2014/chart" uri="{C3380CC4-5D6E-409C-BE32-E72D297353CC}">
              <c16:uniqueId val="{00000001-6762-4F39-A42F-3B133E04B2B9}"/>
            </c:ext>
          </c:extLst>
        </c:ser>
        <c:ser>
          <c:idx val="2"/>
          <c:order val="2"/>
          <c:tx>
            <c:strRef>
              <c:f>'ACTORES POLÍTICOS'!$R$39</c:f>
              <c:strCache>
                <c:ptCount val="1"/>
                <c:pt idx="0">
                  <c:v>SIN RELACIÓN</c:v>
                </c:pt>
              </c:strCache>
            </c:strRef>
          </c:tx>
          <c:spPr>
            <a:solidFill>
              <a:schemeClr val="accent4">
                <a:shade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POLÍTICOS'!$O$40:$O$55</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Ricardo Castillo Peña</c:v>
                </c:pt>
                <c:pt idx="9">
                  <c:v>Javier Saldaña Almazán</c:v>
                </c:pt>
                <c:pt idx="10">
                  <c:v>Erik Catalán Rendón</c:v>
                </c:pt>
                <c:pt idx="11">
                  <c:v>Liz Salgado Pineda</c:v>
                </c:pt>
                <c:pt idx="12">
                  <c:v>Jacinto González Varona</c:v>
                </c:pt>
                <c:pt idx="13">
                  <c:v>Iván Hernández Díaz</c:v>
                </c:pt>
                <c:pt idx="14">
                  <c:v>Claudia Sheinbaum Pardo</c:v>
                </c:pt>
                <c:pt idx="15">
                  <c:v>TOTAL</c:v>
                </c:pt>
              </c:strCache>
            </c:strRef>
          </c:cat>
          <c:val>
            <c:numRef>
              <c:f>'ACTORES POLÍTICOS'!$R$40:$R$55</c:f>
              <c:numCache>
                <c:formatCode>General</c:formatCode>
                <c:ptCount val="16"/>
                <c:pt idx="0">
                  <c:v>669</c:v>
                </c:pt>
                <c:pt idx="1">
                  <c:v>269</c:v>
                </c:pt>
                <c:pt idx="2">
                  <c:v>148</c:v>
                </c:pt>
                <c:pt idx="3">
                  <c:v>119</c:v>
                </c:pt>
                <c:pt idx="4">
                  <c:v>131</c:v>
                </c:pt>
                <c:pt idx="5">
                  <c:v>71</c:v>
                </c:pt>
                <c:pt idx="6">
                  <c:v>55</c:v>
                </c:pt>
                <c:pt idx="7">
                  <c:v>60</c:v>
                </c:pt>
                <c:pt idx="8">
                  <c:v>47</c:v>
                </c:pt>
                <c:pt idx="9">
                  <c:v>47</c:v>
                </c:pt>
                <c:pt idx="10">
                  <c:v>48</c:v>
                </c:pt>
                <c:pt idx="11">
                  <c:v>51</c:v>
                </c:pt>
                <c:pt idx="12">
                  <c:v>33</c:v>
                </c:pt>
                <c:pt idx="13">
                  <c:v>31</c:v>
                </c:pt>
                <c:pt idx="14">
                  <c:v>37</c:v>
                </c:pt>
                <c:pt idx="15" formatCode="#,##0">
                  <c:v>1816</c:v>
                </c:pt>
              </c:numCache>
            </c:numRef>
          </c:val>
          <c:extLst>
            <c:ext xmlns:c16="http://schemas.microsoft.com/office/drawing/2014/chart" uri="{C3380CC4-5D6E-409C-BE32-E72D297353CC}">
              <c16:uniqueId val="{00000002-6762-4F39-A42F-3B133E04B2B9}"/>
            </c:ext>
          </c:extLst>
        </c:ser>
        <c:ser>
          <c:idx val="3"/>
          <c:order val="3"/>
          <c:tx>
            <c:strRef>
              <c:f>'ACTORES POLÍTICOS'!$S$39</c:f>
              <c:strCache>
                <c:ptCount val="1"/>
                <c:pt idx="0">
                  <c:v>TOTALES</c:v>
                </c:pt>
              </c:strCache>
            </c:strRef>
          </c:tx>
          <c:spPr>
            <a:solidFill>
              <a:schemeClr val="accent4">
                <a:shade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POLÍTICOS'!$O$40:$O$55</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Ricardo Castillo Peña</c:v>
                </c:pt>
                <c:pt idx="9">
                  <c:v>Javier Saldaña Almazán</c:v>
                </c:pt>
                <c:pt idx="10">
                  <c:v>Erik Catalán Rendón</c:v>
                </c:pt>
                <c:pt idx="11">
                  <c:v>Liz Salgado Pineda</c:v>
                </c:pt>
                <c:pt idx="12">
                  <c:v>Jacinto González Varona</c:v>
                </c:pt>
                <c:pt idx="13">
                  <c:v>Iván Hernández Díaz</c:v>
                </c:pt>
                <c:pt idx="14">
                  <c:v>Claudia Sheinbaum Pardo</c:v>
                </c:pt>
                <c:pt idx="15">
                  <c:v>TOTAL</c:v>
                </c:pt>
              </c:strCache>
            </c:strRef>
          </c:cat>
          <c:val>
            <c:numRef>
              <c:f>'ACTORES POLÍTICOS'!$S$40:$S$55</c:f>
              <c:numCache>
                <c:formatCode>General</c:formatCode>
                <c:ptCount val="16"/>
                <c:pt idx="0">
                  <c:v>801</c:v>
                </c:pt>
                <c:pt idx="1">
                  <c:v>304</c:v>
                </c:pt>
                <c:pt idx="2">
                  <c:v>194</c:v>
                </c:pt>
                <c:pt idx="3">
                  <c:v>190</c:v>
                </c:pt>
                <c:pt idx="4">
                  <c:v>147</c:v>
                </c:pt>
                <c:pt idx="5">
                  <c:v>82</c:v>
                </c:pt>
                <c:pt idx="6">
                  <c:v>67</c:v>
                </c:pt>
                <c:pt idx="7">
                  <c:v>67</c:v>
                </c:pt>
                <c:pt idx="8">
                  <c:v>64</c:v>
                </c:pt>
                <c:pt idx="9">
                  <c:v>63</c:v>
                </c:pt>
                <c:pt idx="10">
                  <c:v>57</c:v>
                </c:pt>
                <c:pt idx="11">
                  <c:v>57</c:v>
                </c:pt>
                <c:pt idx="12">
                  <c:v>52</c:v>
                </c:pt>
                <c:pt idx="13">
                  <c:v>51</c:v>
                </c:pt>
                <c:pt idx="14">
                  <c:v>46</c:v>
                </c:pt>
                <c:pt idx="15" formatCode="#,##0">
                  <c:v>2242</c:v>
                </c:pt>
              </c:numCache>
            </c:numRef>
          </c:val>
          <c:extLst>
            <c:ext xmlns:c16="http://schemas.microsoft.com/office/drawing/2014/chart" uri="{C3380CC4-5D6E-409C-BE32-E72D297353CC}">
              <c16:uniqueId val="{00000003-6762-4F39-A42F-3B133E04B2B9}"/>
            </c:ext>
          </c:extLst>
        </c:ser>
        <c:dLbls>
          <c:dLblPos val="outEnd"/>
          <c:showLegendKey val="0"/>
          <c:showVal val="1"/>
          <c:showCatName val="0"/>
          <c:showSerName val="0"/>
          <c:showPercent val="0"/>
          <c:showBubbleSize val="0"/>
        </c:dLbls>
        <c:gapWidth val="219"/>
        <c:overlap val="-27"/>
        <c:axId val="809392400"/>
        <c:axId val="809377424"/>
      </c:barChart>
      <c:catAx>
        <c:axId val="8093924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09377424"/>
        <c:crosses val="autoZero"/>
        <c:auto val="1"/>
        <c:lblAlgn val="ctr"/>
        <c:lblOffset val="100"/>
        <c:noMultiLvlLbl val="0"/>
      </c:catAx>
      <c:valAx>
        <c:axId val="8093774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0939240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smtClean="0"/>
              <a:t>UBICACIÓN</a:t>
            </a:r>
            <a:r>
              <a:rPr lang="es-MX" baseline="0" dirty="0" smtClean="0"/>
              <a:t> DE PERSONAS ACTORAS POLITICAS EN TV</a:t>
            </a:r>
            <a:endParaRPr lang="es-MX"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'ACTORES POLÍTICOS'!$AF$21</c:f>
              <c:strCache>
                <c:ptCount val="1"/>
                <c:pt idx="0">
                  <c:v>INTRODUCCIÓN</c:v>
                </c:pt>
              </c:strCache>
            </c:strRef>
          </c:tx>
          <c:spPr>
            <a:solidFill>
              <a:schemeClr val="accent4">
                <a:tint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POLÍTICOS'!$AE$22:$AE$28</c:f>
              <c:strCache>
                <c:ptCount val="7"/>
                <c:pt idx="0">
                  <c:v>Abelina López Rodríguez</c:v>
                </c:pt>
                <c:pt idx="1">
                  <c:v>Micaela Manzano Martínez</c:v>
                </c:pt>
                <c:pt idx="2">
                  <c:v>Gustavo Vela Guevara</c:v>
                </c:pt>
                <c:pt idx="3">
                  <c:v>Otros</c:v>
                </c:pt>
                <c:pt idx="4">
                  <c:v>Javier Saldaña Almazán</c:v>
                </c:pt>
                <c:pt idx="5">
                  <c:v>Juan Andrés Vega Carranza</c:v>
                </c:pt>
                <c:pt idx="6">
                  <c:v>TOTAL</c:v>
                </c:pt>
              </c:strCache>
            </c:strRef>
          </c:cat>
          <c:val>
            <c:numRef>
              <c:f>'ACTORES POLÍTICOS'!$AF$22:$AF$28</c:f>
              <c:numCache>
                <c:formatCode>General</c:formatCode>
                <c:ptCount val="7"/>
                <c:pt idx="0">
                  <c:v>2</c:v>
                </c:pt>
                <c:pt idx="1">
                  <c:v>0</c:v>
                </c:pt>
                <c:pt idx="2">
                  <c:v>0</c:v>
                </c:pt>
                <c:pt idx="3">
                  <c:v>0</c:v>
                </c:pt>
                <c:pt idx="4">
                  <c:v>1</c:v>
                </c:pt>
                <c:pt idx="5">
                  <c:v>0</c:v>
                </c:pt>
                <c:pt idx="6" formatCode="#,##0">
                  <c:v>3</c:v>
                </c:pt>
              </c:numCache>
            </c:numRef>
          </c:val>
          <c:extLst>
            <c:ext xmlns:c16="http://schemas.microsoft.com/office/drawing/2014/chart" uri="{C3380CC4-5D6E-409C-BE32-E72D297353CC}">
              <c16:uniqueId val="{00000000-29CC-44FB-8E9E-9A014186375F}"/>
            </c:ext>
          </c:extLst>
        </c:ser>
        <c:ser>
          <c:idx val="1"/>
          <c:order val="1"/>
          <c:tx>
            <c:strRef>
              <c:f>'ACTORES POLÍTICOS'!$AG$21</c:f>
              <c:strCache>
                <c:ptCount val="1"/>
                <c:pt idx="0">
                  <c:v>VINCULADA</c:v>
                </c:pt>
              </c:strCache>
            </c:strRef>
          </c:tx>
          <c:spPr>
            <a:solidFill>
              <a:schemeClr val="accent4">
                <a:tint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POLÍTICOS'!$AE$22:$AE$28</c:f>
              <c:strCache>
                <c:ptCount val="7"/>
                <c:pt idx="0">
                  <c:v>Abelina López Rodríguez</c:v>
                </c:pt>
                <c:pt idx="1">
                  <c:v>Micaela Manzano Martínez</c:v>
                </c:pt>
                <c:pt idx="2">
                  <c:v>Gustavo Vela Guevara</c:v>
                </c:pt>
                <c:pt idx="3">
                  <c:v>Otros</c:v>
                </c:pt>
                <c:pt idx="4">
                  <c:v>Javier Saldaña Almazán</c:v>
                </c:pt>
                <c:pt idx="5">
                  <c:v>Juan Andrés Vega Carranza</c:v>
                </c:pt>
                <c:pt idx="6">
                  <c:v>TOTAL</c:v>
                </c:pt>
              </c:strCache>
            </c:strRef>
          </c:cat>
          <c:val>
            <c:numRef>
              <c:f>'ACTORES POLÍTICOS'!$AG$22:$AG$28</c:f>
              <c:numCache>
                <c:formatCode>General</c:formatCode>
                <c:ptCount val="7"/>
                <c:pt idx="0">
                  <c:v>0</c:v>
                </c:pt>
                <c:pt idx="1">
                  <c:v>0</c:v>
                </c:pt>
                <c:pt idx="2">
                  <c:v>2</c:v>
                </c:pt>
                <c:pt idx="3">
                  <c:v>0</c:v>
                </c:pt>
                <c:pt idx="4">
                  <c:v>0</c:v>
                </c:pt>
                <c:pt idx="5">
                  <c:v>0</c:v>
                </c:pt>
                <c:pt idx="6" formatCode="#,##0">
                  <c:v>2</c:v>
                </c:pt>
              </c:numCache>
            </c:numRef>
          </c:val>
          <c:extLst>
            <c:ext xmlns:c16="http://schemas.microsoft.com/office/drawing/2014/chart" uri="{C3380CC4-5D6E-409C-BE32-E72D297353CC}">
              <c16:uniqueId val="{00000001-29CC-44FB-8E9E-9A014186375F}"/>
            </c:ext>
          </c:extLst>
        </c:ser>
        <c:ser>
          <c:idx val="2"/>
          <c:order val="2"/>
          <c:tx>
            <c:strRef>
              <c:f>'ACTORES POLÍTICOS'!$AH$21</c:f>
              <c:strCache>
                <c:ptCount val="1"/>
                <c:pt idx="0">
                  <c:v>SIN RELACIÓN</c:v>
                </c:pt>
              </c:strCache>
            </c:strRef>
          </c:tx>
          <c:spPr>
            <a:solidFill>
              <a:schemeClr val="accent4">
                <a:shade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POLÍTICOS'!$AE$22:$AE$28</c:f>
              <c:strCache>
                <c:ptCount val="7"/>
                <c:pt idx="0">
                  <c:v>Abelina López Rodríguez</c:v>
                </c:pt>
                <c:pt idx="1">
                  <c:v>Micaela Manzano Martínez</c:v>
                </c:pt>
                <c:pt idx="2">
                  <c:v>Gustavo Vela Guevara</c:v>
                </c:pt>
                <c:pt idx="3">
                  <c:v>Otros</c:v>
                </c:pt>
                <c:pt idx="4">
                  <c:v>Javier Saldaña Almazán</c:v>
                </c:pt>
                <c:pt idx="5">
                  <c:v>Juan Andrés Vega Carranza</c:v>
                </c:pt>
                <c:pt idx="6">
                  <c:v>TOTAL</c:v>
                </c:pt>
              </c:strCache>
            </c:strRef>
          </c:cat>
          <c:val>
            <c:numRef>
              <c:f>'ACTORES POLÍTICOS'!$AH$22:$AH$28</c:f>
              <c:numCache>
                <c:formatCode>General</c:formatCode>
                <c:ptCount val="7"/>
                <c:pt idx="0">
                  <c:v>6</c:v>
                </c:pt>
                <c:pt idx="1">
                  <c:v>2</c:v>
                </c:pt>
                <c:pt idx="2">
                  <c:v>0</c:v>
                </c:pt>
                <c:pt idx="3">
                  <c:v>1</c:v>
                </c:pt>
                <c:pt idx="4">
                  <c:v>0</c:v>
                </c:pt>
                <c:pt idx="5">
                  <c:v>1</c:v>
                </c:pt>
                <c:pt idx="6" formatCode="#,##0">
                  <c:v>10</c:v>
                </c:pt>
              </c:numCache>
            </c:numRef>
          </c:val>
          <c:extLst>
            <c:ext xmlns:c16="http://schemas.microsoft.com/office/drawing/2014/chart" uri="{C3380CC4-5D6E-409C-BE32-E72D297353CC}">
              <c16:uniqueId val="{00000002-29CC-44FB-8E9E-9A014186375F}"/>
            </c:ext>
          </c:extLst>
        </c:ser>
        <c:ser>
          <c:idx val="3"/>
          <c:order val="3"/>
          <c:tx>
            <c:strRef>
              <c:f>'ACTORES POLÍTICOS'!$AI$21</c:f>
              <c:strCache>
                <c:ptCount val="1"/>
                <c:pt idx="0">
                  <c:v>TOTALES</c:v>
                </c:pt>
              </c:strCache>
            </c:strRef>
          </c:tx>
          <c:spPr>
            <a:solidFill>
              <a:schemeClr val="accent4">
                <a:shade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POLÍTICOS'!$AE$22:$AE$28</c:f>
              <c:strCache>
                <c:ptCount val="7"/>
                <c:pt idx="0">
                  <c:v>Abelina López Rodríguez</c:v>
                </c:pt>
                <c:pt idx="1">
                  <c:v>Micaela Manzano Martínez</c:v>
                </c:pt>
                <c:pt idx="2">
                  <c:v>Gustavo Vela Guevara</c:v>
                </c:pt>
                <c:pt idx="3">
                  <c:v>Otros</c:v>
                </c:pt>
                <c:pt idx="4">
                  <c:v>Javier Saldaña Almazán</c:v>
                </c:pt>
                <c:pt idx="5">
                  <c:v>Juan Andrés Vega Carranza</c:v>
                </c:pt>
                <c:pt idx="6">
                  <c:v>TOTAL</c:v>
                </c:pt>
              </c:strCache>
            </c:strRef>
          </c:cat>
          <c:val>
            <c:numRef>
              <c:f>'ACTORES POLÍTICOS'!$AI$22:$AI$28</c:f>
              <c:numCache>
                <c:formatCode>General</c:formatCode>
                <c:ptCount val="7"/>
                <c:pt idx="0">
                  <c:v>8</c:v>
                </c:pt>
                <c:pt idx="1">
                  <c:v>2</c:v>
                </c:pt>
                <c:pt idx="2">
                  <c:v>2</c:v>
                </c:pt>
                <c:pt idx="3">
                  <c:v>1</c:v>
                </c:pt>
                <c:pt idx="4">
                  <c:v>1</c:v>
                </c:pt>
                <c:pt idx="5">
                  <c:v>1</c:v>
                </c:pt>
                <c:pt idx="6" formatCode="#,##0">
                  <c:v>15</c:v>
                </c:pt>
              </c:numCache>
            </c:numRef>
          </c:val>
          <c:extLst>
            <c:ext xmlns:c16="http://schemas.microsoft.com/office/drawing/2014/chart" uri="{C3380CC4-5D6E-409C-BE32-E72D297353CC}">
              <c16:uniqueId val="{00000003-29CC-44FB-8E9E-9A014186375F}"/>
            </c:ext>
          </c:extLst>
        </c:ser>
        <c:dLbls>
          <c:dLblPos val="outEnd"/>
          <c:showLegendKey val="0"/>
          <c:showVal val="1"/>
          <c:showCatName val="0"/>
          <c:showSerName val="0"/>
          <c:showPercent val="0"/>
          <c:showBubbleSize val="0"/>
        </c:dLbls>
        <c:gapWidth val="219"/>
        <c:overlap val="-27"/>
        <c:axId val="809380752"/>
        <c:axId val="809377008"/>
      </c:barChart>
      <c:catAx>
        <c:axId val="8093807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09377008"/>
        <c:crosses val="autoZero"/>
        <c:auto val="1"/>
        <c:lblAlgn val="ctr"/>
        <c:lblOffset val="100"/>
        <c:noMultiLvlLbl val="0"/>
      </c:catAx>
      <c:valAx>
        <c:axId val="8093770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0938075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smtClean="0"/>
              <a:t>PRESENTACIÓN DE PERSONAS ACTORAS POLÍTICAS</a:t>
            </a:r>
            <a:r>
              <a:rPr lang="es-MX" baseline="0" dirty="0" smtClean="0"/>
              <a:t> EN RADIO</a:t>
            </a:r>
            <a:endParaRPr lang="es-MX"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'ACTORES POLÍTICOS'!$V$21</c:f>
              <c:strCache>
                <c:ptCount val="1"/>
                <c:pt idx="0">
                  <c:v>CITA Y VOZ</c:v>
                </c:pt>
              </c:strCache>
            </c:strRef>
          </c:tx>
          <c:spPr>
            <a:solidFill>
              <a:schemeClr val="accent4">
                <a:tint val="54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POLÍTICOS'!$U$22:$U$37</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Ricardo Castillo Peña</c:v>
                </c:pt>
                <c:pt idx="9">
                  <c:v>Javier Saldaña Almazán</c:v>
                </c:pt>
                <c:pt idx="10">
                  <c:v>Erik Catalán Rendón</c:v>
                </c:pt>
                <c:pt idx="11">
                  <c:v>Liz Salgado Pineda</c:v>
                </c:pt>
                <c:pt idx="12">
                  <c:v>Jacinto González Varona</c:v>
                </c:pt>
                <c:pt idx="13">
                  <c:v>Iván Hernández Díaz</c:v>
                </c:pt>
                <c:pt idx="14">
                  <c:v>Claudia Sheinbaum Pardo</c:v>
                </c:pt>
                <c:pt idx="15">
                  <c:v>TOTAL</c:v>
                </c:pt>
              </c:strCache>
            </c:strRef>
          </c:cat>
          <c:val>
            <c:numRef>
              <c:f>'ACTORES POLÍTICOS'!$V$22:$V$37</c:f>
              <c:numCache>
                <c:formatCode>General</c:formatCode>
                <c:ptCount val="16"/>
                <c:pt idx="0">
                  <c:v>101</c:v>
                </c:pt>
                <c:pt idx="1">
                  <c:v>40</c:v>
                </c:pt>
                <c:pt idx="2">
                  <c:v>13</c:v>
                </c:pt>
                <c:pt idx="3">
                  <c:v>13</c:v>
                </c:pt>
                <c:pt idx="4">
                  <c:v>28</c:v>
                </c:pt>
                <c:pt idx="5">
                  <c:v>7</c:v>
                </c:pt>
                <c:pt idx="6">
                  <c:v>0</c:v>
                </c:pt>
                <c:pt idx="7">
                  <c:v>7</c:v>
                </c:pt>
                <c:pt idx="8">
                  <c:v>9</c:v>
                </c:pt>
                <c:pt idx="9">
                  <c:v>6</c:v>
                </c:pt>
                <c:pt idx="10">
                  <c:v>7</c:v>
                </c:pt>
                <c:pt idx="11">
                  <c:v>5</c:v>
                </c:pt>
                <c:pt idx="12">
                  <c:v>1</c:v>
                </c:pt>
                <c:pt idx="13">
                  <c:v>6</c:v>
                </c:pt>
                <c:pt idx="14">
                  <c:v>5</c:v>
                </c:pt>
                <c:pt idx="15" formatCode="#,##0">
                  <c:v>248</c:v>
                </c:pt>
              </c:numCache>
            </c:numRef>
          </c:val>
          <c:extLst>
            <c:ext xmlns:c16="http://schemas.microsoft.com/office/drawing/2014/chart" uri="{C3380CC4-5D6E-409C-BE32-E72D297353CC}">
              <c16:uniqueId val="{00000000-89D1-4CBF-8A5C-A44FC863CD7C}"/>
            </c:ext>
          </c:extLst>
        </c:ser>
        <c:ser>
          <c:idx val="1"/>
          <c:order val="1"/>
          <c:tx>
            <c:strRef>
              <c:f>'ACTORES POLÍTICOS'!$W$21</c:f>
              <c:strCache>
                <c:ptCount val="1"/>
                <c:pt idx="0">
                  <c:v>CITA Y AUDIO</c:v>
                </c:pt>
              </c:strCache>
            </c:strRef>
          </c:tx>
          <c:spPr>
            <a:solidFill>
              <a:schemeClr val="accent4">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POLÍTICOS'!$U$22:$U$37</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Ricardo Castillo Peña</c:v>
                </c:pt>
                <c:pt idx="9">
                  <c:v>Javier Saldaña Almazán</c:v>
                </c:pt>
                <c:pt idx="10">
                  <c:v>Erik Catalán Rendón</c:v>
                </c:pt>
                <c:pt idx="11">
                  <c:v>Liz Salgado Pineda</c:v>
                </c:pt>
                <c:pt idx="12">
                  <c:v>Jacinto González Varona</c:v>
                </c:pt>
                <c:pt idx="13">
                  <c:v>Iván Hernández Díaz</c:v>
                </c:pt>
                <c:pt idx="14">
                  <c:v>Claudia Sheinbaum Pardo</c:v>
                </c:pt>
                <c:pt idx="15">
                  <c:v>TOTAL</c:v>
                </c:pt>
              </c:strCache>
            </c:strRef>
          </c:cat>
          <c:val>
            <c:numRef>
              <c:f>'ACTORES POLÍTICOS'!$W$22:$W$37</c:f>
              <c:numCache>
                <c:formatCode>General</c:formatCode>
                <c:ptCount val="16"/>
                <c:pt idx="0">
                  <c:v>259</c:v>
                </c:pt>
                <c:pt idx="1">
                  <c:v>111</c:v>
                </c:pt>
                <c:pt idx="2">
                  <c:v>36</c:v>
                </c:pt>
                <c:pt idx="3">
                  <c:v>27</c:v>
                </c:pt>
                <c:pt idx="4">
                  <c:v>48</c:v>
                </c:pt>
                <c:pt idx="5">
                  <c:v>18</c:v>
                </c:pt>
                <c:pt idx="6">
                  <c:v>16</c:v>
                </c:pt>
                <c:pt idx="7">
                  <c:v>17</c:v>
                </c:pt>
                <c:pt idx="8">
                  <c:v>11</c:v>
                </c:pt>
                <c:pt idx="9">
                  <c:v>10</c:v>
                </c:pt>
                <c:pt idx="10">
                  <c:v>12</c:v>
                </c:pt>
                <c:pt idx="11">
                  <c:v>5</c:v>
                </c:pt>
                <c:pt idx="12">
                  <c:v>5</c:v>
                </c:pt>
                <c:pt idx="13">
                  <c:v>6</c:v>
                </c:pt>
                <c:pt idx="14">
                  <c:v>14</c:v>
                </c:pt>
                <c:pt idx="15" formatCode="#,##0">
                  <c:v>595</c:v>
                </c:pt>
              </c:numCache>
            </c:numRef>
          </c:val>
          <c:extLst>
            <c:ext xmlns:c16="http://schemas.microsoft.com/office/drawing/2014/chart" uri="{C3380CC4-5D6E-409C-BE32-E72D297353CC}">
              <c16:uniqueId val="{00000001-89D1-4CBF-8A5C-A44FC863CD7C}"/>
            </c:ext>
          </c:extLst>
        </c:ser>
        <c:ser>
          <c:idx val="2"/>
          <c:order val="2"/>
          <c:tx>
            <c:strRef>
              <c:f>'ACTORES POLÍTICOS'!$X$21</c:f>
              <c:strCache>
                <c:ptCount val="1"/>
                <c:pt idx="0">
                  <c:v>SOLO VOZ</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POLÍTICOS'!$U$22:$U$37</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Ricardo Castillo Peña</c:v>
                </c:pt>
                <c:pt idx="9">
                  <c:v>Javier Saldaña Almazán</c:v>
                </c:pt>
                <c:pt idx="10">
                  <c:v>Erik Catalán Rendón</c:v>
                </c:pt>
                <c:pt idx="11">
                  <c:v>Liz Salgado Pineda</c:v>
                </c:pt>
                <c:pt idx="12">
                  <c:v>Jacinto González Varona</c:v>
                </c:pt>
                <c:pt idx="13">
                  <c:v>Iván Hernández Díaz</c:v>
                </c:pt>
                <c:pt idx="14">
                  <c:v>Claudia Sheinbaum Pardo</c:v>
                </c:pt>
                <c:pt idx="15">
                  <c:v>TOTAL</c:v>
                </c:pt>
              </c:strCache>
            </c:strRef>
          </c:cat>
          <c:val>
            <c:numRef>
              <c:f>'ACTORES POLÍTICOS'!$X$22:$X$37</c:f>
              <c:numCache>
                <c:formatCode>General</c:formatCode>
                <c:ptCount val="16"/>
                <c:pt idx="0">
                  <c:v>51</c:v>
                </c:pt>
                <c:pt idx="1">
                  <c:v>26</c:v>
                </c:pt>
                <c:pt idx="2">
                  <c:v>32</c:v>
                </c:pt>
                <c:pt idx="3">
                  <c:v>21</c:v>
                </c:pt>
                <c:pt idx="4">
                  <c:v>13</c:v>
                </c:pt>
                <c:pt idx="5">
                  <c:v>16</c:v>
                </c:pt>
                <c:pt idx="6">
                  <c:v>13</c:v>
                </c:pt>
                <c:pt idx="7">
                  <c:v>10</c:v>
                </c:pt>
                <c:pt idx="8">
                  <c:v>3</c:v>
                </c:pt>
                <c:pt idx="9">
                  <c:v>1</c:v>
                </c:pt>
                <c:pt idx="10">
                  <c:v>6</c:v>
                </c:pt>
                <c:pt idx="11">
                  <c:v>6</c:v>
                </c:pt>
                <c:pt idx="12">
                  <c:v>6</c:v>
                </c:pt>
                <c:pt idx="13">
                  <c:v>9</c:v>
                </c:pt>
                <c:pt idx="14">
                  <c:v>9</c:v>
                </c:pt>
                <c:pt idx="15" formatCode="#,##0">
                  <c:v>222</c:v>
                </c:pt>
              </c:numCache>
            </c:numRef>
          </c:val>
          <c:extLst>
            <c:ext xmlns:c16="http://schemas.microsoft.com/office/drawing/2014/chart" uri="{C3380CC4-5D6E-409C-BE32-E72D297353CC}">
              <c16:uniqueId val="{00000002-89D1-4CBF-8A5C-A44FC863CD7C}"/>
            </c:ext>
          </c:extLst>
        </c:ser>
        <c:ser>
          <c:idx val="3"/>
          <c:order val="3"/>
          <c:tx>
            <c:strRef>
              <c:f>'ACTORES POLÍTICOS'!$Y$21</c:f>
              <c:strCache>
                <c:ptCount val="1"/>
                <c:pt idx="0">
                  <c:v>SOLO CITA</c:v>
                </c:pt>
              </c:strCache>
            </c:strRef>
          </c:tx>
          <c:spPr>
            <a:solidFill>
              <a:schemeClr val="accent4">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POLÍTICOS'!$U$22:$U$37</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Ricardo Castillo Peña</c:v>
                </c:pt>
                <c:pt idx="9">
                  <c:v>Javier Saldaña Almazán</c:v>
                </c:pt>
                <c:pt idx="10">
                  <c:v>Erik Catalán Rendón</c:v>
                </c:pt>
                <c:pt idx="11">
                  <c:v>Liz Salgado Pineda</c:v>
                </c:pt>
                <c:pt idx="12">
                  <c:v>Jacinto González Varona</c:v>
                </c:pt>
                <c:pt idx="13">
                  <c:v>Iván Hernández Díaz</c:v>
                </c:pt>
                <c:pt idx="14">
                  <c:v>Claudia Sheinbaum Pardo</c:v>
                </c:pt>
                <c:pt idx="15">
                  <c:v>TOTAL</c:v>
                </c:pt>
              </c:strCache>
            </c:strRef>
          </c:cat>
          <c:val>
            <c:numRef>
              <c:f>'ACTORES POLÍTICOS'!$Y$22:$Y$37</c:f>
              <c:numCache>
                <c:formatCode>General</c:formatCode>
                <c:ptCount val="16"/>
                <c:pt idx="0">
                  <c:v>390</c:v>
                </c:pt>
                <c:pt idx="1">
                  <c:v>127</c:v>
                </c:pt>
                <c:pt idx="2">
                  <c:v>113</c:v>
                </c:pt>
                <c:pt idx="3">
                  <c:v>129</c:v>
                </c:pt>
                <c:pt idx="4">
                  <c:v>58</c:v>
                </c:pt>
                <c:pt idx="5">
                  <c:v>41</c:v>
                </c:pt>
                <c:pt idx="6">
                  <c:v>38</c:v>
                </c:pt>
                <c:pt idx="7">
                  <c:v>33</c:v>
                </c:pt>
                <c:pt idx="8">
                  <c:v>41</c:v>
                </c:pt>
                <c:pt idx="9">
                  <c:v>46</c:v>
                </c:pt>
                <c:pt idx="10">
                  <c:v>32</c:v>
                </c:pt>
                <c:pt idx="11">
                  <c:v>41</c:v>
                </c:pt>
                <c:pt idx="12">
                  <c:v>40</c:v>
                </c:pt>
                <c:pt idx="13">
                  <c:v>30</c:v>
                </c:pt>
                <c:pt idx="14">
                  <c:v>18</c:v>
                </c:pt>
                <c:pt idx="15" formatCode="#,##0">
                  <c:v>1177</c:v>
                </c:pt>
              </c:numCache>
            </c:numRef>
          </c:val>
          <c:extLst>
            <c:ext xmlns:c16="http://schemas.microsoft.com/office/drawing/2014/chart" uri="{C3380CC4-5D6E-409C-BE32-E72D297353CC}">
              <c16:uniqueId val="{00000003-89D1-4CBF-8A5C-A44FC863CD7C}"/>
            </c:ext>
          </c:extLst>
        </c:ser>
        <c:ser>
          <c:idx val="4"/>
          <c:order val="4"/>
          <c:tx>
            <c:strRef>
              <c:f>'ACTORES POLÍTICOS'!$Z$21</c:f>
              <c:strCache>
                <c:ptCount val="1"/>
                <c:pt idx="0">
                  <c:v>TOTAL</c:v>
                </c:pt>
              </c:strCache>
            </c:strRef>
          </c:tx>
          <c:spPr>
            <a:solidFill>
              <a:schemeClr val="accent4">
                <a:shade val="5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POLÍTICOS'!$U$22:$U$37</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Ricardo Castillo Peña</c:v>
                </c:pt>
                <c:pt idx="9">
                  <c:v>Javier Saldaña Almazán</c:v>
                </c:pt>
                <c:pt idx="10">
                  <c:v>Erik Catalán Rendón</c:v>
                </c:pt>
                <c:pt idx="11">
                  <c:v>Liz Salgado Pineda</c:v>
                </c:pt>
                <c:pt idx="12">
                  <c:v>Jacinto González Varona</c:v>
                </c:pt>
                <c:pt idx="13">
                  <c:v>Iván Hernández Díaz</c:v>
                </c:pt>
                <c:pt idx="14">
                  <c:v>Claudia Sheinbaum Pardo</c:v>
                </c:pt>
                <c:pt idx="15">
                  <c:v>TOTAL</c:v>
                </c:pt>
              </c:strCache>
            </c:strRef>
          </c:cat>
          <c:val>
            <c:numRef>
              <c:f>'ACTORES POLÍTICOS'!$Z$22:$Z$37</c:f>
              <c:numCache>
                <c:formatCode>General</c:formatCode>
                <c:ptCount val="16"/>
                <c:pt idx="0">
                  <c:v>801</c:v>
                </c:pt>
                <c:pt idx="1">
                  <c:v>304</c:v>
                </c:pt>
                <c:pt idx="2">
                  <c:v>194</c:v>
                </c:pt>
                <c:pt idx="3">
                  <c:v>190</c:v>
                </c:pt>
                <c:pt idx="4">
                  <c:v>147</c:v>
                </c:pt>
                <c:pt idx="5">
                  <c:v>82</c:v>
                </c:pt>
                <c:pt idx="6">
                  <c:v>67</c:v>
                </c:pt>
                <c:pt idx="7">
                  <c:v>67</c:v>
                </c:pt>
                <c:pt idx="8">
                  <c:v>64</c:v>
                </c:pt>
                <c:pt idx="9">
                  <c:v>63</c:v>
                </c:pt>
                <c:pt idx="10">
                  <c:v>57</c:v>
                </c:pt>
                <c:pt idx="11">
                  <c:v>57</c:v>
                </c:pt>
                <c:pt idx="12">
                  <c:v>52</c:v>
                </c:pt>
                <c:pt idx="13">
                  <c:v>51</c:v>
                </c:pt>
                <c:pt idx="14">
                  <c:v>46</c:v>
                </c:pt>
                <c:pt idx="15" formatCode="#,##0">
                  <c:v>2242</c:v>
                </c:pt>
              </c:numCache>
            </c:numRef>
          </c:val>
          <c:extLst>
            <c:ext xmlns:c16="http://schemas.microsoft.com/office/drawing/2014/chart" uri="{C3380CC4-5D6E-409C-BE32-E72D297353CC}">
              <c16:uniqueId val="{00000004-89D1-4CBF-8A5C-A44FC863CD7C}"/>
            </c:ext>
          </c:extLst>
        </c:ser>
        <c:dLbls>
          <c:dLblPos val="outEnd"/>
          <c:showLegendKey val="0"/>
          <c:showVal val="1"/>
          <c:showCatName val="0"/>
          <c:showSerName val="0"/>
          <c:showPercent val="0"/>
          <c:showBubbleSize val="0"/>
        </c:dLbls>
        <c:gapWidth val="219"/>
        <c:overlap val="-27"/>
        <c:axId val="809375344"/>
        <c:axId val="809390320"/>
      </c:barChart>
      <c:catAx>
        <c:axId val="8093753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09390320"/>
        <c:crosses val="autoZero"/>
        <c:auto val="1"/>
        <c:lblAlgn val="ctr"/>
        <c:lblOffset val="100"/>
        <c:noMultiLvlLbl val="0"/>
      </c:catAx>
      <c:valAx>
        <c:axId val="8093903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0937534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smtClean="0"/>
              <a:t>PRESENTACIÓN DE PERSONAS </a:t>
            </a:r>
            <a:r>
              <a:rPr lang="es-MX" dirty="0" smtClean="0"/>
              <a:t>ACTORAS </a:t>
            </a:r>
            <a:r>
              <a:rPr lang="es-MX" dirty="0" smtClean="0"/>
              <a:t>POLITÍCAS EN</a:t>
            </a:r>
            <a:r>
              <a:rPr lang="es-MX" baseline="0" dirty="0" smtClean="0"/>
              <a:t> TV</a:t>
            </a:r>
            <a:endParaRPr lang="es-MX"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'ACTORES POLÍTICOS'!$AL$12</c:f>
              <c:strCache>
                <c:ptCount val="1"/>
                <c:pt idx="0">
                  <c:v>VOZ E IMAGEN</c:v>
                </c:pt>
              </c:strCache>
            </c:strRef>
          </c:tx>
          <c:spPr>
            <a:solidFill>
              <a:schemeClr val="accent4">
                <a:tint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POLÍTICOS'!$AK$13:$AK$19</c:f>
              <c:strCache>
                <c:ptCount val="7"/>
                <c:pt idx="0">
                  <c:v>Abelina López Rodríguez</c:v>
                </c:pt>
                <c:pt idx="1">
                  <c:v>Micaela Manzano Martínez</c:v>
                </c:pt>
                <c:pt idx="2">
                  <c:v>Gustavo Vela Guevara</c:v>
                </c:pt>
                <c:pt idx="3">
                  <c:v>Otros</c:v>
                </c:pt>
                <c:pt idx="4">
                  <c:v>Javier Saldaña Almazán</c:v>
                </c:pt>
                <c:pt idx="5">
                  <c:v>Juan Andrés Vega Carranza</c:v>
                </c:pt>
                <c:pt idx="6">
                  <c:v>TOTAL</c:v>
                </c:pt>
              </c:strCache>
            </c:strRef>
          </c:cat>
          <c:val>
            <c:numRef>
              <c:f>'ACTORES POLÍTICOS'!$AL$13:$AL$19</c:f>
              <c:numCache>
                <c:formatCode>General</c:formatCode>
                <c:ptCount val="7"/>
                <c:pt idx="0">
                  <c:v>0</c:v>
                </c:pt>
                <c:pt idx="1">
                  <c:v>2</c:v>
                </c:pt>
                <c:pt idx="2">
                  <c:v>0</c:v>
                </c:pt>
                <c:pt idx="3">
                  <c:v>0</c:v>
                </c:pt>
                <c:pt idx="4">
                  <c:v>0</c:v>
                </c:pt>
                <c:pt idx="5">
                  <c:v>0</c:v>
                </c:pt>
                <c:pt idx="6" formatCode="#,##0">
                  <c:v>2</c:v>
                </c:pt>
              </c:numCache>
            </c:numRef>
          </c:val>
          <c:extLst>
            <c:ext xmlns:c16="http://schemas.microsoft.com/office/drawing/2014/chart" uri="{C3380CC4-5D6E-409C-BE32-E72D297353CC}">
              <c16:uniqueId val="{00000000-74EC-4A41-82DB-18ABEEF02A90}"/>
            </c:ext>
          </c:extLst>
        </c:ser>
        <c:ser>
          <c:idx val="1"/>
          <c:order val="1"/>
          <c:tx>
            <c:strRef>
              <c:f>'ACTORES POLÍTICOS'!$AM$12</c:f>
              <c:strCache>
                <c:ptCount val="1"/>
                <c:pt idx="0">
                  <c:v>CITA E IMAGEN</c:v>
                </c:pt>
              </c:strCache>
            </c:strRef>
          </c:tx>
          <c:spPr>
            <a:solidFill>
              <a:schemeClr val="accent4">
                <a:tint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POLÍTICOS'!$AK$13:$AK$19</c:f>
              <c:strCache>
                <c:ptCount val="7"/>
                <c:pt idx="0">
                  <c:v>Abelina López Rodríguez</c:v>
                </c:pt>
                <c:pt idx="1">
                  <c:v>Micaela Manzano Martínez</c:v>
                </c:pt>
                <c:pt idx="2">
                  <c:v>Gustavo Vela Guevara</c:v>
                </c:pt>
                <c:pt idx="3">
                  <c:v>Otros</c:v>
                </c:pt>
                <c:pt idx="4">
                  <c:v>Javier Saldaña Almazán</c:v>
                </c:pt>
                <c:pt idx="5">
                  <c:v>Juan Andrés Vega Carranza</c:v>
                </c:pt>
                <c:pt idx="6">
                  <c:v>TOTAL</c:v>
                </c:pt>
              </c:strCache>
            </c:strRef>
          </c:cat>
          <c:val>
            <c:numRef>
              <c:f>'ACTORES POLÍTICOS'!$AM$13:$AM$19</c:f>
              <c:numCache>
                <c:formatCode>General</c:formatCode>
                <c:ptCount val="7"/>
                <c:pt idx="0">
                  <c:v>1</c:v>
                </c:pt>
                <c:pt idx="1">
                  <c:v>0</c:v>
                </c:pt>
                <c:pt idx="2">
                  <c:v>2</c:v>
                </c:pt>
                <c:pt idx="3">
                  <c:v>1</c:v>
                </c:pt>
                <c:pt idx="4">
                  <c:v>0</c:v>
                </c:pt>
                <c:pt idx="5">
                  <c:v>0</c:v>
                </c:pt>
                <c:pt idx="6" formatCode="#,##0">
                  <c:v>4</c:v>
                </c:pt>
              </c:numCache>
            </c:numRef>
          </c:val>
          <c:extLst>
            <c:ext xmlns:c16="http://schemas.microsoft.com/office/drawing/2014/chart" uri="{C3380CC4-5D6E-409C-BE32-E72D297353CC}">
              <c16:uniqueId val="{00000001-74EC-4A41-82DB-18ABEEF02A90}"/>
            </c:ext>
          </c:extLst>
        </c:ser>
        <c:ser>
          <c:idx val="2"/>
          <c:order val="2"/>
          <c:tx>
            <c:strRef>
              <c:f>'ACTORES POLÍTICOS'!$AN$12</c:f>
              <c:strCache>
                <c:ptCount val="1"/>
                <c:pt idx="0">
                  <c:v>SOLO VOZ</c:v>
                </c:pt>
              </c:strCache>
            </c:strRef>
          </c:tx>
          <c:spPr>
            <a:solidFill>
              <a:schemeClr val="accent4">
                <a:tint val="9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POLÍTICOS'!$AK$13:$AK$19</c:f>
              <c:strCache>
                <c:ptCount val="7"/>
                <c:pt idx="0">
                  <c:v>Abelina López Rodríguez</c:v>
                </c:pt>
                <c:pt idx="1">
                  <c:v>Micaela Manzano Martínez</c:v>
                </c:pt>
                <c:pt idx="2">
                  <c:v>Gustavo Vela Guevara</c:v>
                </c:pt>
                <c:pt idx="3">
                  <c:v>Otros</c:v>
                </c:pt>
                <c:pt idx="4">
                  <c:v>Javier Saldaña Almazán</c:v>
                </c:pt>
                <c:pt idx="5">
                  <c:v>Juan Andrés Vega Carranza</c:v>
                </c:pt>
                <c:pt idx="6">
                  <c:v>TOTAL</c:v>
                </c:pt>
              </c:strCache>
            </c:strRef>
          </c:cat>
          <c:val>
            <c:numRef>
              <c:f>'ACTORES POLÍTICOS'!$AN$13:$AN$19</c:f>
              <c:numCache>
                <c:formatCode>General</c:formatCode>
                <c:ptCount val="7"/>
                <c:pt idx="0">
                  <c:v>4</c:v>
                </c:pt>
                <c:pt idx="1">
                  <c:v>0</c:v>
                </c:pt>
                <c:pt idx="2">
                  <c:v>0</c:v>
                </c:pt>
                <c:pt idx="3">
                  <c:v>0</c:v>
                </c:pt>
                <c:pt idx="4">
                  <c:v>1</c:v>
                </c:pt>
                <c:pt idx="5">
                  <c:v>0</c:v>
                </c:pt>
                <c:pt idx="6" formatCode="#,##0">
                  <c:v>5</c:v>
                </c:pt>
              </c:numCache>
            </c:numRef>
          </c:val>
          <c:extLst>
            <c:ext xmlns:c16="http://schemas.microsoft.com/office/drawing/2014/chart" uri="{C3380CC4-5D6E-409C-BE32-E72D297353CC}">
              <c16:uniqueId val="{00000002-74EC-4A41-82DB-18ABEEF02A90}"/>
            </c:ext>
          </c:extLst>
        </c:ser>
        <c:ser>
          <c:idx val="3"/>
          <c:order val="3"/>
          <c:tx>
            <c:strRef>
              <c:f>'ACTORES POLÍTICOS'!$AO$12</c:f>
              <c:strCache>
                <c:ptCount val="1"/>
                <c:pt idx="0">
                  <c:v>SOLO IMAGEN</c:v>
                </c:pt>
              </c:strCache>
            </c:strRef>
          </c:tx>
          <c:spPr>
            <a:solidFill>
              <a:schemeClr val="accent4">
                <a:shade val="9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POLÍTICOS'!$AK$13:$AK$19</c:f>
              <c:strCache>
                <c:ptCount val="7"/>
                <c:pt idx="0">
                  <c:v>Abelina López Rodríguez</c:v>
                </c:pt>
                <c:pt idx="1">
                  <c:v>Micaela Manzano Martínez</c:v>
                </c:pt>
                <c:pt idx="2">
                  <c:v>Gustavo Vela Guevara</c:v>
                </c:pt>
                <c:pt idx="3">
                  <c:v>Otros</c:v>
                </c:pt>
                <c:pt idx="4">
                  <c:v>Javier Saldaña Almazán</c:v>
                </c:pt>
                <c:pt idx="5">
                  <c:v>Juan Andrés Vega Carranza</c:v>
                </c:pt>
                <c:pt idx="6">
                  <c:v>TOTAL</c:v>
                </c:pt>
              </c:strCache>
            </c:strRef>
          </c:cat>
          <c:val>
            <c:numRef>
              <c:f>'ACTORES POLÍTICOS'!$AO$13:$AO$19</c:f>
              <c:numCache>
                <c:formatCode>General</c:formatCode>
                <c:ptCount val="7"/>
                <c:pt idx="0">
                  <c:v>1</c:v>
                </c:pt>
                <c:pt idx="1">
                  <c:v>0</c:v>
                </c:pt>
                <c:pt idx="2">
                  <c:v>0</c:v>
                </c:pt>
                <c:pt idx="3">
                  <c:v>0</c:v>
                </c:pt>
                <c:pt idx="4">
                  <c:v>0</c:v>
                </c:pt>
                <c:pt idx="5">
                  <c:v>1</c:v>
                </c:pt>
                <c:pt idx="6" formatCode="#,##0">
                  <c:v>2</c:v>
                </c:pt>
              </c:numCache>
            </c:numRef>
          </c:val>
          <c:extLst>
            <c:ext xmlns:c16="http://schemas.microsoft.com/office/drawing/2014/chart" uri="{C3380CC4-5D6E-409C-BE32-E72D297353CC}">
              <c16:uniqueId val="{00000003-74EC-4A41-82DB-18ABEEF02A90}"/>
            </c:ext>
          </c:extLst>
        </c:ser>
        <c:ser>
          <c:idx val="4"/>
          <c:order val="4"/>
          <c:tx>
            <c:strRef>
              <c:f>'ACTORES POLÍTICOS'!$AP$12</c:f>
              <c:strCache>
                <c:ptCount val="1"/>
                <c:pt idx="0">
                  <c:v>SOLO CITA</c:v>
                </c:pt>
              </c:strCache>
            </c:strRef>
          </c:tx>
          <c:spPr>
            <a:solidFill>
              <a:schemeClr val="accent4">
                <a:shade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POLÍTICOS'!$AK$13:$AK$19</c:f>
              <c:strCache>
                <c:ptCount val="7"/>
                <c:pt idx="0">
                  <c:v>Abelina López Rodríguez</c:v>
                </c:pt>
                <c:pt idx="1">
                  <c:v>Micaela Manzano Martínez</c:v>
                </c:pt>
                <c:pt idx="2">
                  <c:v>Gustavo Vela Guevara</c:v>
                </c:pt>
                <c:pt idx="3">
                  <c:v>Otros</c:v>
                </c:pt>
                <c:pt idx="4">
                  <c:v>Javier Saldaña Almazán</c:v>
                </c:pt>
                <c:pt idx="5">
                  <c:v>Juan Andrés Vega Carranza</c:v>
                </c:pt>
                <c:pt idx="6">
                  <c:v>TOTAL</c:v>
                </c:pt>
              </c:strCache>
            </c:strRef>
          </c:cat>
          <c:val>
            <c:numRef>
              <c:f>'ACTORES POLÍTICOS'!$AP$13:$AP$19</c:f>
              <c:numCache>
                <c:formatCode>General</c:formatCode>
                <c:ptCount val="7"/>
                <c:pt idx="0">
                  <c:v>2</c:v>
                </c:pt>
                <c:pt idx="1">
                  <c:v>0</c:v>
                </c:pt>
                <c:pt idx="2">
                  <c:v>0</c:v>
                </c:pt>
                <c:pt idx="3">
                  <c:v>0</c:v>
                </c:pt>
                <c:pt idx="4">
                  <c:v>0</c:v>
                </c:pt>
                <c:pt idx="5">
                  <c:v>0</c:v>
                </c:pt>
                <c:pt idx="6" formatCode="#,##0">
                  <c:v>2</c:v>
                </c:pt>
              </c:numCache>
            </c:numRef>
          </c:val>
          <c:extLst>
            <c:ext xmlns:c16="http://schemas.microsoft.com/office/drawing/2014/chart" uri="{C3380CC4-5D6E-409C-BE32-E72D297353CC}">
              <c16:uniqueId val="{00000004-74EC-4A41-82DB-18ABEEF02A90}"/>
            </c:ext>
          </c:extLst>
        </c:ser>
        <c:ser>
          <c:idx val="5"/>
          <c:order val="5"/>
          <c:tx>
            <c:strRef>
              <c:f>'ACTORES POLÍTICOS'!$AQ$12</c:f>
              <c:strCache>
                <c:ptCount val="1"/>
                <c:pt idx="0">
                  <c:v>TOTALES</c:v>
                </c:pt>
              </c:strCache>
            </c:strRef>
          </c:tx>
          <c:spPr>
            <a:solidFill>
              <a:schemeClr val="accent4">
                <a:shade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'ACTORES POLÍTICOS'!$AK$13:$AK$19</c:f>
              <c:strCache>
                <c:ptCount val="7"/>
                <c:pt idx="0">
                  <c:v>Abelina López Rodríguez</c:v>
                </c:pt>
                <c:pt idx="1">
                  <c:v>Micaela Manzano Martínez</c:v>
                </c:pt>
                <c:pt idx="2">
                  <c:v>Gustavo Vela Guevara</c:v>
                </c:pt>
                <c:pt idx="3">
                  <c:v>Otros</c:v>
                </c:pt>
                <c:pt idx="4">
                  <c:v>Javier Saldaña Almazán</c:v>
                </c:pt>
                <c:pt idx="5">
                  <c:v>Juan Andrés Vega Carranza</c:v>
                </c:pt>
                <c:pt idx="6">
                  <c:v>TOTAL</c:v>
                </c:pt>
              </c:strCache>
            </c:strRef>
          </c:cat>
          <c:val>
            <c:numRef>
              <c:f>'ACTORES POLÍTICOS'!$AQ$13:$AQ$19</c:f>
              <c:numCache>
                <c:formatCode>General</c:formatCode>
                <c:ptCount val="7"/>
                <c:pt idx="0">
                  <c:v>8</c:v>
                </c:pt>
                <c:pt idx="1">
                  <c:v>2</c:v>
                </c:pt>
                <c:pt idx="2">
                  <c:v>2</c:v>
                </c:pt>
                <c:pt idx="3">
                  <c:v>1</c:v>
                </c:pt>
                <c:pt idx="4">
                  <c:v>1</c:v>
                </c:pt>
                <c:pt idx="5">
                  <c:v>1</c:v>
                </c:pt>
                <c:pt idx="6" formatCode="#,##0">
                  <c:v>15</c:v>
                </c:pt>
              </c:numCache>
            </c:numRef>
          </c:val>
          <c:extLst>
            <c:ext xmlns:c16="http://schemas.microsoft.com/office/drawing/2014/chart" uri="{C3380CC4-5D6E-409C-BE32-E72D297353CC}">
              <c16:uniqueId val="{00000005-74EC-4A41-82DB-18ABEEF02A90}"/>
            </c:ext>
          </c:extLst>
        </c:ser>
        <c:dLbls>
          <c:dLblPos val="outEnd"/>
          <c:showLegendKey val="0"/>
          <c:showVal val="1"/>
          <c:showCatName val="0"/>
          <c:showSerName val="0"/>
          <c:showPercent val="0"/>
          <c:showBubbleSize val="0"/>
        </c:dLbls>
        <c:gapWidth val="219"/>
        <c:overlap val="-27"/>
        <c:axId val="615658832"/>
        <c:axId val="615659248"/>
      </c:barChart>
      <c:catAx>
        <c:axId val="615658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15659248"/>
        <c:crosses val="autoZero"/>
        <c:auto val="1"/>
        <c:lblAlgn val="ctr"/>
        <c:lblOffset val="100"/>
        <c:noMultiLvlLbl val="0"/>
      </c:catAx>
      <c:valAx>
        <c:axId val="6156592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1565883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smtClean="0"/>
              <a:t>SEGMENTO DE TIEMPO POR PERSONAS ACTORAS POLÍTICAS</a:t>
            </a:r>
            <a:r>
              <a:rPr lang="es-MX" baseline="0" dirty="0" smtClean="0"/>
              <a:t> </a:t>
            </a:r>
            <a:endParaRPr lang="es-MX"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'NUEVAS TABLAS'!$L$2</c:f>
              <c:strCache>
                <c:ptCount val="1"/>
                <c:pt idx="0">
                  <c:v>PRIMEROS 5 MINUTOS</c:v>
                </c:pt>
              </c:strCache>
            </c:strRef>
          </c:tx>
          <c:spPr>
            <a:solidFill>
              <a:schemeClr val="accent4">
                <a:tint val="4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TABLAS'!$K$3:$K$18</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Javier Saldaña Almazán</c:v>
                </c:pt>
                <c:pt idx="9">
                  <c:v>Ricardo Castillo Peña</c:v>
                </c:pt>
                <c:pt idx="10">
                  <c:v>Erik Catalán Rendón</c:v>
                </c:pt>
                <c:pt idx="11">
                  <c:v>Liz Salgado Pineda</c:v>
                </c:pt>
                <c:pt idx="12">
                  <c:v>Jacinto González Varona</c:v>
                </c:pt>
                <c:pt idx="13">
                  <c:v>Iván Hernández Díaz</c:v>
                </c:pt>
                <c:pt idx="14">
                  <c:v>Roberto Arroyo Matus</c:v>
                </c:pt>
                <c:pt idx="15">
                  <c:v>TOTAL</c:v>
                </c:pt>
              </c:strCache>
            </c:strRef>
          </c:cat>
          <c:val>
            <c:numRef>
              <c:f>'NUEVAS TABLAS'!$L$3:$L$18</c:f>
              <c:numCache>
                <c:formatCode>General</c:formatCode>
                <c:ptCount val="16"/>
                <c:pt idx="0">
                  <c:v>717</c:v>
                </c:pt>
                <c:pt idx="1">
                  <c:v>256</c:v>
                </c:pt>
                <c:pt idx="2">
                  <c:v>138</c:v>
                </c:pt>
                <c:pt idx="3">
                  <c:v>131</c:v>
                </c:pt>
                <c:pt idx="4">
                  <c:v>129</c:v>
                </c:pt>
                <c:pt idx="5">
                  <c:v>65</c:v>
                </c:pt>
                <c:pt idx="6">
                  <c:v>47</c:v>
                </c:pt>
                <c:pt idx="7">
                  <c:v>47</c:v>
                </c:pt>
                <c:pt idx="8">
                  <c:v>42</c:v>
                </c:pt>
                <c:pt idx="9">
                  <c:v>61</c:v>
                </c:pt>
                <c:pt idx="10">
                  <c:v>46</c:v>
                </c:pt>
                <c:pt idx="11">
                  <c:v>55</c:v>
                </c:pt>
                <c:pt idx="12">
                  <c:v>33</c:v>
                </c:pt>
                <c:pt idx="13">
                  <c:v>30</c:v>
                </c:pt>
                <c:pt idx="14">
                  <c:v>37</c:v>
                </c:pt>
                <c:pt idx="15">
                  <c:v>1834</c:v>
                </c:pt>
              </c:numCache>
            </c:numRef>
          </c:val>
          <c:extLst>
            <c:ext xmlns:c16="http://schemas.microsoft.com/office/drawing/2014/chart" uri="{C3380CC4-5D6E-409C-BE32-E72D297353CC}">
              <c16:uniqueId val="{00000000-5D4D-4E11-AEF8-5A45E425C7A3}"/>
            </c:ext>
          </c:extLst>
        </c:ser>
        <c:ser>
          <c:idx val="1"/>
          <c:order val="1"/>
          <c:tx>
            <c:strRef>
              <c:f>'NUEVAS TABLAS'!$M$2</c:f>
              <c:strCache>
                <c:ptCount val="1"/>
                <c:pt idx="0">
                  <c:v>DEL MINUTO 6 AL 15</c:v>
                </c:pt>
              </c:strCache>
            </c:strRef>
          </c:tx>
          <c:spPr>
            <a:solidFill>
              <a:schemeClr val="accent4">
                <a:tint val="62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TABLAS'!$K$3:$K$18</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Javier Saldaña Almazán</c:v>
                </c:pt>
                <c:pt idx="9">
                  <c:v>Ricardo Castillo Peña</c:v>
                </c:pt>
                <c:pt idx="10">
                  <c:v>Erik Catalán Rendón</c:v>
                </c:pt>
                <c:pt idx="11">
                  <c:v>Liz Salgado Pineda</c:v>
                </c:pt>
                <c:pt idx="12">
                  <c:v>Jacinto González Varona</c:v>
                </c:pt>
                <c:pt idx="13">
                  <c:v>Iván Hernández Díaz</c:v>
                </c:pt>
                <c:pt idx="14">
                  <c:v>Roberto Arroyo Matus</c:v>
                </c:pt>
                <c:pt idx="15">
                  <c:v>TOTAL</c:v>
                </c:pt>
              </c:strCache>
            </c:strRef>
          </c:cat>
          <c:val>
            <c:numRef>
              <c:f>'NUEVAS TABLAS'!$M$3:$M$18</c:f>
              <c:numCache>
                <c:formatCode>General</c:formatCode>
                <c:ptCount val="16"/>
                <c:pt idx="0">
                  <c:v>74</c:v>
                </c:pt>
                <c:pt idx="1">
                  <c:v>48</c:v>
                </c:pt>
                <c:pt idx="2">
                  <c:v>50</c:v>
                </c:pt>
                <c:pt idx="3">
                  <c:v>52</c:v>
                </c:pt>
                <c:pt idx="4">
                  <c:v>12</c:v>
                </c:pt>
                <c:pt idx="5">
                  <c:v>16</c:v>
                </c:pt>
                <c:pt idx="6">
                  <c:v>14</c:v>
                </c:pt>
                <c:pt idx="7">
                  <c:v>17</c:v>
                </c:pt>
                <c:pt idx="8">
                  <c:v>20</c:v>
                </c:pt>
                <c:pt idx="9">
                  <c:v>3</c:v>
                </c:pt>
                <c:pt idx="10">
                  <c:v>10</c:v>
                </c:pt>
                <c:pt idx="11">
                  <c:v>2</c:v>
                </c:pt>
                <c:pt idx="12">
                  <c:v>18</c:v>
                </c:pt>
                <c:pt idx="13">
                  <c:v>16</c:v>
                </c:pt>
                <c:pt idx="14">
                  <c:v>9</c:v>
                </c:pt>
                <c:pt idx="15">
                  <c:v>361</c:v>
                </c:pt>
              </c:numCache>
            </c:numRef>
          </c:val>
          <c:extLst>
            <c:ext xmlns:c16="http://schemas.microsoft.com/office/drawing/2014/chart" uri="{C3380CC4-5D6E-409C-BE32-E72D297353CC}">
              <c16:uniqueId val="{00000001-5D4D-4E11-AEF8-5A45E425C7A3}"/>
            </c:ext>
          </c:extLst>
        </c:ser>
        <c:ser>
          <c:idx val="2"/>
          <c:order val="2"/>
          <c:tx>
            <c:strRef>
              <c:f>'NUEVAS TABLAS'!$N$2</c:f>
              <c:strCache>
                <c:ptCount val="1"/>
                <c:pt idx="0">
                  <c:v>DEL MINUTO 16 AL 30</c:v>
                </c:pt>
              </c:strCache>
            </c:strRef>
          </c:tx>
          <c:spPr>
            <a:solidFill>
              <a:schemeClr val="accent4">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TABLAS'!$K$3:$K$18</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Javier Saldaña Almazán</c:v>
                </c:pt>
                <c:pt idx="9">
                  <c:v>Ricardo Castillo Peña</c:v>
                </c:pt>
                <c:pt idx="10">
                  <c:v>Erik Catalán Rendón</c:v>
                </c:pt>
                <c:pt idx="11">
                  <c:v>Liz Salgado Pineda</c:v>
                </c:pt>
                <c:pt idx="12">
                  <c:v>Jacinto González Varona</c:v>
                </c:pt>
                <c:pt idx="13">
                  <c:v>Iván Hernández Díaz</c:v>
                </c:pt>
                <c:pt idx="14">
                  <c:v>Roberto Arroyo Matus</c:v>
                </c:pt>
                <c:pt idx="15">
                  <c:v>TOTAL</c:v>
                </c:pt>
              </c:strCache>
            </c:strRef>
          </c:cat>
          <c:val>
            <c:numRef>
              <c:f>'NUEVAS TABLAS'!$N$3:$N$18</c:f>
              <c:numCache>
                <c:formatCode>General</c:formatCode>
                <c:ptCount val="16"/>
                <c:pt idx="0">
                  <c:v>8</c:v>
                </c:pt>
                <c:pt idx="1">
                  <c:v>6</c:v>
                </c:pt>
                <c:pt idx="2">
                  <c:v>6</c:v>
                </c:pt>
                <c:pt idx="3">
                  <c:v>5</c:v>
                </c:pt>
                <c:pt idx="4">
                  <c:v>5</c:v>
                </c:pt>
                <c:pt idx="5">
                  <c:v>1</c:v>
                </c:pt>
                <c:pt idx="6">
                  <c:v>6</c:v>
                </c:pt>
                <c:pt idx="7">
                  <c:v>4</c:v>
                </c:pt>
                <c:pt idx="8">
                  <c:v>3</c:v>
                </c:pt>
                <c:pt idx="9">
                  <c:v>0</c:v>
                </c:pt>
                <c:pt idx="10">
                  <c:v>1</c:v>
                </c:pt>
                <c:pt idx="11">
                  <c:v>0</c:v>
                </c:pt>
                <c:pt idx="12">
                  <c:v>1</c:v>
                </c:pt>
                <c:pt idx="13">
                  <c:v>5</c:v>
                </c:pt>
                <c:pt idx="14">
                  <c:v>0</c:v>
                </c:pt>
                <c:pt idx="15">
                  <c:v>51</c:v>
                </c:pt>
              </c:numCache>
            </c:numRef>
          </c:val>
          <c:extLst>
            <c:ext xmlns:c16="http://schemas.microsoft.com/office/drawing/2014/chart" uri="{C3380CC4-5D6E-409C-BE32-E72D297353CC}">
              <c16:uniqueId val="{00000002-5D4D-4E11-AEF8-5A45E425C7A3}"/>
            </c:ext>
          </c:extLst>
        </c:ser>
        <c:ser>
          <c:idx val="3"/>
          <c:order val="3"/>
          <c:tx>
            <c:strRef>
              <c:f>'NUEVAS TABLAS'!$O$2</c:f>
              <c:strCache>
                <c:ptCount val="1"/>
                <c:pt idx="0">
                  <c:v>DEL MINUTO 31 AL 60</c:v>
                </c:pt>
              </c:strCache>
            </c:strRef>
          </c:tx>
          <c:spPr>
            <a:solidFill>
              <a:schemeClr val="accent4">
                <a:tint val="9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TABLAS'!$K$3:$K$18</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Javier Saldaña Almazán</c:v>
                </c:pt>
                <c:pt idx="9">
                  <c:v>Ricardo Castillo Peña</c:v>
                </c:pt>
                <c:pt idx="10">
                  <c:v>Erik Catalán Rendón</c:v>
                </c:pt>
                <c:pt idx="11">
                  <c:v>Liz Salgado Pineda</c:v>
                </c:pt>
                <c:pt idx="12">
                  <c:v>Jacinto González Varona</c:v>
                </c:pt>
                <c:pt idx="13">
                  <c:v>Iván Hernández Díaz</c:v>
                </c:pt>
                <c:pt idx="14">
                  <c:v>Roberto Arroyo Matus</c:v>
                </c:pt>
                <c:pt idx="15">
                  <c:v>TOTAL</c:v>
                </c:pt>
              </c:strCache>
            </c:strRef>
          </c:cat>
          <c:val>
            <c:numRef>
              <c:f>'NUEVAS TABLAS'!$O$3:$O$18</c:f>
              <c:numCache>
                <c:formatCode>General</c:formatCode>
                <c:ptCount val="16"/>
                <c:pt idx="0">
                  <c:v>2</c:v>
                </c:pt>
                <c:pt idx="1">
                  <c:v>1</c:v>
                </c:pt>
                <c:pt idx="2">
                  <c:v>1</c:v>
                </c:pt>
                <c:pt idx="3">
                  <c:v>2</c:v>
                </c:pt>
                <c:pt idx="4">
                  <c:v>1</c:v>
                </c:pt>
                <c:pt idx="5">
                  <c:v>0</c:v>
                </c:pt>
                <c:pt idx="6">
                  <c:v>1</c:v>
                </c:pt>
                <c:pt idx="7">
                  <c:v>0</c:v>
                </c:pt>
                <c:pt idx="8">
                  <c:v>0</c:v>
                </c:pt>
                <c:pt idx="9">
                  <c:v>0</c:v>
                </c:pt>
                <c:pt idx="10">
                  <c:v>0</c:v>
                </c:pt>
                <c:pt idx="11">
                  <c:v>0</c:v>
                </c:pt>
                <c:pt idx="12">
                  <c:v>0</c:v>
                </c:pt>
                <c:pt idx="13">
                  <c:v>0</c:v>
                </c:pt>
                <c:pt idx="14">
                  <c:v>2</c:v>
                </c:pt>
                <c:pt idx="15">
                  <c:v>10</c:v>
                </c:pt>
              </c:numCache>
            </c:numRef>
          </c:val>
          <c:extLst>
            <c:ext xmlns:c16="http://schemas.microsoft.com/office/drawing/2014/chart" uri="{C3380CC4-5D6E-409C-BE32-E72D297353CC}">
              <c16:uniqueId val="{00000003-5D4D-4E11-AEF8-5A45E425C7A3}"/>
            </c:ext>
          </c:extLst>
        </c:ser>
        <c:ser>
          <c:idx val="4"/>
          <c:order val="4"/>
          <c:tx>
            <c:strRef>
              <c:f>'NUEVAS TABLAS'!$P$2</c:f>
              <c:strCache>
                <c:ptCount val="1"/>
                <c:pt idx="0">
                  <c:v>DEL MINUTO 61 AL 90</c:v>
                </c:pt>
              </c:strCache>
            </c:strRef>
          </c:tx>
          <c:spPr>
            <a:solidFill>
              <a:schemeClr val="accent4">
                <a:shade val="92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TABLAS'!$K$3:$K$18</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Javier Saldaña Almazán</c:v>
                </c:pt>
                <c:pt idx="9">
                  <c:v>Ricardo Castillo Peña</c:v>
                </c:pt>
                <c:pt idx="10">
                  <c:v>Erik Catalán Rendón</c:v>
                </c:pt>
                <c:pt idx="11">
                  <c:v>Liz Salgado Pineda</c:v>
                </c:pt>
                <c:pt idx="12">
                  <c:v>Jacinto González Varona</c:v>
                </c:pt>
                <c:pt idx="13">
                  <c:v>Iván Hernández Díaz</c:v>
                </c:pt>
                <c:pt idx="14">
                  <c:v>Roberto Arroyo Matus</c:v>
                </c:pt>
                <c:pt idx="15">
                  <c:v>TOTAL</c:v>
                </c:pt>
              </c:strCache>
            </c:strRef>
          </c:cat>
          <c:val>
            <c:numRef>
              <c:f>'NUEVAS TABLAS'!$P$3:$P$18</c:f>
              <c:numCache>
                <c:formatCode>General</c:formatCode>
                <c:ptCount val="1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numCache>
            </c:numRef>
          </c:val>
          <c:extLst>
            <c:ext xmlns:c16="http://schemas.microsoft.com/office/drawing/2014/chart" uri="{C3380CC4-5D6E-409C-BE32-E72D297353CC}">
              <c16:uniqueId val="{00000004-5D4D-4E11-AEF8-5A45E425C7A3}"/>
            </c:ext>
          </c:extLst>
        </c:ser>
        <c:ser>
          <c:idx val="5"/>
          <c:order val="5"/>
          <c:tx>
            <c:strRef>
              <c:f>'NUEVAS TABLAS'!$Q$2</c:f>
              <c:strCache>
                <c:ptCount val="1"/>
                <c:pt idx="0">
                  <c:v>DEL MINUTO 91 AL 120</c:v>
                </c:pt>
              </c:strCache>
            </c:strRef>
          </c:tx>
          <c:spPr>
            <a:solidFill>
              <a:schemeClr val="accent4">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TABLAS'!$K$3:$K$18</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Javier Saldaña Almazán</c:v>
                </c:pt>
                <c:pt idx="9">
                  <c:v>Ricardo Castillo Peña</c:v>
                </c:pt>
                <c:pt idx="10">
                  <c:v>Erik Catalán Rendón</c:v>
                </c:pt>
                <c:pt idx="11">
                  <c:v>Liz Salgado Pineda</c:v>
                </c:pt>
                <c:pt idx="12">
                  <c:v>Jacinto González Varona</c:v>
                </c:pt>
                <c:pt idx="13">
                  <c:v>Iván Hernández Díaz</c:v>
                </c:pt>
                <c:pt idx="14">
                  <c:v>Roberto Arroyo Matus</c:v>
                </c:pt>
                <c:pt idx="15">
                  <c:v>TOTAL</c:v>
                </c:pt>
              </c:strCache>
            </c:strRef>
          </c:cat>
          <c:val>
            <c:numRef>
              <c:f>'NUEVAS TABLAS'!$Q$3:$Q$18</c:f>
              <c:numCache>
                <c:formatCode>General</c:formatCode>
                <c:ptCount val="1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numCache>
            </c:numRef>
          </c:val>
          <c:extLst>
            <c:ext xmlns:c16="http://schemas.microsoft.com/office/drawing/2014/chart" uri="{C3380CC4-5D6E-409C-BE32-E72D297353CC}">
              <c16:uniqueId val="{00000005-5D4D-4E11-AEF8-5A45E425C7A3}"/>
            </c:ext>
          </c:extLst>
        </c:ser>
        <c:ser>
          <c:idx val="6"/>
          <c:order val="6"/>
          <c:tx>
            <c:strRef>
              <c:f>'NUEVAS TABLAS'!$R$2</c:f>
              <c:strCache>
                <c:ptCount val="1"/>
                <c:pt idx="0">
                  <c:v>POSTERIOR</c:v>
                </c:pt>
              </c:strCache>
            </c:strRef>
          </c:tx>
          <c:spPr>
            <a:solidFill>
              <a:schemeClr val="accent4">
                <a:shade val="61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TABLAS'!$K$3:$K$18</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Javier Saldaña Almazán</c:v>
                </c:pt>
                <c:pt idx="9">
                  <c:v>Ricardo Castillo Peña</c:v>
                </c:pt>
                <c:pt idx="10">
                  <c:v>Erik Catalán Rendón</c:v>
                </c:pt>
                <c:pt idx="11">
                  <c:v>Liz Salgado Pineda</c:v>
                </c:pt>
                <c:pt idx="12">
                  <c:v>Jacinto González Varona</c:v>
                </c:pt>
                <c:pt idx="13">
                  <c:v>Iván Hernández Díaz</c:v>
                </c:pt>
                <c:pt idx="14">
                  <c:v>Roberto Arroyo Matus</c:v>
                </c:pt>
                <c:pt idx="15">
                  <c:v>TOTAL</c:v>
                </c:pt>
              </c:strCache>
            </c:strRef>
          </c:cat>
          <c:val>
            <c:numRef>
              <c:f>'NUEVAS TABLAS'!$R$3:$R$18</c:f>
              <c:numCache>
                <c:formatCode>General</c:formatCode>
                <c:ptCount val="16"/>
                <c:pt idx="0">
                  <c:v>0</c:v>
                </c:pt>
                <c:pt idx="1">
                  <c:v>1</c:v>
                </c:pt>
                <c:pt idx="2">
                  <c:v>0</c:v>
                </c:pt>
                <c:pt idx="3">
                  <c:v>0</c:v>
                </c:pt>
                <c:pt idx="4">
                  <c:v>0</c:v>
                </c:pt>
                <c:pt idx="5">
                  <c:v>0</c:v>
                </c:pt>
                <c:pt idx="6">
                  <c:v>0</c:v>
                </c:pt>
                <c:pt idx="7">
                  <c:v>0</c:v>
                </c:pt>
                <c:pt idx="8">
                  <c:v>0</c:v>
                </c:pt>
                <c:pt idx="9">
                  <c:v>0</c:v>
                </c:pt>
                <c:pt idx="10">
                  <c:v>0</c:v>
                </c:pt>
                <c:pt idx="11">
                  <c:v>0</c:v>
                </c:pt>
                <c:pt idx="12">
                  <c:v>0</c:v>
                </c:pt>
                <c:pt idx="13">
                  <c:v>0</c:v>
                </c:pt>
                <c:pt idx="14">
                  <c:v>0</c:v>
                </c:pt>
                <c:pt idx="15">
                  <c:v>1</c:v>
                </c:pt>
              </c:numCache>
            </c:numRef>
          </c:val>
          <c:extLst>
            <c:ext xmlns:c16="http://schemas.microsoft.com/office/drawing/2014/chart" uri="{C3380CC4-5D6E-409C-BE32-E72D297353CC}">
              <c16:uniqueId val="{00000006-5D4D-4E11-AEF8-5A45E425C7A3}"/>
            </c:ext>
          </c:extLst>
        </c:ser>
        <c:ser>
          <c:idx val="7"/>
          <c:order val="7"/>
          <c:tx>
            <c:strRef>
              <c:f>'NUEVAS TABLAS'!$S$2</c:f>
              <c:strCache>
                <c:ptCount val="1"/>
                <c:pt idx="0">
                  <c:v>TOTALES</c:v>
                </c:pt>
              </c:strCache>
            </c:strRef>
          </c:tx>
          <c:spPr>
            <a:solidFill>
              <a:schemeClr val="accent4">
                <a:shade val="4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TABLAS'!$K$3:$K$18</c:f>
              <c:strCache>
                <c:ptCount val="16"/>
                <c:pt idx="0">
                  <c:v>Evelyn Cecia Salgado Pineda</c:v>
                </c:pt>
                <c:pt idx="1">
                  <c:v>Abelina López Rodríguez</c:v>
                </c:pt>
                <c:pt idx="2">
                  <c:v>Beatriz Mojica Morga</c:v>
                </c:pt>
                <c:pt idx="3">
                  <c:v>Félix Salgado Macedonio</c:v>
                </c:pt>
                <c:pt idx="4">
                  <c:v>Simón Quiñones Orozco</c:v>
                </c:pt>
                <c:pt idx="5">
                  <c:v>Lizette Tapia Castro</c:v>
                </c:pt>
                <c:pt idx="6">
                  <c:v>Joaquín Badillo Escamilla</c:v>
                </c:pt>
                <c:pt idx="7">
                  <c:v>Pablo Amílcar Sandoval Ballesteros</c:v>
                </c:pt>
                <c:pt idx="8">
                  <c:v>Javier Saldaña Almazán</c:v>
                </c:pt>
                <c:pt idx="9">
                  <c:v>Ricardo Castillo Peña</c:v>
                </c:pt>
                <c:pt idx="10">
                  <c:v>Erik Catalán Rendón</c:v>
                </c:pt>
                <c:pt idx="11">
                  <c:v>Liz Salgado Pineda</c:v>
                </c:pt>
                <c:pt idx="12">
                  <c:v>Jacinto González Varona</c:v>
                </c:pt>
                <c:pt idx="13">
                  <c:v>Iván Hernández Díaz</c:v>
                </c:pt>
                <c:pt idx="14">
                  <c:v>Roberto Arroyo Matus</c:v>
                </c:pt>
                <c:pt idx="15">
                  <c:v>TOTAL</c:v>
                </c:pt>
              </c:strCache>
            </c:strRef>
          </c:cat>
          <c:val>
            <c:numRef>
              <c:f>'NUEVAS TABLAS'!$S$3:$S$18</c:f>
              <c:numCache>
                <c:formatCode>General</c:formatCode>
                <c:ptCount val="16"/>
                <c:pt idx="0">
                  <c:v>801</c:v>
                </c:pt>
                <c:pt idx="1">
                  <c:v>312</c:v>
                </c:pt>
                <c:pt idx="2">
                  <c:v>195</c:v>
                </c:pt>
                <c:pt idx="3">
                  <c:v>190</c:v>
                </c:pt>
                <c:pt idx="4">
                  <c:v>147</c:v>
                </c:pt>
                <c:pt idx="5">
                  <c:v>82</c:v>
                </c:pt>
                <c:pt idx="6">
                  <c:v>68</c:v>
                </c:pt>
                <c:pt idx="7">
                  <c:v>68</c:v>
                </c:pt>
                <c:pt idx="8">
                  <c:v>65</c:v>
                </c:pt>
                <c:pt idx="9">
                  <c:v>64</c:v>
                </c:pt>
                <c:pt idx="10">
                  <c:v>57</c:v>
                </c:pt>
                <c:pt idx="11">
                  <c:v>57</c:v>
                </c:pt>
                <c:pt idx="12">
                  <c:v>52</c:v>
                </c:pt>
                <c:pt idx="13">
                  <c:v>51</c:v>
                </c:pt>
                <c:pt idx="14">
                  <c:v>48</c:v>
                </c:pt>
                <c:pt idx="15">
                  <c:v>2257</c:v>
                </c:pt>
              </c:numCache>
            </c:numRef>
          </c:val>
          <c:extLst>
            <c:ext xmlns:c16="http://schemas.microsoft.com/office/drawing/2014/chart" uri="{C3380CC4-5D6E-409C-BE32-E72D297353CC}">
              <c16:uniqueId val="{00000007-5D4D-4E11-AEF8-5A45E425C7A3}"/>
            </c:ext>
          </c:extLst>
        </c:ser>
        <c:dLbls>
          <c:dLblPos val="outEnd"/>
          <c:showLegendKey val="0"/>
          <c:showVal val="1"/>
          <c:showCatName val="0"/>
          <c:showSerName val="0"/>
          <c:showPercent val="0"/>
          <c:showBubbleSize val="0"/>
        </c:dLbls>
        <c:gapWidth val="219"/>
        <c:overlap val="-27"/>
        <c:axId val="700558128"/>
        <c:axId val="700558960"/>
      </c:barChart>
      <c:catAx>
        <c:axId val="700558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700558960"/>
        <c:crosses val="autoZero"/>
        <c:auto val="1"/>
        <c:lblAlgn val="ctr"/>
        <c:lblOffset val="100"/>
        <c:noMultiLvlLbl val="0"/>
      </c:catAx>
      <c:valAx>
        <c:axId val="7005589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70055812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smtClean="0"/>
              <a:t>TEMAS</a:t>
            </a:r>
            <a:r>
              <a:rPr lang="es-MX" baseline="0" dirty="0" smtClean="0"/>
              <a:t> DE </a:t>
            </a:r>
            <a:r>
              <a:rPr lang="es-MX" baseline="0" dirty="0" smtClean="0"/>
              <a:t>INTERÉS </a:t>
            </a:r>
            <a:r>
              <a:rPr lang="es-MX" baseline="0" dirty="0" smtClean="0"/>
              <a:t>PÚBLICO</a:t>
            </a:r>
            <a:endParaRPr lang="es-MX"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'NUEVAS TABLAS'!$AO$2</c:f>
              <c:strCache>
                <c:ptCount val="1"/>
                <c:pt idx="0">
                  <c:v>EVelyn Cecia Salgado Pineda</c:v>
                </c:pt>
              </c:strCache>
            </c:strRef>
          </c:tx>
          <c:spPr>
            <a:solidFill>
              <a:schemeClr val="accent4">
                <a:tint val="39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TABLAS'!$AN$3:$AN$42</c:f>
              <c:strCache>
                <c:ptCount val="40"/>
                <c:pt idx="0">
                  <c:v>Administración pública</c:v>
                </c:pt>
                <c:pt idx="1">
                  <c:v>Agricultura y ganadería</c:v>
                </c:pt>
                <c:pt idx="2">
                  <c:v>Agua</c:v>
                </c:pt>
                <c:pt idx="3">
                  <c:v>Ciencia, tecnología e innovación</c:v>
                </c:pt>
                <c:pt idx="4">
                  <c:v>Ciudades y comunidades</c:v>
                </c:pt>
                <c:pt idx="5">
                  <c:v>Comunicaciones y transportes</c:v>
                </c:pt>
                <c:pt idx="6">
                  <c:v>Cooperación internacional</c:v>
                </c:pt>
                <c:pt idx="7">
                  <c:v>Corrupción</c:v>
                </c:pt>
                <c:pt idx="8">
                  <c:v>Cultura</c:v>
                </c:pt>
                <c:pt idx="9">
                  <c:v>Cultura y deporte</c:v>
                </c:pt>
                <c:pt idx="10">
                  <c:v>Deportes</c:v>
                </c:pt>
                <c:pt idx="11">
                  <c:v>Derechos Humanos</c:v>
                </c:pt>
                <c:pt idx="12">
                  <c:v>Economía</c:v>
                </c:pt>
                <c:pt idx="13">
                  <c:v>Educación</c:v>
                </c:pt>
                <c:pt idx="14">
                  <c:v>Empleo</c:v>
                </c:pt>
                <c:pt idx="15">
                  <c:v>Empleo y desempleo</c:v>
                </c:pt>
                <c:pt idx="16">
                  <c:v>Estado de derecho y justicia</c:v>
                </c:pt>
                <c:pt idx="17">
                  <c:v>Género</c:v>
                </c:pt>
                <c:pt idx="18">
                  <c:v>Grupos en situación de vulnerabilidad</c:v>
                </c:pt>
                <c:pt idx="19">
                  <c:v>Igualdad de género</c:v>
                </c:pt>
                <c:pt idx="20">
                  <c:v>Infancia y juventud</c:v>
                </c:pt>
                <c:pt idx="21">
                  <c:v>Inseguridad</c:v>
                </c:pt>
                <c:pt idx="22">
                  <c:v>Medio ambiente</c:v>
                </c:pt>
                <c:pt idx="23">
                  <c:v>Medio ambiente y cambio climático</c:v>
                </c:pt>
                <c:pt idx="24">
                  <c:v>Obras públicas</c:v>
                </c:pt>
                <c:pt idx="25">
                  <c:v>Otro</c:v>
                </c:pt>
                <c:pt idx="26">
                  <c:v>Participación ciudadana</c:v>
                </c:pt>
                <c:pt idx="27">
                  <c:v>Paz</c:v>
                </c:pt>
                <c:pt idx="28">
                  <c:v>Pobreza</c:v>
                </c:pt>
                <c:pt idx="29">
                  <c:v>Política</c:v>
                </c:pt>
                <c:pt idx="30">
                  <c:v>Registro de precandidatura/candidatura</c:v>
                </c:pt>
                <c:pt idx="31">
                  <c:v>Salud pública</c:v>
                </c:pt>
                <c:pt idx="32">
                  <c:v>Salud y bienestar</c:v>
                </c:pt>
                <c:pt idx="33">
                  <c:v>Seguridad alimentaria y agricultura</c:v>
                </c:pt>
                <c:pt idx="34">
                  <c:v>Seguridad pública</c:v>
                </c:pt>
                <c:pt idx="35">
                  <c:v>Transparencia</c:v>
                </c:pt>
                <c:pt idx="36">
                  <c:v>Turismo</c:v>
                </c:pt>
                <c:pt idx="37">
                  <c:v>Violencia</c:v>
                </c:pt>
                <c:pt idx="38">
                  <c:v>Sin definir</c:v>
                </c:pt>
                <c:pt idx="39">
                  <c:v>TOTAL</c:v>
                </c:pt>
              </c:strCache>
            </c:strRef>
          </c:cat>
          <c:val>
            <c:numRef>
              <c:f>'NUEVAS TABLAS'!$AO$3:$AO$42</c:f>
              <c:numCache>
                <c:formatCode>General</c:formatCode>
                <c:ptCount val="40"/>
                <c:pt idx="0">
                  <c:v>45</c:v>
                </c:pt>
                <c:pt idx="1">
                  <c:v>0</c:v>
                </c:pt>
                <c:pt idx="2">
                  <c:v>2</c:v>
                </c:pt>
                <c:pt idx="3">
                  <c:v>2</c:v>
                </c:pt>
                <c:pt idx="4">
                  <c:v>24</c:v>
                </c:pt>
                <c:pt idx="5">
                  <c:v>13</c:v>
                </c:pt>
                <c:pt idx="6">
                  <c:v>5</c:v>
                </c:pt>
                <c:pt idx="7">
                  <c:v>0</c:v>
                </c:pt>
                <c:pt idx="8">
                  <c:v>7</c:v>
                </c:pt>
                <c:pt idx="9">
                  <c:v>23</c:v>
                </c:pt>
                <c:pt idx="10">
                  <c:v>7</c:v>
                </c:pt>
                <c:pt idx="11">
                  <c:v>9</c:v>
                </c:pt>
                <c:pt idx="12">
                  <c:v>20</c:v>
                </c:pt>
                <c:pt idx="13">
                  <c:v>54</c:v>
                </c:pt>
                <c:pt idx="14">
                  <c:v>6</c:v>
                </c:pt>
                <c:pt idx="15">
                  <c:v>3</c:v>
                </c:pt>
                <c:pt idx="16">
                  <c:v>18</c:v>
                </c:pt>
                <c:pt idx="17">
                  <c:v>4</c:v>
                </c:pt>
                <c:pt idx="18">
                  <c:v>3</c:v>
                </c:pt>
                <c:pt idx="19">
                  <c:v>1</c:v>
                </c:pt>
                <c:pt idx="20">
                  <c:v>3</c:v>
                </c:pt>
                <c:pt idx="21">
                  <c:v>20</c:v>
                </c:pt>
                <c:pt idx="22">
                  <c:v>2</c:v>
                </c:pt>
                <c:pt idx="23">
                  <c:v>51</c:v>
                </c:pt>
                <c:pt idx="24">
                  <c:v>18</c:v>
                </c:pt>
                <c:pt idx="25">
                  <c:v>248</c:v>
                </c:pt>
                <c:pt idx="26">
                  <c:v>3</c:v>
                </c:pt>
                <c:pt idx="27">
                  <c:v>8</c:v>
                </c:pt>
                <c:pt idx="28">
                  <c:v>1</c:v>
                </c:pt>
                <c:pt idx="29">
                  <c:v>14</c:v>
                </c:pt>
                <c:pt idx="30">
                  <c:v>2</c:v>
                </c:pt>
                <c:pt idx="31">
                  <c:v>11</c:v>
                </c:pt>
                <c:pt idx="32">
                  <c:v>23</c:v>
                </c:pt>
                <c:pt idx="33">
                  <c:v>4</c:v>
                </c:pt>
                <c:pt idx="34">
                  <c:v>15</c:v>
                </c:pt>
                <c:pt idx="35">
                  <c:v>12</c:v>
                </c:pt>
                <c:pt idx="36">
                  <c:v>114</c:v>
                </c:pt>
                <c:pt idx="37">
                  <c:v>1</c:v>
                </c:pt>
                <c:pt idx="38">
                  <c:v>5</c:v>
                </c:pt>
                <c:pt idx="39">
                  <c:v>801</c:v>
                </c:pt>
              </c:numCache>
            </c:numRef>
          </c:val>
          <c:extLst>
            <c:ext xmlns:c16="http://schemas.microsoft.com/office/drawing/2014/chart" uri="{C3380CC4-5D6E-409C-BE32-E72D297353CC}">
              <c16:uniqueId val="{00000000-52E4-4286-9D4B-E76466C0DC93}"/>
            </c:ext>
          </c:extLst>
        </c:ser>
        <c:ser>
          <c:idx val="1"/>
          <c:order val="1"/>
          <c:tx>
            <c:strRef>
              <c:f>'NUEVAS TABLAS'!$AP$2</c:f>
              <c:strCache>
                <c:ptCount val="1"/>
                <c:pt idx="0">
                  <c:v>Abelina López Rodríguez</c:v>
                </c:pt>
              </c:strCache>
            </c:strRef>
          </c:tx>
          <c:spPr>
            <a:solidFill>
              <a:schemeClr val="accent4">
                <a:tint val="4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TABLAS'!$AN$3:$AN$42</c:f>
              <c:strCache>
                <c:ptCount val="40"/>
                <c:pt idx="0">
                  <c:v>Administración pública</c:v>
                </c:pt>
                <c:pt idx="1">
                  <c:v>Agricultura y ganadería</c:v>
                </c:pt>
                <c:pt idx="2">
                  <c:v>Agua</c:v>
                </c:pt>
                <c:pt idx="3">
                  <c:v>Ciencia, tecnología e innovación</c:v>
                </c:pt>
                <c:pt idx="4">
                  <c:v>Ciudades y comunidades</c:v>
                </c:pt>
                <c:pt idx="5">
                  <c:v>Comunicaciones y transportes</c:v>
                </c:pt>
                <c:pt idx="6">
                  <c:v>Cooperación internacional</c:v>
                </c:pt>
                <c:pt idx="7">
                  <c:v>Corrupción</c:v>
                </c:pt>
                <c:pt idx="8">
                  <c:v>Cultura</c:v>
                </c:pt>
                <c:pt idx="9">
                  <c:v>Cultura y deporte</c:v>
                </c:pt>
                <c:pt idx="10">
                  <c:v>Deportes</c:v>
                </c:pt>
                <c:pt idx="11">
                  <c:v>Derechos Humanos</c:v>
                </c:pt>
                <c:pt idx="12">
                  <c:v>Economía</c:v>
                </c:pt>
                <c:pt idx="13">
                  <c:v>Educación</c:v>
                </c:pt>
                <c:pt idx="14">
                  <c:v>Empleo</c:v>
                </c:pt>
                <c:pt idx="15">
                  <c:v>Empleo y desempleo</c:v>
                </c:pt>
                <c:pt idx="16">
                  <c:v>Estado de derecho y justicia</c:v>
                </c:pt>
                <c:pt idx="17">
                  <c:v>Género</c:v>
                </c:pt>
                <c:pt idx="18">
                  <c:v>Grupos en situación de vulnerabilidad</c:v>
                </c:pt>
                <c:pt idx="19">
                  <c:v>Igualdad de género</c:v>
                </c:pt>
                <c:pt idx="20">
                  <c:v>Infancia y juventud</c:v>
                </c:pt>
                <c:pt idx="21">
                  <c:v>Inseguridad</c:v>
                </c:pt>
                <c:pt idx="22">
                  <c:v>Medio ambiente</c:v>
                </c:pt>
                <c:pt idx="23">
                  <c:v>Medio ambiente y cambio climático</c:v>
                </c:pt>
                <c:pt idx="24">
                  <c:v>Obras públicas</c:v>
                </c:pt>
                <c:pt idx="25">
                  <c:v>Otro</c:v>
                </c:pt>
                <c:pt idx="26">
                  <c:v>Participación ciudadana</c:v>
                </c:pt>
                <c:pt idx="27">
                  <c:v>Paz</c:v>
                </c:pt>
                <c:pt idx="28">
                  <c:v>Pobreza</c:v>
                </c:pt>
                <c:pt idx="29">
                  <c:v>Política</c:v>
                </c:pt>
                <c:pt idx="30">
                  <c:v>Registro de precandidatura/candidatura</c:v>
                </c:pt>
                <c:pt idx="31">
                  <c:v>Salud pública</c:v>
                </c:pt>
                <c:pt idx="32">
                  <c:v>Salud y bienestar</c:v>
                </c:pt>
                <c:pt idx="33">
                  <c:v>Seguridad alimentaria y agricultura</c:v>
                </c:pt>
                <c:pt idx="34">
                  <c:v>Seguridad pública</c:v>
                </c:pt>
                <c:pt idx="35">
                  <c:v>Transparencia</c:v>
                </c:pt>
                <c:pt idx="36">
                  <c:v>Turismo</c:v>
                </c:pt>
                <c:pt idx="37">
                  <c:v>Violencia</c:v>
                </c:pt>
                <c:pt idx="38">
                  <c:v>Sin definir</c:v>
                </c:pt>
                <c:pt idx="39">
                  <c:v>TOTAL</c:v>
                </c:pt>
              </c:strCache>
            </c:strRef>
          </c:cat>
          <c:val>
            <c:numRef>
              <c:f>'NUEVAS TABLAS'!$AP$3:$AP$42</c:f>
              <c:numCache>
                <c:formatCode>General</c:formatCode>
                <c:ptCount val="40"/>
                <c:pt idx="0">
                  <c:v>25</c:v>
                </c:pt>
                <c:pt idx="1">
                  <c:v>0</c:v>
                </c:pt>
                <c:pt idx="2">
                  <c:v>10</c:v>
                </c:pt>
                <c:pt idx="3">
                  <c:v>0</c:v>
                </c:pt>
                <c:pt idx="4">
                  <c:v>8</c:v>
                </c:pt>
                <c:pt idx="5">
                  <c:v>4</c:v>
                </c:pt>
                <c:pt idx="6">
                  <c:v>0</c:v>
                </c:pt>
                <c:pt idx="7">
                  <c:v>1</c:v>
                </c:pt>
                <c:pt idx="8">
                  <c:v>4</c:v>
                </c:pt>
                <c:pt idx="9">
                  <c:v>14</c:v>
                </c:pt>
                <c:pt idx="10">
                  <c:v>9</c:v>
                </c:pt>
                <c:pt idx="11">
                  <c:v>1</c:v>
                </c:pt>
                <c:pt idx="12">
                  <c:v>8</c:v>
                </c:pt>
                <c:pt idx="13">
                  <c:v>2</c:v>
                </c:pt>
                <c:pt idx="14">
                  <c:v>0</c:v>
                </c:pt>
                <c:pt idx="15">
                  <c:v>0</c:v>
                </c:pt>
                <c:pt idx="16">
                  <c:v>0</c:v>
                </c:pt>
                <c:pt idx="17">
                  <c:v>0</c:v>
                </c:pt>
                <c:pt idx="18">
                  <c:v>0</c:v>
                </c:pt>
                <c:pt idx="19">
                  <c:v>1</c:v>
                </c:pt>
                <c:pt idx="20">
                  <c:v>0</c:v>
                </c:pt>
                <c:pt idx="21">
                  <c:v>1</c:v>
                </c:pt>
                <c:pt idx="22">
                  <c:v>1</c:v>
                </c:pt>
                <c:pt idx="23">
                  <c:v>13</c:v>
                </c:pt>
                <c:pt idx="24">
                  <c:v>7</c:v>
                </c:pt>
                <c:pt idx="25">
                  <c:v>139</c:v>
                </c:pt>
                <c:pt idx="26">
                  <c:v>0</c:v>
                </c:pt>
                <c:pt idx="27">
                  <c:v>0</c:v>
                </c:pt>
                <c:pt idx="28">
                  <c:v>0</c:v>
                </c:pt>
                <c:pt idx="29">
                  <c:v>25</c:v>
                </c:pt>
                <c:pt idx="30">
                  <c:v>11</c:v>
                </c:pt>
                <c:pt idx="31">
                  <c:v>2</c:v>
                </c:pt>
                <c:pt idx="32">
                  <c:v>3</c:v>
                </c:pt>
                <c:pt idx="33">
                  <c:v>0</c:v>
                </c:pt>
                <c:pt idx="34">
                  <c:v>2</c:v>
                </c:pt>
                <c:pt idx="35">
                  <c:v>3</c:v>
                </c:pt>
                <c:pt idx="36">
                  <c:v>17</c:v>
                </c:pt>
                <c:pt idx="37">
                  <c:v>0</c:v>
                </c:pt>
                <c:pt idx="38">
                  <c:v>1</c:v>
                </c:pt>
                <c:pt idx="39">
                  <c:v>312</c:v>
                </c:pt>
              </c:numCache>
            </c:numRef>
          </c:val>
          <c:extLst>
            <c:ext xmlns:c16="http://schemas.microsoft.com/office/drawing/2014/chart" uri="{C3380CC4-5D6E-409C-BE32-E72D297353CC}">
              <c16:uniqueId val="{00000001-52E4-4286-9D4B-E76466C0DC93}"/>
            </c:ext>
          </c:extLst>
        </c:ser>
        <c:ser>
          <c:idx val="2"/>
          <c:order val="2"/>
          <c:tx>
            <c:strRef>
              <c:f>'NUEVAS TABLAS'!$AQ$2</c:f>
              <c:strCache>
                <c:ptCount val="1"/>
                <c:pt idx="0">
                  <c:v>Beatriz Mojica Morga</c:v>
                </c:pt>
              </c:strCache>
            </c:strRef>
          </c:tx>
          <c:spPr>
            <a:solidFill>
              <a:schemeClr val="accent4">
                <a:tint val="5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TABLAS'!$AN$3:$AN$42</c:f>
              <c:strCache>
                <c:ptCount val="40"/>
                <c:pt idx="0">
                  <c:v>Administración pública</c:v>
                </c:pt>
                <c:pt idx="1">
                  <c:v>Agricultura y ganadería</c:v>
                </c:pt>
                <c:pt idx="2">
                  <c:v>Agua</c:v>
                </c:pt>
                <c:pt idx="3">
                  <c:v>Ciencia, tecnología e innovación</c:v>
                </c:pt>
                <c:pt idx="4">
                  <c:v>Ciudades y comunidades</c:v>
                </c:pt>
                <c:pt idx="5">
                  <c:v>Comunicaciones y transportes</c:v>
                </c:pt>
                <c:pt idx="6">
                  <c:v>Cooperación internacional</c:v>
                </c:pt>
                <c:pt idx="7">
                  <c:v>Corrupción</c:v>
                </c:pt>
                <c:pt idx="8">
                  <c:v>Cultura</c:v>
                </c:pt>
                <c:pt idx="9">
                  <c:v>Cultura y deporte</c:v>
                </c:pt>
                <c:pt idx="10">
                  <c:v>Deportes</c:v>
                </c:pt>
                <c:pt idx="11">
                  <c:v>Derechos Humanos</c:v>
                </c:pt>
                <c:pt idx="12">
                  <c:v>Economía</c:v>
                </c:pt>
                <c:pt idx="13">
                  <c:v>Educación</c:v>
                </c:pt>
                <c:pt idx="14">
                  <c:v>Empleo</c:v>
                </c:pt>
                <c:pt idx="15">
                  <c:v>Empleo y desempleo</c:v>
                </c:pt>
                <c:pt idx="16">
                  <c:v>Estado de derecho y justicia</c:v>
                </c:pt>
                <c:pt idx="17">
                  <c:v>Género</c:v>
                </c:pt>
                <c:pt idx="18">
                  <c:v>Grupos en situación de vulnerabilidad</c:v>
                </c:pt>
                <c:pt idx="19">
                  <c:v>Igualdad de género</c:v>
                </c:pt>
                <c:pt idx="20">
                  <c:v>Infancia y juventud</c:v>
                </c:pt>
                <c:pt idx="21">
                  <c:v>Inseguridad</c:v>
                </c:pt>
                <c:pt idx="22">
                  <c:v>Medio ambiente</c:v>
                </c:pt>
                <c:pt idx="23">
                  <c:v>Medio ambiente y cambio climático</c:v>
                </c:pt>
                <c:pt idx="24">
                  <c:v>Obras públicas</c:v>
                </c:pt>
                <c:pt idx="25">
                  <c:v>Otro</c:v>
                </c:pt>
                <c:pt idx="26">
                  <c:v>Participación ciudadana</c:v>
                </c:pt>
                <c:pt idx="27">
                  <c:v>Paz</c:v>
                </c:pt>
                <c:pt idx="28">
                  <c:v>Pobreza</c:v>
                </c:pt>
                <c:pt idx="29">
                  <c:v>Política</c:v>
                </c:pt>
                <c:pt idx="30">
                  <c:v>Registro de precandidatura/candidatura</c:v>
                </c:pt>
                <c:pt idx="31">
                  <c:v>Salud pública</c:v>
                </c:pt>
                <c:pt idx="32">
                  <c:v>Salud y bienestar</c:v>
                </c:pt>
                <c:pt idx="33">
                  <c:v>Seguridad alimentaria y agricultura</c:v>
                </c:pt>
                <c:pt idx="34">
                  <c:v>Seguridad pública</c:v>
                </c:pt>
                <c:pt idx="35">
                  <c:v>Transparencia</c:v>
                </c:pt>
                <c:pt idx="36">
                  <c:v>Turismo</c:v>
                </c:pt>
                <c:pt idx="37">
                  <c:v>Violencia</c:v>
                </c:pt>
                <c:pt idx="38">
                  <c:v>Sin definir</c:v>
                </c:pt>
                <c:pt idx="39">
                  <c:v>TOTAL</c:v>
                </c:pt>
              </c:strCache>
            </c:strRef>
          </c:cat>
          <c:val>
            <c:numRef>
              <c:f>'NUEVAS TABLAS'!$AQ$3:$AQ$42</c:f>
              <c:numCache>
                <c:formatCode>General</c:formatCode>
                <c:ptCount val="40"/>
                <c:pt idx="0">
                  <c:v>4</c:v>
                </c:pt>
                <c:pt idx="1">
                  <c:v>0</c:v>
                </c:pt>
                <c:pt idx="2">
                  <c:v>0</c:v>
                </c:pt>
                <c:pt idx="3">
                  <c:v>0</c:v>
                </c:pt>
                <c:pt idx="4">
                  <c:v>3</c:v>
                </c:pt>
                <c:pt idx="5">
                  <c:v>0</c:v>
                </c:pt>
                <c:pt idx="6">
                  <c:v>0</c:v>
                </c:pt>
                <c:pt idx="7">
                  <c:v>0</c:v>
                </c:pt>
                <c:pt idx="8">
                  <c:v>0</c:v>
                </c:pt>
                <c:pt idx="9">
                  <c:v>0</c:v>
                </c:pt>
                <c:pt idx="10">
                  <c:v>0</c:v>
                </c:pt>
                <c:pt idx="11">
                  <c:v>0</c:v>
                </c:pt>
                <c:pt idx="12">
                  <c:v>1</c:v>
                </c:pt>
                <c:pt idx="13">
                  <c:v>1</c:v>
                </c:pt>
                <c:pt idx="14">
                  <c:v>0</c:v>
                </c:pt>
                <c:pt idx="15">
                  <c:v>0</c:v>
                </c:pt>
                <c:pt idx="16">
                  <c:v>1</c:v>
                </c:pt>
                <c:pt idx="17">
                  <c:v>0</c:v>
                </c:pt>
                <c:pt idx="18">
                  <c:v>0</c:v>
                </c:pt>
                <c:pt idx="19">
                  <c:v>1</c:v>
                </c:pt>
                <c:pt idx="20">
                  <c:v>0</c:v>
                </c:pt>
                <c:pt idx="21">
                  <c:v>0</c:v>
                </c:pt>
                <c:pt idx="22">
                  <c:v>1</c:v>
                </c:pt>
                <c:pt idx="23">
                  <c:v>0</c:v>
                </c:pt>
                <c:pt idx="24">
                  <c:v>1</c:v>
                </c:pt>
                <c:pt idx="25">
                  <c:v>117</c:v>
                </c:pt>
                <c:pt idx="26">
                  <c:v>0</c:v>
                </c:pt>
                <c:pt idx="27">
                  <c:v>0</c:v>
                </c:pt>
                <c:pt idx="28">
                  <c:v>0</c:v>
                </c:pt>
                <c:pt idx="29">
                  <c:v>42</c:v>
                </c:pt>
                <c:pt idx="30">
                  <c:v>15</c:v>
                </c:pt>
                <c:pt idx="31">
                  <c:v>0</c:v>
                </c:pt>
                <c:pt idx="32">
                  <c:v>2</c:v>
                </c:pt>
                <c:pt idx="33">
                  <c:v>0</c:v>
                </c:pt>
                <c:pt idx="34">
                  <c:v>0</c:v>
                </c:pt>
                <c:pt idx="35">
                  <c:v>3</c:v>
                </c:pt>
                <c:pt idx="36">
                  <c:v>1</c:v>
                </c:pt>
                <c:pt idx="37">
                  <c:v>0</c:v>
                </c:pt>
                <c:pt idx="38">
                  <c:v>2</c:v>
                </c:pt>
                <c:pt idx="39">
                  <c:v>195</c:v>
                </c:pt>
              </c:numCache>
            </c:numRef>
          </c:val>
          <c:extLst>
            <c:ext xmlns:c16="http://schemas.microsoft.com/office/drawing/2014/chart" uri="{C3380CC4-5D6E-409C-BE32-E72D297353CC}">
              <c16:uniqueId val="{00000002-52E4-4286-9D4B-E76466C0DC93}"/>
            </c:ext>
          </c:extLst>
        </c:ser>
        <c:ser>
          <c:idx val="3"/>
          <c:order val="3"/>
          <c:tx>
            <c:strRef>
              <c:f>'NUEVAS TABLAS'!$AR$2</c:f>
              <c:strCache>
                <c:ptCount val="1"/>
                <c:pt idx="0">
                  <c:v>Félix Salgado Macedonio</c:v>
                </c:pt>
              </c:strCache>
            </c:strRef>
          </c:tx>
          <c:spPr>
            <a:solidFill>
              <a:schemeClr val="accent4">
                <a:tint val="6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TABLAS'!$AN$3:$AN$42</c:f>
              <c:strCache>
                <c:ptCount val="40"/>
                <c:pt idx="0">
                  <c:v>Administración pública</c:v>
                </c:pt>
                <c:pt idx="1">
                  <c:v>Agricultura y ganadería</c:v>
                </c:pt>
                <c:pt idx="2">
                  <c:v>Agua</c:v>
                </c:pt>
                <c:pt idx="3">
                  <c:v>Ciencia, tecnología e innovación</c:v>
                </c:pt>
                <c:pt idx="4">
                  <c:v>Ciudades y comunidades</c:v>
                </c:pt>
                <c:pt idx="5">
                  <c:v>Comunicaciones y transportes</c:v>
                </c:pt>
                <c:pt idx="6">
                  <c:v>Cooperación internacional</c:v>
                </c:pt>
                <c:pt idx="7">
                  <c:v>Corrupción</c:v>
                </c:pt>
                <c:pt idx="8">
                  <c:v>Cultura</c:v>
                </c:pt>
                <c:pt idx="9">
                  <c:v>Cultura y deporte</c:v>
                </c:pt>
                <c:pt idx="10">
                  <c:v>Deportes</c:v>
                </c:pt>
                <c:pt idx="11">
                  <c:v>Derechos Humanos</c:v>
                </c:pt>
                <c:pt idx="12">
                  <c:v>Economía</c:v>
                </c:pt>
                <c:pt idx="13">
                  <c:v>Educación</c:v>
                </c:pt>
                <c:pt idx="14">
                  <c:v>Empleo</c:v>
                </c:pt>
                <c:pt idx="15">
                  <c:v>Empleo y desempleo</c:v>
                </c:pt>
                <c:pt idx="16">
                  <c:v>Estado de derecho y justicia</c:v>
                </c:pt>
                <c:pt idx="17">
                  <c:v>Género</c:v>
                </c:pt>
                <c:pt idx="18">
                  <c:v>Grupos en situación de vulnerabilidad</c:v>
                </c:pt>
                <c:pt idx="19">
                  <c:v>Igualdad de género</c:v>
                </c:pt>
                <c:pt idx="20">
                  <c:v>Infancia y juventud</c:v>
                </c:pt>
                <c:pt idx="21">
                  <c:v>Inseguridad</c:v>
                </c:pt>
                <c:pt idx="22">
                  <c:v>Medio ambiente</c:v>
                </c:pt>
                <c:pt idx="23">
                  <c:v>Medio ambiente y cambio climático</c:v>
                </c:pt>
                <c:pt idx="24">
                  <c:v>Obras públicas</c:v>
                </c:pt>
                <c:pt idx="25">
                  <c:v>Otro</c:v>
                </c:pt>
                <c:pt idx="26">
                  <c:v>Participación ciudadana</c:v>
                </c:pt>
                <c:pt idx="27">
                  <c:v>Paz</c:v>
                </c:pt>
                <c:pt idx="28">
                  <c:v>Pobreza</c:v>
                </c:pt>
                <c:pt idx="29">
                  <c:v>Política</c:v>
                </c:pt>
                <c:pt idx="30">
                  <c:v>Registro de precandidatura/candidatura</c:v>
                </c:pt>
                <c:pt idx="31">
                  <c:v>Salud pública</c:v>
                </c:pt>
                <c:pt idx="32">
                  <c:v>Salud y bienestar</c:v>
                </c:pt>
                <c:pt idx="33">
                  <c:v>Seguridad alimentaria y agricultura</c:v>
                </c:pt>
                <c:pt idx="34">
                  <c:v>Seguridad pública</c:v>
                </c:pt>
                <c:pt idx="35">
                  <c:v>Transparencia</c:v>
                </c:pt>
                <c:pt idx="36">
                  <c:v>Turismo</c:v>
                </c:pt>
                <c:pt idx="37">
                  <c:v>Violencia</c:v>
                </c:pt>
                <c:pt idx="38">
                  <c:v>Sin definir</c:v>
                </c:pt>
                <c:pt idx="39">
                  <c:v>TOTAL</c:v>
                </c:pt>
              </c:strCache>
            </c:strRef>
          </c:cat>
          <c:val>
            <c:numRef>
              <c:f>'NUEVAS TABLAS'!$AR$3:$AR$42</c:f>
              <c:numCache>
                <c:formatCode>General</c:formatCode>
                <c:ptCount val="40"/>
                <c:pt idx="0">
                  <c:v>5</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1</c:v>
                </c:pt>
                <c:pt idx="17">
                  <c:v>0</c:v>
                </c:pt>
                <c:pt idx="18">
                  <c:v>0</c:v>
                </c:pt>
                <c:pt idx="19">
                  <c:v>0</c:v>
                </c:pt>
                <c:pt idx="20">
                  <c:v>1</c:v>
                </c:pt>
                <c:pt idx="21">
                  <c:v>1</c:v>
                </c:pt>
                <c:pt idx="22">
                  <c:v>1</c:v>
                </c:pt>
                <c:pt idx="23">
                  <c:v>0</c:v>
                </c:pt>
                <c:pt idx="24">
                  <c:v>0</c:v>
                </c:pt>
                <c:pt idx="25">
                  <c:v>122</c:v>
                </c:pt>
                <c:pt idx="26">
                  <c:v>0</c:v>
                </c:pt>
                <c:pt idx="27">
                  <c:v>0</c:v>
                </c:pt>
                <c:pt idx="28">
                  <c:v>0</c:v>
                </c:pt>
                <c:pt idx="29">
                  <c:v>45</c:v>
                </c:pt>
                <c:pt idx="30">
                  <c:v>10</c:v>
                </c:pt>
                <c:pt idx="31">
                  <c:v>0</c:v>
                </c:pt>
                <c:pt idx="32">
                  <c:v>0</c:v>
                </c:pt>
                <c:pt idx="33">
                  <c:v>0</c:v>
                </c:pt>
                <c:pt idx="34">
                  <c:v>0</c:v>
                </c:pt>
                <c:pt idx="35">
                  <c:v>4</c:v>
                </c:pt>
                <c:pt idx="36">
                  <c:v>0</c:v>
                </c:pt>
                <c:pt idx="37">
                  <c:v>0</c:v>
                </c:pt>
                <c:pt idx="38">
                  <c:v>0</c:v>
                </c:pt>
                <c:pt idx="39">
                  <c:v>190</c:v>
                </c:pt>
              </c:numCache>
            </c:numRef>
          </c:val>
          <c:extLst>
            <c:ext xmlns:c16="http://schemas.microsoft.com/office/drawing/2014/chart" uri="{C3380CC4-5D6E-409C-BE32-E72D297353CC}">
              <c16:uniqueId val="{00000003-52E4-4286-9D4B-E76466C0DC93}"/>
            </c:ext>
          </c:extLst>
        </c:ser>
        <c:ser>
          <c:idx val="4"/>
          <c:order val="4"/>
          <c:tx>
            <c:strRef>
              <c:f>'NUEVAS TABLAS'!$AS$2</c:f>
              <c:strCache>
                <c:ptCount val="1"/>
                <c:pt idx="0">
                  <c:v>Simón Quiñones Orozco</c:v>
                </c:pt>
              </c:strCache>
            </c:strRef>
          </c:tx>
          <c:spPr>
            <a:solidFill>
              <a:schemeClr val="accent4">
                <a:tint val="72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TABLAS'!$AN$3:$AN$42</c:f>
              <c:strCache>
                <c:ptCount val="40"/>
                <c:pt idx="0">
                  <c:v>Administración pública</c:v>
                </c:pt>
                <c:pt idx="1">
                  <c:v>Agricultura y ganadería</c:v>
                </c:pt>
                <c:pt idx="2">
                  <c:v>Agua</c:v>
                </c:pt>
                <c:pt idx="3">
                  <c:v>Ciencia, tecnología e innovación</c:v>
                </c:pt>
                <c:pt idx="4">
                  <c:v>Ciudades y comunidades</c:v>
                </c:pt>
                <c:pt idx="5">
                  <c:v>Comunicaciones y transportes</c:v>
                </c:pt>
                <c:pt idx="6">
                  <c:v>Cooperación internacional</c:v>
                </c:pt>
                <c:pt idx="7">
                  <c:v>Corrupción</c:v>
                </c:pt>
                <c:pt idx="8">
                  <c:v>Cultura</c:v>
                </c:pt>
                <c:pt idx="9">
                  <c:v>Cultura y deporte</c:v>
                </c:pt>
                <c:pt idx="10">
                  <c:v>Deportes</c:v>
                </c:pt>
                <c:pt idx="11">
                  <c:v>Derechos Humanos</c:v>
                </c:pt>
                <c:pt idx="12">
                  <c:v>Economía</c:v>
                </c:pt>
                <c:pt idx="13">
                  <c:v>Educación</c:v>
                </c:pt>
                <c:pt idx="14">
                  <c:v>Empleo</c:v>
                </c:pt>
                <c:pt idx="15">
                  <c:v>Empleo y desempleo</c:v>
                </c:pt>
                <c:pt idx="16">
                  <c:v>Estado de derecho y justicia</c:v>
                </c:pt>
                <c:pt idx="17">
                  <c:v>Género</c:v>
                </c:pt>
                <c:pt idx="18">
                  <c:v>Grupos en situación de vulnerabilidad</c:v>
                </c:pt>
                <c:pt idx="19">
                  <c:v>Igualdad de género</c:v>
                </c:pt>
                <c:pt idx="20">
                  <c:v>Infancia y juventud</c:v>
                </c:pt>
                <c:pt idx="21">
                  <c:v>Inseguridad</c:v>
                </c:pt>
                <c:pt idx="22">
                  <c:v>Medio ambiente</c:v>
                </c:pt>
                <c:pt idx="23">
                  <c:v>Medio ambiente y cambio climático</c:v>
                </c:pt>
                <c:pt idx="24">
                  <c:v>Obras públicas</c:v>
                </c:pt>
                <c:pt idx="25">
                  <c:v>Otro</c:v>
                </c:pt>
                <c:pt idx="26">
                  <c:v>Participación ciudadana</c:v>
                </c:pt>
                <c:pt idx="27">
                  <c:v>Paz</c:v>
                </c:pt>
                <c:pt idx="28">
                  <c:v>Pobreza</c:v>
                </c:pt>
                <c:pt idx="29">
                  <c:v>Política</c:v>
                </c:pt>
                <c:pt idx="30">
                  <c:v>Registro de precandidatura/candidatura</c:v>
                </c:pt>
                <c:pt idx="31">
                  <c:v>Salud pública</c:v>
                </c:pt>
                <c:pt idx="32">
                  <c:v>Salud y bienestar</c:v>
                </c:pt>
                <c:pt idx="33">
                  <c:v>Seguridad alimentaria y agricultura</c:v>
                </c:pt>
                <c:pt idx="34">
                  <c:v>Seguridad pública</c:v>
                </c:pt>
                <c:pt idx="35">
                  <c:v>Transparencia</c:v>
                </c:pt>
                <c:pt idx="36">
                  <c:v>Turismo</c:v>
                </c:pt>
                <c:pt idx="37">
                  <c:v>Violencia</c:v>
                </c:pt>
                <c:pt idx="38">
                  <c:v>Sin definir</c:v>
                </c:pt>
                <c:pt idx="39">
                  <c:v>TOTAL</c:v>
                </c:pt>
              </c:strCache>
            </c:strRef>
          </c:cat>
          <c:val>
            <c:numRef>
              <c:f>'NUEVAS TABLAS'!$AS$3:$AS$42</c:f>
              <c:numCache>
                <c:formatCode>General</c:formatCode>
                <c:ptCount val="40"/>
                <c:pt idx="0">
                  <c:v>1</c:v>
                </c:pt>
                <c:pt idx="1">
                  <c:v>0</c:v>
                </c:pt>
                <c:pt idx="2">
                  <c:v>0</c:v>
                </c:pt>
                <c:pt idx="3">
                  <c:v>1</c:v>
                </c:pt>
                <c:pt idx="4">
                  <c:v>0</c:v>
                </c:pt>
                <c:pt idx="5">
                  <c:v>6</c:v>
                </c:pt>
                <c:pt idx="6">
                  <c:v>0</c:v>
                </c:pt>
                <c:pt idx="7">
                  <c:v>0</c:v>
                </c:pt>
                <c:pt idx="8">
                  <c:v>1</c:v>
                </c:pt>
                <c:pt idx="9">
                  <c:v>2</c:v>
                </c:pt>
                <c:pt idx="10">
                  <c:v>9</c:v>
                </c:pt>
                <c:pt idx="11">
                  <c:v>0</c:v>
                </c:pt>
                <c:pt idx="12">
                  <c:v>2</c:v>
                </c:pt>
                <c:pt idx="13">
                  <c:v>0</c:v>
                </c:pt>
                <c:pt idx="14">
                  <c:v>0</c:v>
                </c:pt>
                <c:pt idx="15">
                  <c:v>0</c:v>
                </c:pt>
                <c:pt idx="16">
                  <c:v>0</c:v>
                </c:pt>
                <c:pt idx="17">
                  <c:v>0</c:v>
                </c:pt>
                <c:pt idx="18">
                  <c:v>0</c:v>
                </c:pt>
                <c:pt idx="19">
                  <c:v>0</c:v>
                </c:pt>
                <c:pt idx="20">
                  <c:v>0</c:v>
                </c:pt>
                <c:pt idx="21">
                  <c:v>0</c:v>
                </c:pt>
                <c:pt idx="22">
                  <c:v>0</c:v>
                </c:pt>
                <c:pt idx="23">
                  <c:v>0</c:v>
                </c:pt>
                <c:pt idx="24">
                  <c:v>1</c:v>
                </c:pt>
                <c:pt idx="25">
                  <c:v>3</c:v>
                </c:pt>
                <c:pt idx="26">
                  <c:v>1</c:v>
                </c:pt>
                <c:pt idx="27">
                  <c:v>0</c:v>
                </c:pt>
                <c:pt idx="28">
                  <c:v>0</c:v>
                </c:pt>
                <c:pt idx="29">
                  <c:v>0</c:v>
                </c:pt>
                <c:pt idx="30">
                  <c:v>0</c:v>
                </c:pt>
                <c:pt idx="31">
                  <c:v>0</c:v>
                </c:pt>
                <c:pt idx="32">
                  <c:v>0</c:v>
                </c:pt>
                <c:pt idx="33">
                  <c:v>0</c:v>
                </c:pt>
                <c:pt idx="34">
                  <c:v>2</c:v>
                </c:pt>
                <c:pt idx="35">
                  <c:v>0</c:v>
                </c:pt>
                <c:pt idx="36">
                  <c:v>118</c:v>
                </c:pt>
                <c:pt idx="37">
                  <c:v>0</c:v>
                </c:pt>
                <c:pt idx="38">
                  <c:v>0</c:v>
                </c:pt>
                <c:pt idx="39">
                  <c:v>147</c:v>
                </c:pt>
              </c:numCache>
            </c:numRef>
          </c:val>
          <c:extLst>
            <c:ext xmlns:c16="http://schemas.microsoft.com/office/drawing/2014/chart" uri="{C3380CC4-5D6E-409C-BE32-E72D297353CC}">
              <c16:uniqueId val="{00000004-52E4-4286-9D4B-E76466C0DC93}"/>
            </c:ext>
          </c:extLst>
        </c:ser>
        <c:ser>
          <c:idx val="5"/>
          <c:order val="5"/>
          <c:tx>
            <c:strRef>
              <c:f>'NUEVAS TABLAS'!$AT$2</c:f>
              <c:strCache>
                <c:ptCount val="1"/>
                <c:pt idx="0">
                  <c:v>Lizette Tapia Castro</c:v>
                </c:pt>
              </c:strCache>
            </c:strRef>
          </c:tx>
          <c:spPr>
            <a:solidFill>
              <a:schemeClr val="accent4">
                <a:tint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TABLAS'!$AN$3:$AN$42</c:f>
              <c:strCache>
                <c:ptCount val="40"/>
                <c:pt idx="0">
                  <c:v>Administración pública</c:v>
                </c:pt>
                <c:pt idx="1">
                  <c:v>Agricultura y ganadería</c:v>
                </c:pt>
                <c:pt idx="2">
                  <c:v>Agua</c:v>
                </c:pt>
                <c:pt idx="3">
                  <c:v>Ciencia, tecnología e innovación</c:v>
                </c:pt>
                <c:pt idx="4">
                  <c:v>Ciudades y comunidades</c:v>
                </c:pt>
                <c:pt idx="5">
                  <c:v>Comunicaciones y transportes</c:v>
                </c:pt>
                <c:pt idx="6">
                  <c:v>Cooperación internacional</c:v>
                </c:pt>
                <c:pt idx="7">
                  <c:v>Corrupción</c:v>
                </c:pt>
                <c:pt idx="8">
                  <c:v>Cultura</c:v>
                </c:pt>
                <c:pt idx="9">
                  <c:v>Cultura y deporte</c:v>
                </c:pt>
                <c:pt idx="10">
                  <c:v>Deportes</c:v>
                </c:pt>
                <c:pt idx="11">
                  <c:v>Derechos Humanos</c:v>
                </c:pt>
                <c:pt idx="12">
                  <c:v>Economía</c:v>
                </c:pt>
                <c:pt idx="13">
                  <c:v>Educación</c:v>
                </c:pt>
                <c:pt idx="14">
                  <c:v>Empleo</c:v>
                </c:pt>
                <c:pt idx="15">
                  <c:v>Empleo y desempleo</c:v>
                </c:pt>
                <c:pt idx="16">
                  <c:v>Estado de derecho y justicia</c:v>
                </c:pt>
                <c:pt idx="17">
                  <c:v>Género</c:v>
                </c:pt>
                <c:pt idx="18">
                  <c:v>Grupos en situación de vulnerabilidad</c:v>
                </c:pt>
                <c:pt idx="19">
                  <c:v>Igualdad de género</c:v>
                </c:pt>
                <c:pt idx="20">
                  <c:v>Infancia y juventud</c:v>
                </c:pt>
                <c:pt idx="21">
                  <c:v>Inseguridad</c:v>
                </c:pt>
                <c:pt idx="22">
                  <c:v>Medio ambiente</c:v>
                </c:pt>
                <c:pt idx="23">
                  <c:v>Medio ambiente y cambio climático</c:v>
                </c:pt>
                <c:pt idx="24">
                  <c:v>Obras públicas</c:v>
                </c:pt>
                <c:pt idx="25">
                  <c:v>Otro</c:v>
                </c:pt>
                <c:pt idx="26">
                  <c:v>Participación ciudadana</c:v>
                </c:pt>
                <c:pt idx="27">
                  <c:v>Paz</c:v>
                </c:pt>
                <c:pt idx="28">
                  <c:v>Pobreza</c:v>
                </c:pt>
                <c:pt idx="29">
                  <c:v>Política</c:v>
                </c:pt>
                <c:pt idx="30">
                  <c:v>Registro de precandidatura/candidatura</c:v>
                </c:pt>
                <c:pt idx="31">
                  <c:v>Salud pública</c:v>
                </c:pt>
                <c:pt idx="32">
                  <c:v>Salud y bienestar</c:v>
                </c:pt>
                <c:pt idx="33">
                  <c:v>Seguridad alimentaria y agricultura</c:v>
                </c:pt>
                <c:pt idx="34">
                  <c:v>Seguridad pública</c:v>
                </c:pt>
                <c:pt idx="35">
                  <c:v>Transparencia</c:v>
                </c:pt>
                <c:pt idx="36">
                  <c:v>Turismo</c:v>
                </c:pt>
                <c:pt idx="37">
                  <c:v>Violencia</c:v>
                </c:pt>
                <c:pt idx="38">
                  <c:v>Sin definir</c:v>
                </c:pt>
                <c:pt idx="39">
                  <c:v>TOTAL</c:v>
                </c:pt>
              </c:strCache>
            </c:strRef>
          </c:cat>
          <c:val>
            <c:numRef>
              <c:f>'NUEVAS TABLAS'!$AT$3:$AT$42</c:f>
              <c:numCache>
                <c:formatCode>General</c:formatCode>
                <c:ptCount val="40"/>
                <c:pt idx="0">
                  <c:v>9</c:v>
                </c:pt>
                <c:pt idx="1">
                  <c:v>0</c:v>
                </c:pt>
                <c:pt idx="2">
                  <c:v>3</c:v>
                </c:pt>
                <c:pt idx="3">
                  <c:v>0</c:v>
                </c:pt>
                <c:pt idx="4">
                  <c:v>7</c:v>
                </c:pt>
                <c:pt idx="5">
                  <c:v>2</c:v>
                </c:pt>
                <c:pt idx="6">
                  <c:v>0</c:v>
                </c:pt>
                <c:pt idx="7">
                  <c:v>0</c:v>
                </c:pt>
                <c:pt idx="8">
                  <c:v>0</c:v>
                </c:pt>
                <c:pt idx="9">
                  <c:v>2</c:v>
                </c:pt>
                <c:pt idx="10">
                  <c:v>1</c:v>
                </c:pt>
                <c:pt idx="11">
                  <c:v>1</c:v>
                </c:pt>
                <c:pt idx="12">
                  <c:v>0</c:v>
                </c:pt>
                <c:pt idx="13">
                  <c:v>1</c:v>
                </c:pt>
                <c:pt idx="14">
                  <c:v>0</c:v>
                </c:pt>
                <c:pt idx="15">
                  <c:v>0</c:v>
                </c:pt>
                <c:pt idx="16">
                  <c:v>1</c:v>
                </c:pt>
                <c:pt idx="17">
                  <c:v>0</c:v>
                </c:pt>
                <c:pt idx="18">
                  <c:v>0</c:v>
                </c:pt>
                <c:pt idx="19">
                  <c:v>0</c:v>
                </c:pt>
                <c:pt idx="20">
                  <c:v>0</c:v>
                </c:pt>
                <c:pt idx="21">
                  <c:v>0</c:v>
                </c:pt>
                <c:pt idx="22">
                  <c:v>0</c:v>
                </c:pt>
                <c:pt idx="23">
                  <c:v>3</c:v>
                </c:pt>
                <c:pt idx="24">
                  <c:v>3</c:v>
                </c:pt>
                <c:pt idx="25">
                  <c:v>30</c:v>
                </c:pt>
                <c:pt idx="26">
                  <c:v>0</c:v>
                </c:pt>
                <c:pt idx="27">
                  <c:v>0</c:v>
                </c:pt>
                <c:pt idx="28">
                  <c:v>0</c:v>
                </c:pt>
                <c:pt idx="29">
                  <c:v>0</c:v>
                </c:pt>
                <c:pt idx="30">
                  <c:v>0</c:v>
                </c:pt>
                <c:pt idx="31">
                  <c:v>1</c:v>
                </c:pt>
                <c:pt idx="32">
                  <c:v>2</c:v>
                </c:pt>
                <c:pt idx="33">
                  <c:v>0</c:v>
                </c:pt>
                <c:pt idx="34">
                  <c:v>2</c:v>
                </c:pt>
                <c:pt idx="35">
                  <c:v>1</c:v>
                </c:pt>
                <c:pt idx="36">
                  <c:v>13</c:v>
                </c:pt>
                <c:pt idx="37">
                  <c:v>0</c:v>
                </c:pt>
                <c:pt idx="38">
                  <c:v>0</c:v>
                </c:pt>
                <c:pt idx="39">
                  <c:v>82</c:v>
                </c:pt>
              </c:numCache>
            </c:numRef>
          </c:val>
          <c:extLst>
            <c:ext xmlns:c16="http://schemas.microsoft.com/office/drawing/2014/chart" uri="{C3380CC4-5D6E-409C-BE32-E72D297353CC}">
              <c16:uniqueId val="{00000005-52E4-4286-9D4B-E76466C0DC93}"/>
            </c:ext>
          </c:extLst>
        </c:ser>
        <c:ser>
          <c:idx val="6"/>
          <c:order val="6"/>
          <c:tx>
            <c:strRef>
              <c:f>'NUEVAS TABLAS'!$AU$2</c:f>
              <c:strCache>
                <c:ptCount val="1"/>
                <c:pt idx="0">
                  <c:v>Pablo Amílcar Sandoval Ballesteros</c:v>
                </c:pt>
              </c:strCache>
            </c:strRef>
          </c:tx>
          <c:spPr>
            <a:solidFill>
              <a:schemeClr val="accent4">
                <a:tint val="8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TABLAS'!$AN$3:$AN$42</c:f>
              <c:strCache>
                <c:ptCount val="40"/>
                <c:pt idx="0">
                  <c:v>Administración pública</c:v>
                </c:pt>
                <c:pt idx="1">
                  <c:v>Agricultura y ganadería</c:v>
                </c:pt>
                <c:pt idx="2">
                  <c:v>Agua</c:v>
                </c:pt>
                <c:pt idx="3">
                  <c:v>Ciencia, tecnología e innovación</c:v>
                </c:pt>
                <c:pt idx="4">
                  <c:v>Ciudades y comunidades</c:v>
                </c:pt>
                <c:pt idx="5">
                  <c:v>Comunicaciones y transportes</c:v>
                </c:pt>
                <c:pt idx="6">
                  <c:v>Cooperación internacional</c:v>
                </c:pt>
                <c:pt idx="7">
                  <c:v>Corrupción</c:v>
                </c:pt>
                <c:pt idx="8">
                  <c:v>Cultura</c:v>
                </c:pt>
                <c:pt idx="9">
                  <c:v>Cultura y deporte</c:v>
                </c:pt>
                <c:pt idx="10">
                  <c:v>Deportes</c:v>
                </c:pt>
                <c:pt idx="11">
                  <c:v>Derechos Humanos</c:v>
                </c:pt>
                <c:pt idx="12">
                  <c:v>Economía</c:v>
                </c:pt>
                <c:pt idx="13">
                  <c:v>Educación</c:v>
                </c:pt>
                <c:pt idx="14">
                  <c:v>Empleo</c:v>
                </c:pt>
                <c:pt idx="15">
                  <c:v>Empleo y desempleo</c:v>
                </c:pt>
                <c:pt idx="16">
                  <c:v>Estado de derecho y justicia</c:v>
                </c:pt>
                <c:pt idx="17">
                  <c:v>Género</c:v>
                </c:pt>
                <c:pt idx="18">
                  <c:v>Grupos en situación de vulnerabilidad</c:v>
                </c:pt>
                <c:pt idx="19">
                  <c:v>Igualdad de género</c:v>
                </c:pt>
                <c:pt idx="20">
                  <c:v>Infancia y juventud</c:v>
                </c:pt>
                <c:pt idx="21">
                  <c:v>Inseguridad</c:v>
                </c:pt>
                <c:pt idx="22">
                  <c:v>Medio ambiente</c:v>
                </c:pt>
                <c:pt idx="23">
                  <c:v>Medio ambiente y cambio climático</c:v>
                </c:pt>
                <c:pt idx="24">
                  <c:v>Obras públicas</c:v>
                </c:pt>
                <c:pt idx="25">
                  <c:v>Otro</c:v>
                </c:pt>
                <c:pt idx="26">
                  <c:v>Participación ciudadana</c:v>
                </c:pt>
                <c:pt idx="27">
                  <c:v>Paz</c:v>
                </c:pt>
                <c:pt idx="28">
                  <c:v>Pobreza</c:v>
                </c:pt>
                <c:pt idx="29">
                  <c:v>Política</c:v>
                </c:pt>
                <c:pt idx="30">
                  <c:v>Registro de precandidatura/candidatura</c:v>
                </c:pt>
                <c:pt idx="31">
                  <c:v>Salud pública</c:v>
                </c:pt>
                <c:pt idx="32">
                  <c:v>Salud y bienestar</c:v>
                </c:pt>
                <c:pt idx="33">
                  <c:v>Seguridad alimentaria y agricultura</c:v>
                </c:pt>
                <c:pt idx="34">
                  <c:v>Seguridad pública</c:v>
                </c:pt>
                <c:pt idx="35">
                  <c:v>Transparencia</c:v>
                </c:pt>
                <c:pt idx="36">
                  <c:v>Turismo</c:v>
                </c:pt>
                <c:pt idx="37">
                  <c:v>Violencia</c:v>
                </c:pt>
                <c:pt idx="38">
                  <c:v>Sin definir</c:v>
                </c:pt>
                <c:pt idx="39">
                  <c:v>TOTAL</c:v>
                </c:pt>
              </c:strCache>
            </c:strRef>
          </c:cat>
          <c:val>
            <c:numRef>
              <c:f>'NUEVAS TABLAS'!$AU$3:$AU$42</c:f>
              <c:numCache>
                <c:formatCode>General</c:formatCode>
                <c:ptCount val="40"/>
                <c:pt idx="0">
                  <c:v>2</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5</c:v>
                </c:pt>
                <c:pt idx="17">
                  <c:v>0</c:v>
                </c:pt>
                <c:pt idx="18">
                  <c:v>0</c:v>
                </c:pt>
                <c:pt idx="19">
                  <c:v>0</c:v>
                </c:pt>
                <c:pt idx="20">
                  <c:v>0</c:v>
                </c:pt>
                <c:pt idx="21">
                  <c:v>0</c:v>
                </c:pt>
                <c:pt idx="22">
                  <c:v>0</c:v>
                </c:pt>
                <c:pt idx="23">
                  <c:v>0</c:v>
                </c:pt>
                <c:pt idx="24">
                  <c:v>0</c:v>
                </c:pt>
                <c:pt idx="25">
                  <c:v>35</c:v>
                </c:pt>
                <c:pt idx="26">
                  <c:v>0</c:v>
                </c:pt>
                <c:pt idx="27">
                  <c:v>0</c:v>
                </c:pt>
                <c:pt idx="28">
                  <c:v>0</c:v>
                </c:pt>
                <c:pt idx="29">
                  <c:v>16</c:v>
                </c:pt>
                <c:pt idx="30">
                  <c:v>9</c:v>
                </c:pt>
                <c:pt idx="31">
                  <c:v>0</c:v>
                </c:pt>
                <c:pt idx="32">
                  <c:v>0</c:v>
                </c:pt>
                <c:pt idx="33">
                  <c:v>0</c:v>
                </c:pt>
                <c:pt idx="34">
                  <c:v>0</c:v>
                </c:pt>
                <c:pt idx="35">
                  <c:v>1</c:v>
                </c:pt>
                <c:pt idx="36">
                  <c:v>0</c:v>
                </c:pt>
                <c:pt idx="37">
                  <c:v>0</c:v>
                </c:pt>
                <c:pt idx="38">
                  <c:v>0</c:v>
                </c:pt>
                <c:pt idx="39">
                  <c:v>68</c:v>
                </c:pt>
              </c:numCache>
            </c:numRef>
          </c:val>
          <c:extLst>
            <c:ext xmlns:c16="http://schemas.microsoft.com/office/drawing/2014/chart" uri="{C3380CC4-5D6E-409C-BE32-E72D297353CC}">
              <c16:uniqueId val="{00000006-52E4-4286-9D4B-E76466C0DC93}"/>
            </c:ext>
          </c:extLst>
        </c:ser>
        <c:ser>
          <c:idx val="7"/>
          <c:order val="7"/>
          <c:tx>
            <c:strRef>
              <c:f>'NUEVAS TABLAS'!$AV$2</c:f>
              <c:strCache>
                <c:ptCount val="1"/>
                <c:pt idx="0">
                  <c:v>Joaquín Badillo Escamilla</c:v>
                </c:pt>
              </c:strCache>
            </c:strRef>
          </c:tx>
          <c:spPr>
            <a:solidFill>
              <a:schemeClr val="accent4">
                <a:tint val="9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TABLAS'!$AN$3:$AN$42</c:f>
              <c:strCache>
                <c:ptCount val="40"/>
                <c:pt idx="0">
                  <c:v>Administración pública</c:v>
                </c:pt>
                <c:pt idx="1">
                  <c:v>Agricultura y ganadería</c:v>
                </c:pt>
                <c:pt idx="2">
                  <c:v>Agua</c:v>
                </c:pt>
                <c:pt idx="3">
                  <c:v>Ciencia, tecnología e innovación</c:v>
                </c:pt>
                <c:pt idx="4">
                  <c:v>Ciudades y comunidades</c:v>
                </c:pt>
                <c:pt idx="5">
                  <c:v>Comunicaciones y transportes</c:v>
                </c:pt>
                <c:pt idx="6">
                  <c:v>Cooperación internacional</c:v>
                </c:pt>
                <c:pt idx="7">
                  <c:v>Corrupción</c:v>
                </c:pt>
                <c:pt idx="8">
                  <c:v>Cultura</c:v>
                </c:pt>
                <c:pt idx="9">
                  <c:v>Cultura y deporte</c:v>
                </c:pt>
                <c:pt idx="10">
                  <c:v>Deportes</c:v>
                </c:pt>
                <c:pt idx="11">
                  <c:v>Derechos Humanos</c:v>
                </c:pt>
                <c:pt idx="12">
                  <c:v>Economía</c:v>
                </c:pt>
                <c:pt idx="13">
                  <c:v>Educación</c:v>
                </c:pt>
                <c:pt idx="14">
                  <c:v>Empleo</c:v>
                </c:pt>
                <c:pt idx="15">
                  <c:v>Empleo y desempleo</c:v>
                </c:pt>
                <c:pt idx="16">
                  <c:v>Estado de derecho y justicia</c:v>
                </c:pt>
                <c:pt idx="17">
                  <c:v>Género</c:v>
                </c:pt>
                <c:pt idx="18">
                  <c:v>Grupos en situación de vulnerabilidad</c:v>
                </c:pt>
                <c:pt idx="19">
                  <c:v>Igualdad de género</c:v>
                </c:pt>
                <c:pt idx="20">
                  <c:v>Infancia y juventud</c:v>
                </c:pt>
                <c:pt idx="21">
                  <c:v>Inseguridad</c:v>
                </c:pt>
                <c:pt idx="22">
                  <c:v>Medio ambiente</c:v>
                </c:pt>
                <c:pt idx="23">
                  <c:v>Medio ambiente y cambio climático</c:v>
                </c:pt>
                <c:pt idx="24">
                  <c:v>Obras públicas</c:v>
                </c:pt>
                <c:pt idx="25">
                  <c:v>Otro</c:v>
                </c:pt>
                <c:pt idx="26">
                  <c:v>Participación ciudadana</c:v>
                </c:pt>
                <c:pt idx="27">
                  <c:v>Paz</c:v>
                </c:pt>
                <c:pt idx="28">
                  <c:v>Pobreza</c:v>
                </c:pt>
                <c:pt idx="29">
                  <c:v>Política</c:v>
                </c:pt>
                <c:pt idx="30">
                  <c:v>Registro de precandidatura/candidatura</c:v>
                </c:pt>
                <c:pt idx="31">
                  <c:v>Salud pública</c:v>
                </c:pt>
                <c:pt idx="32">
                  <c:v>Salud y bienestar</c:v>
                </c:pt>
                <c:pt idx="33">
                  <c:v>Seguridad alimentaria y agricultura</c:v>
                </c:pt>
                <c:pt idx="34">
                  <c:v>Seguridad pública</c:v>
                </c:pt>
                <c:pt idx="35">
                  <c:v>Transparencia</c:v>
                </c:pt>
                <c:pt idx="36">
                  <c:v>Turismo</c:v>
                </c:pt>
                <c:pt idx="37">
                  <c:v>Violencia</c:v>
                </c:pt>
                <c:pt idx="38">
                  <c:v>Sin definir</c:v>
                </c:pt>
                <c:pt idx="39">
                  <c:v>TOTAL</c:v>
                </c:pt>
              </c:strCache>
            </c:strRef>
          </c:cat>
          <c:val>
            <c:numRef>
              <c:f>'NUEVAS TABLAS'!$AV$3:$AV$42</c:f>
              <c:numCache>
                <c:formatCode>General</c:formatCode>
                <c:ptCount val="40"/>
                <c:pt idx="0">
                  <c:v>14</c:v>
                </c:pt>
                <c:pt idx="1">
                  <c:v>0</c:v>
                </c:pt>
                <c:pt idx="2">
                  <c:v>0</c:v>
                </c:pt>
                <c:pt idx="3">
                  <c:v>0</c:v>
                </c:pt>
                <c:pt idx="4">
                  <c:v>0</c:v>
                </c:pt>
                <c:pt idx="5">
                  <c:v>2</c:v>
                </c:pt>
                <c:pt idx="6">
                  <c:v>0</c:v>
                </c:pt>
                <c:pt idx="7">
                  <c:v>0</c:v>
                </c:pt>
                <c:pt idx="8">
                  <c:v>1</c:v>
                </c:pt>
                <c:pt idx="9">
                  <c:v>0</c:v>
                </c:pt>
                <c:pt idx="10">
                  <c:v>0</c:v>
                </c:pt>
                <c:pt idx="11">
                  <c:v>4</c:v>
                </c:pt>
                <c:pt idx="12">
                  <c:v>0</c:v>
                </c:pt>
                <c:pt idx="13">
                  <c:v>5</c:v>
                </c:pt>
                <c:pt idx="14">
                  <c:v>0</c:v>
                </c:pt>
                <c:pt idx="15">
                  <c:v>0</c:v>
                </c:pt>
                <c:pt idx="16">
                  <c:v>5</c:v>
                </c:pt>
                <c:pt idx="17">
                  <c:v>0</c:v>
                </c:pt>
                <c:pt idx="18">
                  <c:v>0</c:v>
                </c:pt>
                <c:pt idx="19">
                  <c:v>0</c:v>
                </c:pt>
                <c:pt idx="20">
                  <c:v>0</c:v>
                </c:pt>
                <c:pt idx="21">
                  <c:v>1</c:v>
                </c:pt>
                <c:pt idx="22">
                  <c:v>0</c:v>
                </c:pt>
                <c:pt idx="23">
                  <c:v>0</c:v>
                </c:pt>
                <c:pt idx="24">
                  <c:v>1</c:v>
                </c:pt>
                <c:pt idx="25">
                  <c:v>26</c:v>
                </c:pt>
                <c:pt idx="26">
                  <c:v>0</c:v>
                </c:pt>
                <c:pt idx="27">
                  <c:v>0</c:v>
                </c:pt>
                <c:pt idx="28">
                  <c:v>0</c:v>
                </c:pt>
                <c:pt idx="29">
                  <c:v>4</c:v>
                </c:pt>
                <c:pt idx="30">
                  <c:v>0</c:v>
                </c:pt>
                <c:pt idx="31">
                  <c:v>0</c:v>
                </c:pt>
                <c:pt idx="32">
                  <c:v>5</c:v>
                </c:pt>
                <c:pt idx="33">
                  <c:v>0</c:v>
                </c:pt>
                <c:pt idx="34">
                  <c:v>0</c:v>
                </c:pt>
                <c:pt idx="35">
                  <c:v>0</c:v>
                </c:pt>
                <c:pt idx="36">
                  <c:v>0</c:v>
                </c:pt>
                <c:pt idx="37">
                  <c:v>0</c:v>
                </c:pt>
                <c:pt idx="38">
                  <c:v>0</c:v>
                </c:pt>
                <c:pt idx="39">
                  <c:v>68</c:v>
                </c:pt>
              </c:numCache>
            </c:numRef>
          </c:val>
          <c:extLst>
            <c:ext xmlns:c16="http://schemas.microsoft.com/office/drawing/2014/chart" uri="{C3380CC4-5D6E-409C-BE32-E72D297353CC}">
              <c16:uniqueId val="{00000007-52E4-4286-9D4B-E76466C0DC93}"/>
            </c:ext>
          </c:extLst>
        </c:ser>
        <c:ser>
          <c:idx val="8"/>
          <c:order val="8"/>
          <c:tx>
            <c:strRef>
              <c:f>'NUEVAS TABLAS'!$AW$2</c:f>
              <c:strCache>
                <c:ptCount val="1"/>
                <c:pt idx="0">
                  <c:v>Javier Saldaña Almazán</c:v>
                </c:pt>
              </c:strCache>
            </c:strRef>
          </c:tx>
          <c:spPr>
            <a:solidFill>
              <a:schemeClr val="accent4">
                <a:shade val="9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TABLAS'!$AN$3:$AN$42</c:f>
              <c:strCache>
                <c:ptCount val="40"/>
                <c:pt idx="0">
                  <c:v>Administración pública</c:v>
                </c:pt>
                <c:pt idx="1">
                  <c:v>Agricultura y ganadería</c:v>
                </c:pt>
                <c:pt idx="2">
                  <c:v>Agua</c:v>
                </c:pt>
                <c:pt idx="3">
                  <c:v>Ciencia, tecnología e innovación</c:v>
                </c:pt>
                <c:pt idx="4">
                  <c:v>Ciudades y comunidades</c:v>
                </c:pt>
                <c:pt idx="5">
                  <c:v>Comunicaciones y transportes</c:v>
                </c:pt>
                <c:pt idx="6">
                  <c:v>Cooperación internacional</c:v>
                </c:pt>
                <c:pt idx="7">
                  <c:v>Corrupción</c:v>
                </c:pt>
                <c:pt idx="8">
                  <c:v>Cultura</c:v>
                </c:pt>
                <c:pt idx="9">
                  <c:v>Cultura y deporte</c:v>
                </c:pt>
                <c:pt idx="10">
                  <c:v>Deportes</c:v>
                </c:pt>
                <c:pt idx="11">
                  <c:v>Derechos Humanos</c:v>
                </c:pt>
                <c:pt idx="12">
                  <c:v>Economía</c:v>
                </c:pt>
                <c:pt idx="13">
                  <c:v>Educación</c:v>
                </c:pt>
                <c:pt idx="14">
                  <c:v>Empleo</c:v>
                </c:pt>
                <c:pt idx="15">
                  <c:v>Empleo y desempleo</c:v>
                </c:pt>
                <c:pt idx="16">
                  <c:v>Estado de derecho y justicia</c:v>
                </c:pt>
                <c:pt idx="17">
                  <c:v>Género</c:v>
                </c:pt>
                <c:pt idx="18">
                  <c:v>Grupos en situación de vulnerabilidad</c:v>
                </c:pt>
                <c:pt idx="19">
                  <c:v>Igualdad de género</c:v>
                </c:pt>
                <c:pt idx="20">
                  <c:v>Infancia y juventud</c:v>
                </c:pt>
                <c:pt idx="21">
                  <c:v>Inseguridad</c:v>
                </c:pt>
                <c:pt idx="22">
                  <c:v>Medio ambiente</c:v>
                </c:pt>
                <c:pt idx="23">
                  <c:v>Medio ambiente y cambio climático</c:v>
                </c:pt>
                <c:pt idx="24">
                  <c:v>Obras públicas</c:v>
                </c:pt>
                <c:pt idx="25">
                  <c:v>Otro</c:v>
                </c:pt>
                <c:pt idx="26">
                  <c:v>Participación ciudadana</c:v>
                </c:pt>
                <c:pt idx="27">
                  <c:v>Paz</c:v>
                </c:pt>
                <c:pt idx="28">
                  <c:v>Pobreza</c:v>
                </c:pt>
                <c:pt idx="29">
                  <c:v>Política</c:v>
                </c:pt>
                <c:pt idx="30">
                  <c:v>Registro de precandidatura/candidatura</c:v>
                </c:pt>
                <c:pt idx="31">
                  <c:v>Salud pública</c:v>
                </c:pt>
                <c:pt idx="32">
                  <c:v>Salud y bienestar</c:v>
                </c:pt>
                <c:pt idx="33">
                  <c:v>Seguridad alimentaria y agricultura</c:v>
                </c:pt>
                <c:pt idx="34">
                  <c:v>Seguridad pública</c:v>
                </c:pt>
                <c:pt idx="35">
                  <c:v>Transparencia</c:v>
                </c:pt>
                <c:pt idx="36">
                  <c:v>Turismo</c:v>
                </c:pt>
                <c:pt idx="37">
                  <c:v>Violencia</c:v>
                </c:pt>
                <c:pt idx="38">
                  <c:v>Sin definir</c:v>
                </c:pt>
                <c:pt idx="39">
                  <c:v>TOTAL</c:v>
                </c:pt>
              </c:strCache>
            </c:strRef>
          </c:cat>
          <c:val>
            <c:numRef>
              <c:f>'NUEVAS TABLAS'!$AW$3:$AW$42</c:f>
              <c:numCache>
                <c:formatCode>General</c:formatCode>
                <c:ptCount val="40"/>
                <c:pt idx="0">
                  <c:v>0</c:v>
                </c:pt>
                <c:pt idx="1">
                  <c:v>0</c:v>
                </c:pt>
                <c:pt idx="2">
                  <c:v>0</c:v>
                </c:pt>
                <c:pt idx="3">
                  <c:v>0</c:v>
                </c:pt>
                <c:pt idx="4">
                  <c:v>0</c:v>
                </c:pt>
                <c:pt idx="5">
                  <c:v>0</c:v>
                </c:pt>
                <c:pt idx="6">
                  <c:v>0</c:v>
                </c:pt>
                <c:pt idx="7">
                  <c:v>1</c:v>
                </c:pt>
                <c:pt idx="8">
                  <c:v>0</c:v>
                </c:pt>
                <c:pt idx="9">
                  <c:v>0</c:v>
                </c:pt>
                <c:pt idx="10">
                  <c:v>0</c:v>
                </c:pt>
                <c:pt idx="11">
                  <c:v>0</c:v>
                </c:pt>
                <c:pt idx="12">
                  <c:v>0</c:v>
                </c:pt>
                <c:pt idx="13">
                  <c:v>7</c:v>
                </c:pt>
                <c:pt idx="14">
                  <c:v>1</c:v>
                </c:pt>
                <c:pt idx="15">
                  <c:v>0</c:v>
                </c:pt>
                <c:pt idx="16">
                  <c:v>0</c:v>
                </c:pt>
                <c:pt idx="17">
                  <c:v>1</c:v>
                </c:pt>
                <c:pt idx="18">
                  <c:v>0</c:v>
                </c:pt>
                <c:pt idx="19">
                  <c:v>0</c:v>
                </c:pt>
                <c:pt idx="20">
                  <c:v>0</c:v>
                </c:pt>
                <c:pt idx="21">
                  <c:v>6</c:v>
                </c:pt>
                <c:pt idx="22">
                  <c:v>0</c:v>
                </c:pt>
                <c:pt idx="23">
                  <c:v>0</c:v>
                </c:pt>
                <c:pt idx="24">
                  <c:v>0</c:v>
                </c:pt>
                <c:pt idx="25">
                  <c:v>31</c:v>
                </c:pt>
                <c:pt idx="26">
                  <c:v>0</c:v>
                </c:pt>
                <c:pt idx="27">
                  <c:v>0</c:v>
                </c:pt>
                <c:pt idx="28">
                  <c:v>0</c:v>
                </c:pt>
                <c:pt idx="29">
                  <c:v>16</c:v>
                </c:pt>
                <c:pt idx="30">
                  <c:v>0</c:v>
                </c:pt>
                <c:pt idx="31">
                  <c:v>0</c:v>
                </c:pt>
                <c:pt idx="32">
                  <c:v>0</c:v>
                </c:pt>
                <c:pt idx="33">
                  <c:v>0</c:v>
                </c:pt>
                <c:pt idx="34">
                  <c:v>0</c:v>
                </c:pt>
                <c:pt idx="35">
                  <c:v>2</c:v>
                </c:pt>
                <c:pt idx="36">
                  <c:v>0</c:v>
                </c:pt>
                <c:pt idx="37">
                  <c:v>0</c:v>
                </c:pt>
                <c:pt idx="38">
                  <c:v>0</c:v>
                </c:pt>
                <c:pt idx="39">
                  <c:v>65</c:v>
                </c:pt>
              </c:numCache>
            </c:numRef>
          </c:val>
          <c:extLst>
            <c:ext xmlns:c16="http://schemas.microsoft.com/office/drawing/2014/chart" uri="{C3380CC4-5D6E-409C-BE32-E72D297353CC}">
              <c16:uniqueId val="{00000008-52E4-4286-9D4B-E76466C0DC93}"/>
            </c:ext>
          </c:extLst>
        </c:ser>
        <c:ser>
          <c:idx val="9"/>
          <c:order val="9"/>
          <c:tx>
            <c:strRef>
              <c:f>'NUEVAS TABLAS'!$AX$2</c:f>
              <c:strCache>
                <c:ptCount val="1"/>
                <c:pt idx="0">
                  <c:v>Ricardo Castillo Peña</c:v>
                </c:pt>
              </c:strCache>
            </c:strRef>
          </c:tx>
          <c:spPr>
            <a:solidFill>
              <a:schemeClr val="accent4">
                <a:shade val="8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TABLAS'!$AN$3:$AN$42</c:f>
              <c:strCache>
                <c:ptCount val="40"/>
                <c:pt idx="0">
                  <c:v>Administración pública</c:v>
                </c:pt>
                <c:pt idx="1">
                  <c:v>Agricultura y ganadería</c:v>
                </c:pt>
                <c:pt idx="2">
                  <c:v>Agua</c:v>
                </c:pt>
                <c:pt idx="3">
                  <c:v>Ciencia, tecnología e innovación</c:v>
                </c:pt>
                <c:pt idx="4">
                  <c:v>Ciudades y comunidades</c:v>
                </c:pt>
                <c:pt idx="5">
                  <c:v>Comunicaciones y transportes</c:v>
                </c:pt>
                <c:pt idx="6">
                  <c:v>Cooperación internacional</c:v>
                </c:pt>
                <c:pt idx="7">
                  <c:v>Corrupción</c:v>
                </c:pt>
                <c:pt idx="8">
                  <c:v>Cultura</c:v>
                </c:pt>
                <c:pt idx="9">
                  <c:v>Cultura y deporte</c:v>
                </c:pt>
                <c:pt idx="10">
                  <c:v>Deportes</c:v>
                </c:pt>
                <c:pt idx="11">
                  <c:v>Derechos Humanos</c:v>
                </c:pt>
                <c:pt idx="12">
                  <c:v>Economía</c:v>
                </c:pt>
                <c:pt idx="13">
                  <c:v>Educación</c:v>
                </c:pt>
                <c:pt idx="14">
                  <c:v>Empleo</c:v>
                </c:pt>
                <c:pt idx="15">
                  <c:v>Empleo y desempleo</c:v>
                </c:pt>
                <c:pt idx="16">
                  <c:v>Estado de derecho y justicia</c:v>
                </c:pt>
                <c:pt idx="17">
                  <c:v>Género</c:v>
                </c:pt>
                <c:pt idx="18">
                  <c:v>Grupos en situación de vulnerabilidad</c:v>
                </c:pt>
                <c:pt idx="19">
                  <c:v>Igualdad de género</c:v>
                </c:pt>
                <c:pt idx="20">
                  <c:v>Infancia y juventud</c:v>
                </c:pt>
                <c:pt idx="21">
                  <c:v>Inseguridad</c:v>
                </c:pt>
                <c:pt idx="22">
                  <c:v>Medio ambiente</c:v>
                </c:pt>
                <c:pt idx="23">
                  <c:v>Medio ambiente y cambio climático</c:v>
                </c:pt>
                <c:pt idx="24">
                  <c:v>Obras públicas</c:v>
                </c:pt>
                <c:pt idx="25">
                  <c:v>Otro</c:v>
                </c:pt>
                <c:pt idx="26">
                  <c:v>Participación ciudadana</c:v>
                </c:pt>
                <c:pt idx="27">
                  <c:v>Paz</c:v>
                </c:pt>
                <c:pt idx="28">
                  <c:v>Pobreza</c:v>
                </c:pt>
                <c:pt idx="29">
                  <c:v>Política</c:v>
                </c:pt>
                <c:pt idx="30">
                  <c:v>Registro de precandidatura/candidatura</c:v>
                </c:pt>
                <c:pt idx="31">
                  <c:v>Salud pública</c:v>
                </c:pt>
                <c:pt idx="32">
                  <c:v>Salud y bienestar</c:v>
                </c:pt>
                <c:pt idx="33">
                  <c:v>Seguridad alimentaria y agricultura</c:v>
                </c:pt>
                <c:pt idx="34">
                  <c:v>Seguridad pública</c:v>
                </c:pt>
                <c:pt idx="35">
                  <c:v>Transparencia</c:v>
                </c:pt>
                <c:pt idx="36">
                  <c:v>Turismo</c:v>
                </c:pt>
                <c:pt idx="37">
                  <c:v>Violencia</c:v>
                </c:pt>
                <c:pt idx="38">
                  <c:v>Sin definir</c:v>
                </c:pt>
                <c:pt idx="39">
                  <c:v>TOTAL</c:v>
                </c:pt>
              </c:strCache>
            </c:strRef>
          </c:cat>
          <c:val>
            <c:numRef>
              <c:f>'NUEVAS TABLAS'!$AX$3:$AX$42</c:f>
              <c:numCache>
                <c:formatCode>General</c:formatCode>
                <c:ptCount val="40"/>
                <c:pt idx="0">
                  <c:v>9</c:v>
                </c:pt>
                <c:pt idx="1">
                  <c:v>0</c:v>
                </c:pt>
                <c:pt idx="2">
                  <c:v>0</c:v>
                </c:pt>
                <c:pt idx="3">
                  <c:v>0</c:v>
                </c:pt>
                <c:pt idx="4">
                  <c:v>0</c:v>
                </c:pt>
                <c:pt idx="5">
                  <c:v>0</c:v>
                </c:pt>
                <c:pt idx="6">
                  <c:v>0</c:v>
                </c:pt>
                <c:pt idx="7">
                  <c:v>0</c:v>
                </c:pt>
                <c:pt idx="8">
                  <c:v>1</c:v>
                </c:pt>
                <c:pt idx="9">
                  <c:v>0</c:v>
                </c:pt>
                <c:pt idx="10">
                  <c:v>0</c:v>
                </c:pt>
                <c:pt idx="11">
                  <c:v>0</c:v>
                </c:pt>
                <c:pt idx="12">
                  <c:v>0</c:v>
                </c:pt>
                <c:pt idx="13">
                  <c:v>38</c:v>
                </c:pt>
                <c:pt idx="14">
                  <c:v>0</c:v>
                </c:pt>
                <c:pt idx="15">
                  <c:v>0</c:v>
                </c:pt>
                <c:pt idx="16">
                  <c:v>2</c:v>
                </c:pt>
                <c:pt idx="17">
                  <c:v>0</c:v>
                </c:pt>
                <c:pt idx="18">
                  <c:v>0</c:v>
                </c:pt>
                <c:pt idx="19">
                  <c:v>0</c:v>
                </c:pt>
                <c:pt idx="20">
                  <c:v>0</c:v>
                </c:pt>
                <c:pt idx="21">
                  <c:v>0</c:v>
                </c:pt>
                <c:pt idx="22">
                  <c:v>0</c:v>
                </c:pt>
                <c:pt idx="23">
                  <c:v>0</c:v>
                </c:pt>
                <c:pt idx="24">
                  <c:v>0</c:v>
                </c:pt>
                <c:pt idx="25">
                  <c:v>14</c:v>
                </c:pt>
                <c:pt idx="26">
                  <c:v>0</c:v>
                </c:pt>
                <c:pt idx="27">
                  <c:v>0</c:v>
                </c:pt>
                <c:pt idx="28">
                  <c:v>0</c:v>
                </c:pt>
                <c:pt idx="29">
                  <c:v>0</c:v>
                </c:pt>
                <c:pt idx="30">
                  <c:v>0</c:v>
                </c:pt>
                <c:pt idx="31">
                  <c:v>0</c:v>
                </c:pt>
                <c:pt idx="32">
                  <c:v>0</c:v>
                </c:pt>
                <c:pt idx="33">
                  <c:v>0</c:v>
                </c:pt>
                <c:pt idx="34">
                  <c:v>0</c:v>
                </c:pt>
                <c:pt idx="35">
                  <c:v>0</c:v>
                </c:pt>
                <c:pt idx="36">
                  <c:v>0</c:v>
                </c:pt>
                <c:pt idx="37">
                  <c:v>0</c:v>
                </c:pt>
                <c:pt idx="38">
                  <c:v>0</c:v>
                </c:pt>
                <c:pt idx="39">
                  <c:v>64</c:v>
                </c:pt>
              </c:numCache>
            </c:numRef>
          </c:val>
          <c:extLst>
            <c:ext xmlns:c16="http://schemas.microsoft.com/office/drawing/2014/chart" uri="{C3380CC4-5D6E-409C-BE32-E72D297353CC}">
              <c16:uniqueId val="{00000009-52E4-4286-9D4B-E76466C0DC93}"/>
            </c:ext>
          </c:extLst>
        </c:ser>
        <c:ser>
          <c:idx val="10"/>
          <c:order val="10"/>
          <c:tx>
            <c:strRef>
              <c:f>'NUEVAS TABLAS'!$AY$2</c:f>
              <c:strCache>
                <c:ptCount val="1"/>
                <c:pt idx="0">
                  <c:v>Liz Salgado Pineda</c:v>
                </c:pt>
              </c:strCache>
            </c:strRef>
          </c:tx>
          <c:spPr>
            <a:solidFill>
              <a:schemeClr val="accent4">
                <a:shade val="79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TABLAS'!$AN$3:$AN$42</c:f>
              <c:strCache>
                <c:ptCount val="40"/>
                <c:pt idx="0">
                  <c:v>Administración pública</c:v>
                </c:pt>
                <c:pt idx="1">
                  <c:v>Agricultura y ganadería</c:v>
                </c:pt>
                <c:pt idx="2">
                  <c:v>Agua</c:v>
                </c:pt>
                <c:pt idx="3">
                  <c:v>Ciencia, tecnología e innovación</c:v>
                </c:pt>
                <c:pt idx="4">
                  <c:v>Ciudades y comunidades</c:v>
                </c:pt>
                <c:pt idx="5">
                  <c:v>Comunicaciones y transportes</c:v>
                </c:pt>
                <c:pt idx="6">
                  <c:v>Cooperación internacional</c:v>
                </c:pt>
                <c:pt idx="7">
                  <c:v>Corrupción</c:v>
                </c:pt>
                <c:pt idx="8">
                  <c:v>Cultura</c:v>
                </c:pt>
                <c:pt idx="9">
                  <c:v>Cultura y deporte</c:v>
                </c:pt>
                <c:pt idx="10">
                  <c:v>Deportes</c:v>
                </c:pt>
                <c:pt idx="11">
                  <c:v>Derechos Humanos</c:v>
                </c:pt>
                <c:pt idx="12">
                  <c:v>Economía</c:v>
                </c:pt>
                <c:pt idx="13">
                  <c:v>Educación</c:v>
                </c:pt>
                <c:pt idx="14">
                  <c:v>Empleo</c:v>
                </c:pt>
                <c:pt idx="15">
                  <c:v>Empleo y desempleo</c:v>
                </c:pt>
                <c:pt idx="16">
                  <c:v>Estado de derecho y justicia</c:v>
                </c:pt>
                <c:pt idx="17">
                  <c:v>Género</c:v>
                </c:pt>
                <c:pt idx="18">
                  <c:v>Grupos en situación de vulnerabilidad</c:v>
                </c:pt>
                <c:pt idx="19">
                  <c:v>Igualdad de género</c:v>
                </c:pt>
                <c:pt idx="20">
                  <c:v>Infancia y juventud</c:v>
                </c:pt>
                <c:pt idx="21">
                  <c:v>Inseguridad</c:v>
                </c:pt>
                <c:pt idx="22">
                  <c:v>Medio ambiente</c:v>
                </c:pt>
                <c:pt idx="23">
                  <c:v>Medio ambiente y cambio climático</c:v>
                </c:pt>
                <c:pt idx="24">
                  <c:v>Obras públicas</c:v>
                </c:pt>
                <c:pt idx="25">
                  <c:v>Otro</c:v>
                </c:pt>
                <c:pt idx="26">
                  <c:v>Participación ciudadana</c:v>
                </c:pt>
                <c:pt idx="27">
                  <c:v>Paz</c:v>
                </c:pt>
                <c:pt idx="28">
                  <c:v>Pobreza</c:v>
                </c:pt>
                <c:pt idx="29">
                  <c:v>Política</c:v>
                </c:pt>
                <c:pt idx="30">
                  <c:v>Registro de precandidatura/candidatura</c:v>
                </c:pt>
                <c:pt idx="31">
                  <c:v>Salud pública</c:v>
                </c:pt>
                <c:pt idx="32">
                  <c:v>Salud y bienestar</c:v>
                </c:pt>
                <c:pt idx="33">
                  <c:v>Seguridad alimentaria y agricultura</c:v>
                </c:pt>
                <c:pt idx="34">
                  <c:v>Seguridad pública</c:v>
                </c:pt>
                <c:pt idx="35">
                  <c:v>Transparencia</c:v>
                </c:pt>
                <c:pt idx="36">
                  <c:v>Turismo</c:v>
                </c:pt>
                <c:pt idx="37">
                  <c:v>Violencia</c:v>
                </c:pt>
                <c:pt idx="38">
                  <c:v>Sin definir</c:v>
                </c:pt>
                <c:pt idx="39">
                  <c:v>TOTAL</c:v>
                </c:pt>
              </c:strCache>
            </c:strRef>
          </c:cat>
          <c:val>
            <c:numRef>
              <c:f>'NUEVAS TABLAS'!$AY$3:$AY$42</c:f>
              <c:numCache>
                <c:formatCode>General</c:formatCode>
                <c:ptCount val="40"/>
                <c:pt idx="0">
                  <c:v>5</c:v>
                </c:pt>
                <c:pt idx="1">
                  <c:v>0</c:v>
                </c:pt>
                <c:pt idx="2">
                  <c:v>1</c:v>
                </c:pt>
                <c:pt idx="3">
                  <c:v>0</c:v>
                </c:pt>
                <c:pt idx="4">
                  <c:v>1</c:v>
                </c:pt>
                <c:pt idx="5">
                  <c:v>0</c:v>
                </c:pt>
                <c:pt idx="6">
                  <c:v>1</c:v>
                </c:pt>
                <c:pt idx="7">
                  <c:v>0</c:v>
                </c:pt>
                <c:pt idx="8">
                  <c:v>0</c:v>
                </c:pt>
                <c:pt idx="9">
                  <c:v>0</c:v>
                </c:pt>
                <c:pt idx="10">
                  <c:v>0</c:v>
                </c:pt>
                <c:pt idx="11">
                  <c:v>3</c:v>
                </c:pt>
                <c:pt idx="12">
                  <c:v>1</c:v>
                </c:pt>
                <c:pt idx="13">
                  <c:v>2</c:v>
                </c:pt>
                <c:pt idx="14">
                  <c:v>0</c:v>
                </c:pt>
                <c:pt idx="15">
                  <c:v>0</c:v>
                </c:pt>
                <c:pt idx="16">
                  <c:v>0</c:v>
                </c:pt>
                <c:pt idx="17">
                  <c:v>1</c:v>
                </c:pt>
                <c:pt idx="18">
                  <c:v>0</c:v>
                </c:pt>
                <c:pt idx="19">
                  <c:v>0</c:v>
                </c:pt>
                <c:pt idx="20">
                  <c:v>1</c:v>
                </c:pt>
                <c:pt idx="21">
                  <c:v>0</c:v>
                </c:pt>
                <c:pt idx="22">
                  <c:v>0</c:v>
                </c:pt>
                <c:pt idx="23">
                  <c:v>0</c:v>
                </c:pt>
                <c:pt idx="24">
                  <c:v>4</c:v>
                </c:pt>
                <c:pt idx="25">
                  <c:v>30</c:v>
                </c:pt>
                <c:pt idx="26">
                  <c:v>0</c:v>
                </c:pt>
                <c:pt idx="27">
                  <c:v>0</c:v>
                </c:pt>
                <c:pt idx="28">
                  <c:v>0</c:v>
                </c:pt>
                <c:pt idx="29">
                  <c:v>0</c:v>
                </c:pt>
                <c:pt idx="30">
                  <c:v>0</c:v>
                </c:pt>
                <c:pt idx="31">
                  <c:v>0</c:v>
                </c:pt>
                <c:pt idx="32">
                  <c:v>5</c:v>
                </c:pt>
                <c:pt idx="33">
                  <c:v>0</c:v>
                </c:pt>
                <c:pt idx="34">
                  <c:v>0</c:v>
                </c:pt>
                <c:pt idx="35">
                  <c:v>0</c:v>
                </c:pt>
                <c:pt idx="36">
                  <c:v>1</c:v>
                </c:pt>
                <c:pt idx="37">
                  <c:v>0</c:v>
                </c:pt>
                <c:pt idx="38">
                  <c:v>1</c:v>
                </c:pt>
                <c:pt idx="39">
                  <c:v>57</c:v>
                </c:pt>
              </c:numCache>
            </c:numRef>
          </c:val>
          <c:extLst>
            <c:ext xmlns:c16="http://schemas.microsoft.com/office/drawing/2014/chart" uri="{C3380CC4-5D6E-409C-BE32-E72D297353CC}">
              <c16:uniqueId val="{0000000A-52E4-4286-9D4B-E76466C0DC93}"/>
            </c:ext>
          </c:extLst>
        </c:ser>
        <c:ser>
          <c:idx val="11"/>
          <c:order val="11"/>
          <c:tx>
            <c:strRef>
              <c:f>'NUEVAS TABLAS'!$AZ$2</c:f>
              <c:strCache>
                <c:ptCount val="1"/>
                <c:pt idx="0">
                  <c:v>Erik Catalán Rendón</c:v>
                </c:pt>
              </c:strCache>
            </c:strRef>
          </c:tx>
          <c:spPr>
            <a:solidFill>
              <a:schemeClr val="accent4">
                <a:shade val="71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TABLAS'!$AN$3:$AN$42</c:f>
              <c:strCache>
                <c:ptCount val="40"/>
                <c:pt idx="0">
                  <c:v>Administración pública</c:v>
                </c:pt>
                <c:pt idx="1">
                  <c:v>Agricultura y ganadería</c:v>
                </c:pt>
                <c:pt idx="2">
                  <c:v>Agua</c:v>
                </c:pt>
                <c:pt idx="3">
                  <c:v>Ciencia, tecnología e innovación</c:v>
                </c:pt>
                <c:pt idx="4">
                  <c:v>Ciudades y comunidades</c:v>
                </c:pt>
                <c:pt idx="5">
                  <c:v>Comunicaciones y transportes</c:v>
                </c:pt>
                <c:pt idx="6">
                  <c:v>Cooperación internacional</c:v>
                </c:pt>
                <c:pt idx="7">
                  <c:v>Corrupción</c:v>
                </c:pt>
                <c:pt idx="8">
                  <c:v>Cultura</c:v>
                </c:pt>
                <c:pt idx="9">
                  <c:v>Cultura y deporte</c:v>
                </c:pt>
                <c:pt idx="10">
                  <c:v>Deportes</c:v>
                </c:pt>
                <c:pt idx="11">
                  <c:v>Derechos Humanos</c:v>
                </c:pt>
                <c:pt idx="12">
                  <c:v>Economía</c:v>
                </c:pt>
                <c:pt idx="13">
                  <c:v>Educación</c:v>
                </c:pt>
                <c:pt idx="14">
                  <c:v>Empleo</c:v>
                </c:pt>
                <c:pt idx="15">
                  <c:v>Empleo y desempleo</c:v>
                </c:pt>
                <c:pt idx="16">
                  <c:v>Estado de derecho y justicia</c:v>
                </c:pt>
                <c:pt idx="17">
                  <c:v>Género</c:v>
                </c:pt>
                <c:pt idx="18">
                  <c:v>Grupos en situación de vulnerabilidad</c:v>
                </c:pt>
                <c:pt idx="19">
                  <c:v>Igualdad de género</c:v>
                </c:pt>
                <c:pt idx="20">
                  <c:v>Infancia y juventud</c:v>
                </c:pt>
                <c:pt idx="21">
                  <c:v>Inseguridad</c:v>
                </c:pt>
                <c:pt idx="22">
                  <c:v>Medio ambiente</c:v>
                </c:pt>
                <c:pt idx="23">
                  <c:v>Medio ambiente y cambio climático</c:v>
                </c:pt>
                <c:pt idx="24">
                  <c:v>Obras públicas</c:v>
                </c:pt>
                <c:pt idx="25">
                  <c:v>Otro</c:v>
                </c:pt>
                <c:pt idx="26">
                  <c:v>Participación ciudadana</c:v>
                </c:pt>
                <c:pt idx="27">
                  <c:v>Paz</c:v>
                </c:pt>
                <c:pt idx="28">
                  <c:v>Pobreza</c:v>
                </c:pt>
                <c:pt idx="29">
                  <c:v>Política</c:v>
                </c:pt>
                <c:pt idx="30">
                  <c:v>Registro de precandidatura/candidatura</c:v>
                </c:pt>
                <c:pt idx="31">
                  <c:v>Salud pública</c:v>
                </c:pt>
                <c:pt idx="32">
                  <c:v>Salud y bienestar</c:v>
                </c:pt>
                <c:pt idx="33">
                  <c:v>Seguridad alimentaria y agricultura</c:v>
                </c:pt>
                <c:pt idx="34">
                  <c:v>Seguridad pública</c:v>
                </c:pt>
                <c:pt idx="35">
                  <c:v>Transparencia</c:v>
                </c:pt>
                <c:pt idx="36">
                  <c:v>Turismo</c:v>
                </c:pt>
                <c:pt idx="37">
                  <c:v>Violencia</c:v>
                </c:pt>
                <c:pt idx="38">
                  <c:v>Sin definir</c:v>
                </c:pt>
                <c:pt idx="39">
                  <c:v>TOTAL</c:v>
                </c:pt>
              </c:strCache>
            </c:strRef>
          </c:cat>
          <c:val>
            <c:numRef>
              <c:f>'NUEVAS TABLAS'!$AZ$3:$AZ$42</c:f>
              <c:numCache>
                <c:formatCode>General</c:formatCode>
                <c:ptCount val="40"/>
                <c:pt idx="0">
                  <c:v>5</c:v>
                </c:pt>
                <c:pt idx="1">
                  <c:v>1</c:v>
                </c:pt>
                <c:pt idx="2">
                  <c:v>1</c:v>
                </c:pt>
                <c:pt idx="3">
                  <c:v>0</c:v>
                </c:pt>
                <c:pt idx="4">
                  <c:v>4</c:v>
                </c:pt>
                <c:pt idx="5">
                  <c:v>0</c:v>
                </c:pt>
                <c:pt idx="6">
                  <c:v>0</c:v>
                </c:pt>
                <c:pt idx="7">
                  <c:v>0</c:v>
                </c:pt>
                <c:pt idx="8">
                  <c:v>1</c:v>
                </c:pt>
                <c:pt idx="9">
                  <c:v>4</c:v>
                </c:pt>
                <c:pt idx="10">
                  <c:v>1</c:v>
                </c:pt>
                <c:pt idx="11">
                  <c:v>3</c:v>
                </c:pt>
                <c:pt idx="12">
                  <c:v>0</c:v>
                </c:pt>
                <c:pt idx="13">
                  <c:v>2</c:v>
                </c:pt>
                <c:pt idx="14">
                  <c:v>0</c:v>
                </c:pt>
                <c:pt idx="15">
                  <c:v>0</c:v>
                </c:pt>
                <c:pt idx="16">
                  <c:v>0</c:v>
                </c:pt>
                <c:pt idx="17">
                  <c:v>0</c:v>
                </c:pt>
                <c:pt idx="18">
                  <c:v>0</c:v>
                </c:pt>
                <c:pt idx="19">
                  <c:v>0</c:v>
                </c:pt>
                <c:pt idx="20">
                  <c:v>0</c:v>
                </c:pt>
                <c:pt idx="21">
                  <c:v>0</c:v>
                </c:pt>
                <c:pt idx="22">
                  <c:v>0</c:v>
                </c:pt>
                <c:pt idx="23">
                  <c:v>2</c:v>
                </c:pt>
                <c:pt idx="24">
                  <c:v>2</c:v>
                </c:pt>
                <c:pt idx="25">
                  <c:v>22</c:v>
                </c:pt>
                <c:pt idx="26">
                  <c:v>0</c:v>
                </c:pt>
                <c:pt idx="27">
                  <c:v>0</c:v>
                </c:pt>
                <c:pt idx="28">
                  <c:v>0</c:v>
                </c:pt>
                <c:pt idx="29">
                  <c:v>2</c:v>
                </c:pt>
                <c:pt idx="30">
                  <c:v>0</c:v>
                </c:pt>
                <c:pt idx="31">
                  <c:v>1</c:v>
                </c:pt>
                <c:pt idx="32">
                  <c:v>4</c:v>
                </c:pt>
                <c:pt idx="33">
                  <c:v>0</c:v>
                </c:pt>
                <c:pt idx="34">
                  <c:v>2</c:v>
                </c:pt>
                <c:pt idx="35">
                  <c:v>0</c:v>
                </c:pt>
                <c:pt idx="36">
                  <c:v>0</c:v>
                </c:pt>
                <c:pt idx="37">
                  <c:v>0</c:v>
                </c:pt>
                <c:pt idx="38">
                  <c:v>0</c:v>
                </c:pt>
                <c:pt idx="39">
                  <c:v>57</c:v>
                </c:pt>
              </c:numCache>
            </c:numRef>
          </c:val>
          <c:extLst>
            <c:ext xmlns:c16="http://schemas.microsoft.com/office/drawing/2014/chart" uri="{C3380CC4-5D6E-409C-BE32-E72D297353CC}">
              <c16:uniqueId val="{0000000B-52E4-4286-9D4B-E76466C0DC93}"/>
            </c:ext>
          </c:extLst>
        </c:ser>
        <c:ser>
          <c:idx val="12"/>
          <c:order val="12"/>
          <c:tx>
            <c:strRef>
              <c:f>'NUEVAS TABLAS'!$BA$2</c:f>
              <c:strCache>
                <c:ptCount val="1"/>
                <c:pt idx="0">
                  <c:v>Jacinto González Varona</c:v>
                </c:pt>
              </c:strCache>
            </c:strRef>
          </c:tx>
          <c:spPr>
            <a:solidFill>
              <a:schemeClr val="accent4">
                <a:shade val="62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TABLAS'!$AN$3:$AN$42</c:f>
              <c:strCache>
                <c:ptCount val="40"/>
                <c:pt idx="0">
                  <c:v>Administración pública</c:v>
                </c:pt>
                <c:pt idx="1">
                  <c:v>Agricultura y ganadería</c:v>
                </c:pt>
                <c:pt idx="2">
                  <c:v>Agua</c:v>
                </c:pt>
                <c:pt idx="3">
                  <c:v>Ciencia, tecnología e innovación</c:v>
                </c:pt>
                <c:pt idx="4">
                  <c:v>Ciudades y comunidades</c:v>
                </c:pt>
                <c:pt idx="5">
                  <c:v>Comunicaciones y transportes</c:v>
                </c:pt>
                <c:pt idx="6">
                  <c:v>Cooperación internacional</c:v>
                </c:pt>
                <c:pt idx="7">
                  <c:v>Corrupción</c:v>
                </c:pt>
                <c:pt idx="8">
                  <c:v>Cultura</c:v>
                </c:pt>
                <c:pt idx="9">
                  <c:v>Cultura y deporte</c:v>
                </c:pt>
                <c:pt idx="10">
                  <c:v>Deportes</c:v>
                </c:pt>
                <c:pt idx="11">
                  <c:v>Derechos Humanos</c:v>
                </c:pt>
                <c:pt idx="12">
                  <c:v>Economía</c:v>
                </c:pt>
                <c:pt idx="13">
                  <c:v>Educación</c:v>
                </c:pt>
                <c:pt idx="14">
                  <c:v>Empleo</c:v>
                </c:pt>
                <c:pt idx="15">
                  <c:v>Empleo y desempleo</c:v>
                </c:pt>
                <c:pt idx="16">
                  <c:v>Estado de derecho y justicia</c:v>
                </c:pt>
                <c:pt idx="17">
                  <c:v>Género</c:v>
                </c:pt>
                <c:pt idx="18">
                  <c:v>Grupos en situación de vulnerabilidad</c:v>
                </c:pt>
                <c:pt idx="19">
                  <c:v>Igualdad de género</c:v>
                </c:pt>
                <c:pt idx="20">
                  <c:v>Infancia y juventud</c:v>
                </c:pt>
                <c:pt idx="21">
                  <c:v>Inseguridad</c:v>
                </c:pt>
                <c:pt idx="22">
                  <c:v>Medio ambiente</c:v>
                </c:pt>
                <c:pt idx="23">
                  <c:v>Medio ambiente y cambio climático</c:v>
                </c:pt>
                <c:pt idx="24">
                  <c:v>Obras públicas</c:v>
                </c:pt>
                <c:pt idx="25">
                  <c:v>Otro</c:v>
                </c:pt>
                <c:pt idx="26">
                  <c:v>Participación ciudadana</c:v>
                </c:pt>
                <c:pt idx="27">
                  <c:v>Paz</c:v>
                </c:pt>
                <c:pt idx="28">
                  <c:v>Pobreza</c:v>
                </c:pt>
                <c:pt idx="29">
                  <c:v>Política</c:v>
                </c:pt>
                <c:pt idx="30">
                  <c:v>Registro de precandidatura/candidatura</c:v>
                </c:pt>
                <c:pt idx="31">
                  <c:v>Salud pública</c:v>
                </c:pt>
                <c:pt idx="32">
                  <c:v>Salud y bienestar</c:v>
                </c:pt>
                <c:pt idx="33">
                  <c:v>Seguridad alimentaria y agricultura</c:v>
                </c:pt>
                <c:pt idx="34">
                  <c:v>Seguridad pública</c:v>
                </c:pt>
                <c:pt idx="35">
                  <c:v>Transparencia</c:v>
                </c:pt>
                <c:pt idx="36">
                  <c:v>Turismo</c:v>
                </c:pt>
                <c:pt idx="37">
                  <c:v>Violencia</c:v>
                </c:pt>
                <c:pt idx="38">
                  <c:v>Sin definir</c:v>
                </c:pt>
                <c:pt idx="39">
                  <c:v>TOTAL</c:v>
                </c:pt>
              </c:strCache>
            </c:strRef>
          </c:cat>
          <c:val>
            <c:numRef>
              <c:f>'NUEVAS TABLAS'!$BA$3:$BA$42</c:f>
              <c:numCache>
                <c:formatCode>General</c:formatCode>
                <c:ptCount val="40"/>
                <c:pt idx="0">
                  <c:v>2</c:v>
                </c:pt>
                <c:pt idx="1">
                  <c:v>0</c:v>
                </c:pt>
                <c:pt idx="2">
                  <c:v>0</c:v>
                </c:pt>
                <c:pt idx="3">
                  <c:v>0</c:v>
                </c:pt>
                <c:pt idx="4">
                  <c:v>0</c:v>
                </c:pt>
                <c:pt idx="5">
                  <c:v>0</c:v>
                </c:pt>
                <c:pt idx="6">
                  <c:v>0</c:v>
                </c:pt>
                <c:pt idx="7">
                  <c:v>3</c:v>
                </c:pt>
                <c:pt idx="8">
                  <c:v>0</c:v>
                </c:pt>
                <c:pt idx="9">
                  <c:v>0</c:v>
                </c:pt>
                <c:pt idx="10">
                  <c:v>0</c:v>
                </c:pt>
                <c:pt idx="11">
                  <c:v>1</c:v>
                </c:pt>
                <c:pt idx="12">
                  <c:v>0</c:v>
                </c:pt>
                <c:pt idx="13">
                  <c:v>0</c:v>
                </c:pt>
                <c:pt idx="14">
                  <c:v>0</c:v>
                </c:pt>
                <c:pt idx="15">
                  <c:v>0</c:v>
                </c:pt>
                <c:pt idx="16">
                  <c:v>1</c:v>
                </c:pt>
                <c:pt idx="17">
                  <c:v>0</c:v>
                </c:pt>
                <c:pt idx="18">
                  <c:v>0</c:v>
                </c:pt>
                <c:pt idx="19">
                  <c:v>0</c:v>
                </c:pt>
                <c:pt idx="20">
                  <c:v>0</c:v>
                </c:pt>
                <c:pt idx="21">
                  <c:v>0</c:v>
                </c:pt>
                <c:pt idx="22">
                  <c:v>0</c:v>
                </c:pt>
                <c:pt idx="23">
                  <c:v>0</c:v>
                </c:pt>
                <c:pt idx="24">
                  <c:v>0</c:v>
                </c:pt>
                <c:pt idx="25">
                  <c:v>32</c:v>
                </c:pt>
                <c:pt idx="26">
                  <c:v>0</c:v>
                </c:pt>
                <c:pt idx="27">
                  <c:v>0</c:v>
                </c:pt>
                <c:pt idx="28">
                  <c:v>0</c:v>
                </c:pt>
                <c:pt idx="29">
                  <c:v>12</c:v>
                </c:pt>
                <c:pt idx="30">
                  <c:v>0</c:v>
                </c:pt>
                <c:pt idx="31">
                  <c:v>0</c:v>
                </c:pt>
                <c:pt idx="32">
                  <c:v>0</c:v>
                </c:pt>
                <c:pt idx="33">
                  <c:v>0</c:v>
                </c:pt>
                <c:pt idx="34">
                  <c:v>0</c:v>
                </c:pt>
                <c:pt idx="35">
                  <c:v>0</c:v>
                </c:pt>
                <c:pt idx="36">
                  <c:v>0</c:v>
                </c:pt>
                <c:pt idx="37">
                  <c:v>0</c:v>
                </c:pt>
                <c:pt idx="38">
                  <c:v>1</c:v>
                </c:pt>
                <c:pt idx="39">
                  <c:v>52</c:v>
                </c:pt>
              </c:numCache>
            </c:numRef>
          </c:val>
          <c:extLst>
            <c:ext xmlns:c16="http://schemas.microsoft.com/office/drawing/2014/chart" uri="{C3380CC4-5D6E-409C-BE32-E72D297353CC}">
              <c16:uniqueId val="{0000000C-52E4-4286-9D4B-E76466C0DC93}"/>
            </c:ext>
          </c:extLst>
        </c:ser>
        <c:ser>
          <c:idx val="13"/>
          <c:order val="13"/>
          <c:tx>
            <c:strRef>
              <c:f>'NUEVAS TABLAS'!$BB$2</c:f>
              <c:strCache>
                <c:ptCount val="1"/>
                <c:pt idx="0">
                  <c:v>Iván Hernández Díaz</c:v>
                </c:pt>
              </c:strCache>
            </c:strRef>
          </c:tx>
          <c:spPr>
            <a:solidFill>
              <a:schemeClr val="accent4">
                <a:shade val="54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TABLAS'!$AN$3:$AN$42</c:f>
              <c:strCache>
                <c:ptCount val="40"/>
                <c:pt idx="0">
                  <c:v>Administración pública</c:v>
                </c:pt>
                <c:pt idx="1">
                  <c:v>Agricultura y ganadería</c:v>
                </c:pt>
                <c:pt idx="2">
                  <c:v>Agua</c:v>
                </c:pt>
                <c:pt idx="3">
                  <c:v>Ciencia, tecnología e innovación</c:v>
                </c:pt>
                <c:pt idx="4">
                  <c:v>Ciudades y comunidades</c:v>
                </c:pt>
                <c:pt idx="5">
                  <c:v>Comunicaciones y transportes</c:v>
                </c:pt>
                <c:pt idx="6">
                  <c:v>Cooperación internacional</c:v>
                </c:pt>
                <c:pt idx="7">
                  <c:v>Corrupción</c:v>
                </c:pt>
                <c:pt idx="8">
                  <c:v>Cultura</c:v>
                </c:pt>
                <c:pt idx="9">
                  <c:v>Cultura y deporte</c:v>
                </c:pt>
                <c:pt idx="10">
                  <c:v>Deportes</c:v>
                </c:pt>
                <c:pt idx="11">
                  <c:v>Derechos Humanos</c:v>
                </c:pt>
                <c:pt idx="12">
                  <c:v>Economía</c:v>
                </c:pt>
                <c:pt idx="13">
                  <c:v>Educación</c:v>
                </c:pt>
                <c:pt idx="14">
                  <c:v>Empleo</c:v>
                </c:pt>
                <c:pt idx="15">
                  <c:v>Empleo y desempleo</c:v>
                </c:pt>
                <c:pt idx="16">
                  <c:v>Estado de derecho y justicia</c:v>
                </c:pt>
                <c:pt idx="17">
                  <c:v>Género</c:v>
                </c:pt>
                <c:pt idx="18">
                  <c:v>Grupos en situación de vulnerabilidad</c:v>
                </c:pt>
                <c:pt idx="19">
                  <c:v>Igualdad de género</c:v>
                </c:pt>
                <c:pt idx="20">
                  <c:v>Infancia y juventud</c:v>
                </c:pt>
                <c:pt idx="21">
                  <c:v>Inseguridad</c:v>
                </c:pt>
                <c:pt idx="22">
                  <c:v>Medio ambiente</c:v>
                </c:pt>
                <c:pt idx="23">
                  <c:v>Medio ambiente y cambio climático</c:v>
                </c:pt>
                <c:pt idx="24">
                  <c:v>Obras públicas</c:v>
                </c:pt>
                <c:pt idx="25">
                  <c:v>Otro</c:v>
                </c:pt>
                <c:pt idx="26">
                  <c:v>Participación ciudadana</c:v>
                </c:pt>
                <c:pt idx="27">
                  <c:v>Paz</c:v>
                </c:pt>
                <c:pt idx="28">
                  <c:v>Pobreza</c:v>
                </c:pt>
                <c:pt idx="29">
                  <c:v>Política</c:v>
                </c:pt>
                <c:pt idx="30">
                  <c:v>Registro de precandidatura/candidatura</c:v>
                </c:pt>
                <c:pt idx="31">
                  <c:v>Salud pública</c:v>
                </c:pt>
                <c:pt idx="32">
                  <c:v>Salud y bienestar</c:v>
                </c:pt>
                <c:pt idx="33">
                  <c:v>Seguridad alimentaria y agricultura</c:v>
                </c:pt>
                <c:pt idx="34">
                  <c:v>Seguridad pública</c:v>
                </c:pt>
                <c:pt idx="35">
                  <c:v>Transparencia</c:v>
                </c:pt>
                <c:pt idx="36">
                  <c:v>Turismo</c:v>
                </c:pt>
                <c:pt idx="37">
                  <c:v>Violencia</c:v>
                </c:pt>
                <c:pt idx="38">
                  <c:v>Sin definir</c:v>
                </c:pt>
                <c:pt idx="39">
                  <c:v>TOTAL</c:v>
                </c:pt>
              </c:strCache>
            </c:strRef>
          </c:cat>
          <c:val>
            <c:numRef>
              <c:f>'NUEVAS TABLAS'!$BB$3:$BB$42</c:f>
              <c:numCache>
                <c:formatCode>General</c:formatCode>
                <c:ptCount val="40"/>
                <c:pt idx="0">
                  <c:v>0</c:v>
                </c:pt>
                <c:pt idx="1">
                  <c:v>0</c:v>
                </c:pt>
                <c:pt idx="2">
                  <c:v>0</c:v>
                </c:pt>
                <c:pt idx="3">
                  <c:v>0</c:v>
                </c:pt>
                <c:pt idx="4">
                  <c:v>1</c:v>
                </c:pt>
                <c:pt idx="5">
                  <c:v>0</c:v>
                </c:pt>
                <c:pt idx="6">
                  <c:v>0</c:v>
                </c:pt>
                <c:pt idx="7">
                  <c:v>0</c:v>
                </c:pt>
                <c:pt idx="8">
                  <c:v>0</c:v>
                </c:pt>
                <c:pt idx="9">
                  <c:v>0</c:v>
                </c:pt>
                <c:pt idx="10">
                  <c:v>0</c:v>
                </c:pt>
                <c:pt idx="11">
                  <c:v>0</c:v>
                </c:pt>
                <c:pt idx="12">
                  <c:v>1</c:v>
                </c:pt>
                <c:pt idx="13">
                  <c:v>0</c:v>
                </c:pt>
                <c:pt idx="14">
                  <c:v>0</c:v>
                </c:pt>
                <c:pt idx="15">
                  <c:v>0</c:v>
                </c:pt>
                <c:pt idx="16">
                  <c:v>0</c:v>
                </c:pt>
                <c:pt idx="17">
                  <c:v>0</c:v>
                </c:pt>
                <c:pt idx="18">
                  <c:v>0</c:v>
                </c:pt>
                <c:pt idx="19">
                  <c:v>0</c:v>
                </c:pt>
                <c:pt idx="20">
                  <c:v>0</c:v>
                </c:pt>
                <c:pt idx="21">
                  <c:v>0</c:v>
                </c:pt>
                <c:pt idx="22">
                  <c:v>0</c:v>
                </c:pt>
                <c:pt idx="23">
                  <c:v>0</c:v>
                </c:pt>
                <c:pt idx="24">
                  <c:v>0</c:v>
                </c:pt>
                <c:pt idx="25">
                  <c:v>34</c:v>
                </c:pt>
                <c:pt idx="26">
                  <c:v>1</c:v>
                </c:pt>
                <c:pt idx="27">
                  <c:v>0</c:v>
                </c:pt>
                <c:pt idx="28">
                  <c:v>0</c:v>
                </c:pt>
                <c:pt idx="29">
                  <c:v>5</c:v>
                </c:pt>
                <c:pt idx="30">
                  <c:v>3</c:v>
                </c:pt>
                <c:pt idx="31">
                  <c:v>0</c:v>
                </c:pt>
                <c:pt idx="32">
                  <c:v>2</c:v>
                </c:pt>
                <c:pt idx="33">
                  <c:v>0</c:v>
                </c:pt>
                <c:pt idx="34">
                  <c:v>0</c:v>
                </c:pt>
                <c:pt idx="35">
                  <c:v>0</c:v>
                </c:pt>
                <c:pt idx="36">
                  <c:v>0</c:v>
                </c:pt>
                <c:pt idx="37">
                  <c:v>0</c:v>
                </c:pt>
                <c:pt idx="38">
                  <c:v>4</c:v>
                </c:pt>
                <c:pt idx="39">
                  <c:v>51</c:v>
                </c:pt>
              </c:numCache>
            </c:numRef>
          </c:val>
          <c:extLst>
            <c:ext xmlns:c16="http://schemas.microsoft.com/office/drawing/2014/chart" uri="{C3380CC4-5D6E-409C-BE32-E72D297353CC}">
              <c16:uniqueId val="{0000000D-52E4-4286-9D4B-E76466C0DC93}"/>
            </c:ext>
          </c:extLst>
        </c:ser>
        <c:ser>
          <c:idx val="14"/>
          <c:order val="14"/>
          <c:tx>
            <c:strRef>
              <c:f>'NUEVAS TABLAS'!$BC$2</c:f>
              <c:strCache>
                <c:ptCount val="1"/>
                <c:pt idx="0">
                  <c:v>Roberto Arroyo Matus</c:v>
                </c:pt>
              </c:strCache>
            </c:strRef>
          </c:tx>
          <c:spPr>
            <a:solidFill>
              <a:schemeClr val="accent4">
                <a:shade val="4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TABLAS'!$AN$3:$AN$42</c:f>
              <c:strCache>
                <c:ptCount val="40"/>
                <c:pt idx="0">
                  <c:v>Administración pública</c:v>
                </c:pt>
                <c:pt idx="1">
                  <c:v>Agricultura y ganadería</c:v>
                </c:pt>
                <c:pt idx="2">
                  <c:v>Agua</c:v>
                </c:pt>
                <c:pt idx="3">
                  <c:v>Ciencia, tecnología e innovación</c:v>
                </c:pt>
                <c:pt idx="4">
                  <c:v>Ciudades y comunidades</c:v>
                </c:pt>
                <c:pt idx="5">
                  <c:v>Comunicaciones y transportes</c:v>
                </c:pt>
                <c:pt idx="6">
                  <c:v>Cooperación internacional</c:v>
                </c:pt>
                <c:pt idx="7">
                  <c:v>Corrupción</c:v>
                </c:pt>
                <c:pt idx="8">
                  <c:v>Cultura</c:v>
                </c:pt>
                <c:pt idx="9">
                  <c:v>Cultura y deporte</c:v>
                </c:pt>
                <c:pt idx="10">
                  <c:v>Deportes</c:v>
                </c:pt>
                <c:pt idx="11">
                  <c:v>Derechos Humanos</c:v>
                </c:pt>
                <c:pt idx="12">
                  <c:v>Economía</c:v>
                </c:pt>
                <c:pt idx="13">
                  <c:v>Educación</c:v>
                </c:pt>
                <c:pt idx="14">
                  <c:v>Empleo</c:v>
                </c:pt>
                <c:pt idx="15">
                  <c:v>Empleo y desempleo</c:v>
                </c:pt>
                <c:pt idx="16">
                  <c:v>Estado de derecho y justicia</c:v>
                </c:pt>
                <c:pt idx="17">
                  <c:v>Género</c:v>
                </c:pt>
                <c:pt idx="18">
                  <c:v>Grupos en situación de vulnerabilidad</c:v>
                </c:pt>
                <c:pt idx="19">
                  <c:v>Igualdad de género</c:v>
                </c:pt>
                <c:pt idx="20">
                  <c:v>Infancia y juventud</c:v>
                </c:pt>
                <c:pt idx="21">
                  <c:v>Inseguridad</c:v>
                </c:pt>
                <c:pt idx="22">
                  <c:v>Medio ambiente</c:v>
                </c:pt>
                <c:pt idx="23">
                  <c:v>Medio ambiente y cambio climático</c:v>
                </c:pt>
                <c:pt idx="24">
                  <c:v>Obras públicas</c:v>
                </c:pt>
                <c:pt idx="25">
                  <c:v>Otro</c:v>
                </c:pt>
                <c:pt idx="26">
                  <c:v>Participación ciudadana</c:v>
                </c:pt>
                <c:pt idx="27">
                  <c:v>Paz</c:v>
                </c:pt>
                <c:pt idx="28">
                  <c:v>Pobreza</c:v>
                </c:pt>
                <c:pt idx="29">
                  <c:v>Política</c:v>
                </c:pt>
                <c:pt idx="30">
                  <c:v>Registro de precandidatura/candidatura</c:v>
                </c:pt>
                <c:pt idx="31">
                  <c:v>Salud pública</c:v>
                </c:pt>
                <c:pt idx="32">
                  <c:v>Salud y bienestar</c:v>
                </c:pt>
                <c:pt idx="33">
                  <c:v>Seguridad alimentaria y agricultura</c:v>
                </c:pt>
                <c:pt idx="34">
                  <c:v>Seguridad pública</c:v>
                </c:pt>
                <c:pt idx="35">
                  <c:v>Transparencia</c:v>
                </c:pt>
                <c:pt idx="36">
                  <c:v>Turismo</c:v>
                </c:pt>
                <c:pt idx="37">
                  <c:v>Violencia</c:v>
                </c:pt>
                <c:pt idx="38">
                  <c:v>Sin definir</c:v>
                </c:pt>
                <c:pt idx="39">
                  <c:v>TOTAL</c:v>
                </c:pt>
              </c:strCache>
            </c:strRef>
          </c:cat>
          <c:val>
            <c:numRef>
              <c:f>'NUEVAS TABLAS'!$BC$3:$BC$42</c:f>
              <c:numCache>
                <c:formatCode>General</c:formatCode>
                <c:ptCount val="40"/>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31</c:v>
                </c:pt>
                <c:pt idx="24">
                  <c:v>0</c:v>
                </c:pt>
                <c:pt idx="25">
                  <c:v>13</c:v>
                </c:pt>
                <c:pt idx="26">
                  <c:v>0</c:v>
                </c:pt>
                <c:pt idx="27">
                  <c:v>0</c:v>
                </c:pt>
                <c:pt idx="28">
                  <c:v>0</c:v>
                </c:pt>
                <c:pt idx="29">
                  <c:v>0</c:v>
                </c:pt>
                <c:pt idx="30">
                  <c:v>0</c:v>
                </c:pt>
                <c:pt idx="31">
                  <c:v>0</c:v>
                </c:pt>
                <c:pt idx="32">
                  <c:v>1</c:v>
                </c:pt>
                <c:pt idx="33">
                  <c:v>0</c:v>
                </c:pt>
                <c:pt idx="34">
                  <c:v>3</c:v>
                </c:pt>
                <c:pt idx="35">
                  <c:v>0</c:v>
                </c:pt>
                <c:pt idx="36">
                  <c:v>0</c:v>
                </c:pt>
                <c:pt idx="37">
                  <c:v>0</c:v>
                </c:pt>
                <c:pt idx="38">
                  <c:v>0</c:v>
                </c:pt>
                <c:pt idx="39">
                  <c:v>48</c:v>
                </c:pt>
              </c:numCache>
            </c:numRef>
          </c:val>
          <c:extLst>
            <c:ext xmlns:c16="http://schemas.microsoft.com/office/drawing/2014/chart" uri="{C3380CC4-5D6E-409C-BE32-E72D297353CC}">
              <c16:uniqueId val="{0000000E-52E4-4286-9D4B-E76466C0DC93}"/>
            </c:ext>
          </c:extLst>
        </c:ser>
        <c:ser>
          <c:idx val="15"/>
          <c:order val="15"/>
          <c:tx>
            <c:strRef>
              <c:f>'NUEVAS TABLAS'!$BD$2</c:f>
              <c:strCache>
                <c:ptCount val="1"/>
                <c:pt idx="0">
                  <c:v>Total general</c:v>
                </c:pt>
              </c:strCache>
            </c:strRef>
          </c:tx>
          <c:spPr>
            <a:solidFill>
              <a:schemeClr val="accent4">
                <a:shade val="3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TABLAS'!$AN$3:$AN$42</c:f>
              <c:strCache>
                <c:ptCount val="40"/>
                <c:pt idx="0">
                  <c:v>Administración pública</c:v>
                </c:pt>
                <c:pt idx="1">
                  <c:v>Agricultura y ganadería</c:v>
                </c:pt>
                <c:pt idx="2">
                  <c:v>Agua</c:v>
                </c:pt>
                <c:pt idx="3">
                  <c:v>Ciencia, tecnología e innovación</c:v>
                </c:pt>
                <c:pt idx="4">
                  <c:v>Ciudades y comunidades</c:v>
                </c:pt>
                <c:pt idx="5">
                  <c:v>Comunicaciones y transportes</c:v>
                </c:pt>
                <c:pt idx="6">
                  <c:v>Cooperación internacional</c:v>
                </c:pt>
                <c:pt idx="7">
                  <c:v>Corrupción</c:v>
                </c:pt>
                <c:pt idx="8">
                  <c:v>Cultura</c:v>
                </c:pt>
                <c:pt idx="9">
                  <c:v>Cultura y deporte</c:v>
                </c:pt>
                <c:pt idx="10">
                  <c:v>Deportes</c:v>
                </c:pt>
                <c:pt idx="11">
                  <c:v>Derechos Humanos</c:v>
                </c:pt>
                <c:pt idx="12">
                  <c:v>Economía</c:v>
                </c:pt>
                <c:pt idx="13">
                  <c:v>Educación</c:v>
                </c:pt>
                <c:pt idx="14">
                  <c:v>Empleo</c:v>
                </c:pt>
                <c:pt idx="15">
                  <c:v>Empleo y desempleo</c:v>
                </c:pt>
                <c:pt idx="16">
                  <c:v>Estado de derecho y justicia</c:v>
                </c:pt>
                <c:pt idx="17">
                  <c:v>Género</c:v>
                </c:pt>
                <c:pt idx="18">
                  <c:v>Grupos en situación de vulnerabilidad</c:v>
                </c:pt>
                <c:pt idx="19">
                  <c:v>Igualdad de género</c:v>
                </c:pt>
                <c:pt idx="20">
                  <c:v>Infancia y juventud</c:v>
                </c:pt>
                <c:pt idx="21">
                  <c:v>Inseguridad</c:v>
                </c:pt>
                <c:pt idx="22">
                  <c:v>Medio ambiente</c:v>
                </c:pt>
                <c:pt idx="23">
                  <c:v>Medio ambiente y cambio climático</c:v>
                </c:pt>
                <c:pt idx="24">
                  <c:v>Obras públicas</c:v>
                </c:pt>
                <c:pt idx="25">
                  <c:v>Otro</c:v>
                </c:pt>
                <c:pt idx="26">
                  <c:v>Participación ciudadana</c:v>
                </c:pt>
                <c:pt idx="27">
                  <c:v>Paz</c:v>
                </c:pt>
                <c:pt idx="28">
                  <c:v>Pobreza</c:v>
                </c:pt>
                <c:pt idx="29">
                  <c:v>Política</c:v>
                </c:pt>
                <c:pt idx="30">
                  <c:v>Registro de precandidatura/candidatura</c:v>
                </c:pt>
                <c:pt idx="31">
                  <c:v>Salud pública</c:v>
                </c:pt>
                <c:pt idx="32">
                  <c:v>Salud y bienestar</c:v>
                </c:pt>
                <c:pt idx="33">
                  <c:v>Seguridad alimentaria y agricultura</c:v>
                </c:pt>
                <c:pt idx="34">
                  <c:v>Seguridad pública</c:v>
                </c:pt>
                <c:pt idx="35">
                  <c:v>Transparencia</c:v>
                </c:pt>
                <c:pt idx="36">
                  <c:v>Turismo</c:v>
                </c:pt>
                <c:pt idx="37">
                  <c:v>Violencia</c:v>
                </c:pt>
                <c:pt idx="38">
                  <c:v>Sin definir</c:v>
                </c:pt>
                <c:pt idx="39">
                  <c:v>TOTAL</c:v>
                </c:pt>
              </c:strCache>
            </c:strRef>
          </c:cat>
          <c:val>
            <c:numRef>
              <c:f>'NUEVAS TABLAS'!$BD$3:$BD$42</c:f>
              <c:numCache>
                <c:formatCode>General</c:formatCode>
                <c:ptCount val="40"/>
                <c:pt idx="0">
                  <c:v>126</c:v>
                </c:pt>
                <c:pt idx="1">
                  <c:v>1</c:v>
                </c:pt>
                <c:pt idx="2">
                  <c:v>17</c:v>
                </c:pt>
                <c:pt idx="3">
                  <c:v>3</c:v>
                </c:pt>
                <c:pt idx="4">
                  <c:v>48</c:v>
                </c:pt>
                <c:pt idx="5">
                  <c:v>27</c:v>
                </c:pt>
                <c:pt idx="6">
                  <c:v>6</c:v>
                </c:pt>
                <c:pt idx="7">
                  <c:v>5</c:v>
                </c:pt>
                <c:pt idx="8">
                  <c:v>15</c:v>
                </c:pt>
                <c:pt idx="9">
                  <c:v>45</c:v>
                </c:pt>
                <c:pt idx="10">
                  <c:v>27</c:v>
                </c:pt>
                <c:pt idx="11">
                  <c:v>22</c:v>
                </c:pt>
                <c:pt idx="12">
                  <c:v>33</c:v>
                </c:pt>
                <c:pt idx="13">
                  <c:v>112</c:v>
                </c:pt>
                <c:pt idx="14">
                  <c:v>7</c:v>
                </c:pt>
                <c:pt idx="15">
                  <c:v>3</c:v>
                </c:pt>
                <c:pt idx="16">
                  <c:v>34</c:v>
                </c:pt>
                <c:pt idx="17">
                  <c:v>6</c:v>
                </c:pt>
                <c:pt idx="18">
                  <c:v>3</c:v>
                </c:pt>
                <c:pt idx="19">
                  <c:v>3</c:v>
                </c:pt>
                <c:pt idx="20">
                  <c:v>5</c:v>
                </c:pt>
                <c:pt idx="21">
                  <c:v>29</c:v>
                </c:pt>
                <c:pt idx="22">
                  <c:v>5</c:v>
                </c:pt>
                <c:pt idx="23">
                  <c:v>100</c:v>
                </c:pt>
                <c:pt idx="24">
                  <c:v>37</c:v>
                </c:pt>
                <c:pt idx="25">
                  <c:v>896</c:v>
                </c:pt>
                <c:pt idx="26">
                  <c:v>5</c:v>
                </c:pt>
                <c:pt idx="27">
                  <c:v>8</c:v>
                </c:pt>
                <c:pt idx="28">
                  <c:v>1</c:v>
                </c:pt>
                <c:pt idx="29">
                  <c:v>181</c:v>
                </c:pt>
                <c:pt idx="30">
                  <c:v>50</c:v>
                </c:pt>
                <c:pt idx="31">
                  <c:v>15</c:v>
                </c:pt>
                <c:pt idx="32">
                  <c:v>47</c:v>
                </c:pt>
                <c:pt idx="33">
                  <c:v>4</c:v>
                </c:pt>
                <c:pt idx="34">
                  <c:v>26</c:v>
                </c:pt>
                <c:pt idx="35">
                  <c:v>26</c:v>
                </c:pt>
                <c:pt idx="36">
                  <c:v>264</c:v>
                </c:pt>
                <c:pt idx="37">
                  <c:v>1</c:v>
                </c:pt>
                <c:pt idx="38">
                  <c:v>14</c:v>
                </c:pt>
                <c:pt idx="39">
                  <c:v>2257</c:v>
                </c:pt>
              </c:numCache>
            </c:numRef>
          </c:val>
          <c:extLst>
            <c:ext xmlns:c16="http://schemas.microsoft.com/office/drawing/2014/chart" uri="{C3380CC4-5D6E-409C-BE32-E72D297353CC}">
              <c16:uniqueId val="{0000000F-52E4-4286-9D4B-E76466C0DC93}"/>
            </c:ext>
          </c:extLst>
        </c:ser>
        <c:dLbls>
          <c:dLblPos val="outEnd"/>
          <c:showLegendKey val="0"/>
          <c:showVal val="1"/>
          <c:showCatName val="0"/>
          <c:showSerName val="0"/>
          <c:showPercent val="0"/>
          <c:showBubbleSize val="0"/>
        </c:dLbls>
        <c:gapWidth val="219"/>
        <c:overlap val="-27"/>
        <c:axId val="201207487"/>
        <c:axId val="201199999"/>
      </c:barChart>
      <c:catAx>
        <c:axId val="2012074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01199999"/>
        <c:crosses val="autoZero"/>
        <c:auto val="1"/>
        <c:lblAlgn val="ctr"/>
        <c:lblOffset val="100"/>
        <c:noMultiLvlLbl val="0"/>
      </c:catAx>
      <c:valAx>
        <c:axId val="20119999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01207487"/>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smtClean="0"/>
              <a:t>LENGUAJE NO INCLUYENTE O SEXISTA</a:t>
            </a:r>
            <a:endParaRPr lang="en-US"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'[RADIOTV MAY JUN TABLAS FINALES.xlsx]NUEVAS TABLAS'!$AK$3</c:f>
              <c:strCache>
                <c:ptCount val="1"/>
                <c:pt idx="0">
                  <c:v>NO SE PRESENTÓ</c:v>
                </c:pt>
              </c:strCache>
            </c:strRef>
          </c:tx>
          <c:spPr>
            <a:solidFill>
              <a:schemeClr val="accent4"/>
            </a:solidFill>
            <a:ln>
              <a:noFill/>
            </a:ln>
            <a:effectLst/>
            <a:sp3d/>
          </c:spPr>
          <c:invertIfNegative val="0"/>
          <c:cat>
            <c:strRef>
              <c:f>'[RADIOTV MAY JUN TABLAS FINALES.xlsx]NUEVAS TABLAS'!$AL$2</c:f>
              <c:strCache>
                <c:ptCount val="1"/>
                <c:pt idx="0">
                  <c:v>MENCIÓN</c:v>
                </c:pt>
              </c:strCache>
            </c:strRef>
          </c:cat>
          <c:val>
            <c:numRef>
              <c:f>'[RADIOTV MAY JUN TABLAS FINALES.xlsx]NUEVAS TABLAS'!$AL$3</c:f>
              <c:numCache>
                <c:formatCode>General</c:formatCode>
                <c:ptCount val="1"/>
                <c:pt idx="0">
                  <c:v>0</c:v>
                </c:pt>
              </c:numCache>
            </c:numRef>
          </c:val>
          <c:extLst>
            <c:ext xmlns:c16="http://schemas.microsoft.com/office/drawing/2014/chart" uri="{C3380CC4-5D6E-409C-BE32-E72D297353CC}">
              <c16:uniqueId val="{00000000-6D70-4144-96C0-E7E105C548FA}"/>
            </c:ext>
          </c:extLst>
        </c:ser>
        <c:dLbls>
          <c:showLegendKey val="0"/>
          <c:showVal val="0"/>
          <c:showCatName val="0"/>
          <c:showSerName val="0"/>
          <c:showPercent val="0"/>
          <c:showBubbleSize val="0"/>
        </c:dLbls>
        <c:gapWidth val="150"/>
        <c:shape val="box"/>
        <c:axId val="1881190863"/>
        <c:axId val="893584015"/>
        <c:axId val="0"/>
      </c:bar3DChart>
      <c:catAx>
        <c:axId val="1881190863"/>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93584015"/>
        <c:crosses val="autoZero"/>
        <c:auto val="1"/>
        <c:lblAlgn val="ctr"/>
        <c:lblOffset val="100"/>
        <c:noMultiLvlLbl val="0"/>
      </c:catAx>
      <c:valAx>
        <c:axId val="89358401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881190863"/>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s-MX"/>
    </a:p>
  </c:txPr>
  <c:externalData r:id="rId3">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smtClean="0"/>
              <a:t>ROLES</a:t>
            </a:r>
            <a:r>
              <a:rPr lang="en-US" baseline="0" dirty="0" smtClean="0"/>
              <a:t> DE ESTEREOTIPO DE GÉNERO</a:t>
            </a:r>
            <a:endParaRPr lang="en-US"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'[RADIOTV MAY JUN TABLAS FINALES.xlsx]NUEVAS TABLAS'!$AL$7</c:f>
              <c:strCache>
                <c:ptCount val="1"/>
                <c:pt idx="0">
                  <c:v>MENCIÓN</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'[RADIOTV MAY JUN TABLAS FINALES.xlsx]NUEVAS TABLAS'!$AK$8</c:f>
              <c:strCache>
                <c:ptCount val="1"/>
                <c:pt idx="0">
                  <c:v>Propuesta sobre el uso del lenguaje inclusivo y no sexista. </c:v>
                </c:pt>
              </c:strCache>
            </c:strRef>
          </c:cat>
          <c:val>
            <c:numRef>
              <c:f>'[RADIOTV MAY JUN TABLAS FINALES.xlsx]NUEVAS TABLAS'!$AL$8</c:f>
              <c:numCache>
                <c:formatCode>General</c:formatCode>
                <c:ptCount val="1"/>
                <c:pt idx="0">
                  <c:v>1</c:v>
                </c:pt>
              </c:numCache>
            </c:numRef>
          </c:val>
          <c:extLst>
            <c:ext xmlns:c16="http://schemas.microsoft.com/office/drawing/2014/chart" uri="{C3380CC4-5D6E-409C-BE32-E72D297353CC}">
              <c16:uniqueId val="{00000000-A9C3-45FE-AF4B-605C4C849C86}"/>
            </c:ext>
          </c:extLst>
        </c:ser>
        <c:dLbls>
          <c:dLblPos val="outEnd"/>
          <c:showLegendKey val="0"/>
          <c:showVal val="1"/>
          <c:showCatName val="0"/>
          <c:showSerName val="0"/>
          <c:showPercent val="0"/>
          <c:showBubbleSize val="0"/>
        </c:dLbls>
        <c:gapWidth val="219"/>
        <c:overlap val="-27"/>
        <c:axId val="809379088"/>
        <c:axId val="809383248"/>
      </c:barChart>
      <c:catAx>
        <c:axId val="8093790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09383248"/>
        <c:crosses val="autoZero"/>
        <c:auto val="1"/>
        <c:lblAlgn val="ctr"/>
        <c:lblOffset val="100"/>
        <c:noMultiLvlLbl val="0"/>
      </c:catAx>
      <c:valAx>
        <c:axId val="8093832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093790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a:t>ENFOQUE DE LA COBERTURA</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'NUEVAS TABLAS'!$AL$11</c:f>
              <c:strCache>
                <c:ptCount val="1"/>
                <c:pt idx="0">
                  <c:v>Zeferino Torreblanca Galindo</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TABLAS'!$AK$12:$AK$16</c:f>
              <c:strCache>
                <c:ptCount val="5"/>
                <c:pt idx="0">
                  <c:v>Capacidades físicas o mentales</c:v>
                </c:pt>
                <c:pt idx="1">
                  <c:v>Personas de la diversidad sexual o de género</c:v>
                </c:pt>
                <c:pt idx="2">
                  <c:v>Relaciones familiares, profesionales o de amistad</c:v>
                </c:pt>
                <c:pt idx="3">
                  <c:v>Credenciales académicas o profesionales</c:v>
                </c:pt>
                <c:pt idx="4">
                  <c:v>Reputación</c:v>
                </c:pt>
              </c:strCache>
            </c:strRef>
          </c:cat>
          <c:val>
            <c:numRef>
              <c:f>'NUEVAS TABLAS'!$AL$12:$AL$16</c:f>
              <c:numCache>
                <c:formatCode>General</c:formatCode>
                <c:ptCount val="5"/>
                <c:pt idx="0">
                  <c:v>0</c:v>
                </c:pt>
                <c:pt idx="1">
                  <c:v>0</c:v>
                </c:pt>
                <c:pt idx="2">
                  <c:v>0</c:v>
                </c:pt>
                <c:pt idx="3">
                  <c:v>1</c:v>
                </c:pt>
                <c:pt idx="4">
                  <c:v>0</c:v>
                </c:pt>
              </c:numCache>
            </c:numRef>
          </c:val>
          <c:extLst>
            <c:ext xmlns:c16="http://schemas.microsoft.com/office/drawing/2014/chart" uri="{C3380CC4-5D6E-409C-BE32-E72D297353CC}">
              <c16:uniqueId val="{00000000-553C-4E75-B07C-61814A1D5B2F}"/>
            </c:ext>
          </c:extLst>
        </c:ser>
        <c:dLbls>
          <c:showLegendKey val="0"/>
          <c:showVal val="1"/>
          <c:showCatName val="0"/>
          <c:showSerName val="0"/>
          <c:showPercent val="0"/>
          <c:showBubbleSize val="0"/>
        </c:dLbls>
        <c:gapWidth val="150"/>
        <c:overlap val="-25"/>
        <c:axId val="1881240975"/>
        <c:axId val="893566735"/>
      </c:barChart>
      <c:catAx>
        <c:axId val="188124097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93566735"/>
        <c:crosses val="autoZero"/>
        <c:auto val="1"/>
        <c:lblAlgn val="ctr"/>
        <c:lblOffset val="100"/>
        <c:noMultiLvlLbl val="0"/>
      </c:catAx>
      <c:valAx>
        <c:axId val="893566735"/>
        <c:scaling>
          <c:orientation val="minMax"/>
        </c:scaling>
        <c:delete val="1"/>
        <c:axPos val="l"/>
        <c:numFmt formatCode="General" sourceLinked="1"/>
        <c:majorTickMark val="none"/>
        <c:minorTickMark val="none"/>
        <c:tickLblPos val="nextTo"/>
        <c:crossAx val="1881240975"/>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smtClean="0"/>
              <a:t>ACTOS</a:t>
            </a:r>
            <a:r>
              <a:rPr lang="en-US" baseline="0" dirty="0" smtClean="0"/>
              <a:t> DE VIOLENCIA </a:t>
            </a:r>
            <a:endParaRPr lang="en-US"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'NUEVAS TABLAS'!$AL$23</c:f>
              <c:strCache>
                <c:ptCount val="1"/>
                <c:pt idx="0">
                  <c:v>MENCIÓN</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'NUEVAS TABLAS'!$AK$24:$AK$25</c:f>
              <c:strCache>
                <c:ptCount val="1"/>
                <c:pt idx="0">
                  <c:v>DE GÉNERO</c:v>
                </c:pt>
              </c:strCache>
            </c:strRef>
          </c:cat>
          <c:val>
            <c:numRef>
              <c:f>'NUEVAS TABLAS'!$AL$24:$AL$25</c:f>
              <c:numCache>
                <c:formatCode>General</c:formatCode>
                <c:ptCount val="1"/>
                <c:pt idx="0">
                  <c:v>1</c:v>
                </c:pt>
              </c:numCache>
            </c:numRef>
          </c:val>
          <c:extLst>
            <c:ext xmlns:c16="http://schemas.microsoft.com/office/drawing/2014/chart" uri="{C3380CC4-5D6E-409C-BE32-E72D297353CC}">
              <c16:uniqueId val="{00000000-DA01-4B74-A563-35E8E52A59F0}"/>
            </c:ext>
          </c:extLst>
        </c:ser>
        <c:dLbls>
          <c:dLblPos val="outEnd"/>
          <c:showLegendKey val="0"/>
          <c:showVal val="1"/>
          <c:showCatName val="0"/>
          <c:showSerName val="0"/>
          <c:showPercent val="0"/>
          <c:showBubbleSize val="0"/>
        </c:dLbls>
        <c:gapWidth val="219"/>
        <c:overlap val="-27"/>
        <c:axId val="583637696"/>
        <c:axId val="583638944"/>
      </c:barChart>
      <c:catAx>
        <c:axId val="5836376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583638944"/>
        <c:crosses val="autoZero"/>
        <c:auto val="1"/>
        <c:lblAlgn val="ctr"/>
        <c:lblOffset val="100"/>
        <c:noMultiLvlLbl val="0"/>
      </c:catAx>
      <c:valAx>
        <c:axId val="5836389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5836376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40" b="1" i="0" u="none" strike="noStrike" kern="1200" spc="0" baseline="0">
                <a:solidFill>
                  <a:schemeClr val="tx1">
                    <a:lumMod val="65000"/>
                    <a:lumOff val="35000"/>
                  </a:schemeClr>
                </a:solidFill>
                <a:latin typeface="+mn-lt"/>
                <a:ea typeface="+mn-ea"/>
                <a:cs typeface="+mn-cs"/>
              </a:defRPr>
            </a:pPr>
            <a:r>
              <a:rPr lang="en-US"/>
              <a:t>NÚMERO DE NOTAS</a:t>
            </a:r>
          </a:p>
        </c:rich>
      </c:tx>
      <c:layout/>
      <c:overlay val="0"/>
      <c:spPr>
        <a:noFill/>
        <a:ln>
          <a:noFill/>
        </a:ln>
        <a:effectLst/>
      </c:spPr>
      <c:txPr>
        <a:bodyPr rot="0" spcFirstLastPara="1" vertOverflow="ellipsis" vert="horz" wrap="square" anchor="ctr" anchorCtr="1"/>
        <a:lstStyle/>
        <a:p>
          <a:pPr>
            <a:defRPr sz="1440" b="1"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'GRÁFICAS ID'!$G$34:$G$43</c:f>
              <c:strCache>
                <c:ptCount val="10"/>
                <c:pt idx="0">
                  <c:v>GRC NOTICIAS</c:v>
                </c:pt>
                <c:pt idx="1">
                  <c:v>COSTA GRANDE EN LA NOTICIA</c:v>
                </c:pt>
                <c:pt idx="2">
                  <c:v>GRC NOTICIAS</c:v>
                </c:pt>
                <c:pt idx="3">
                  <c:v>INFORME 24 ACAPULCO</c:v>
                </c:pt>
                <c:pt idx="4">
                  <c:v>IGN NOTICIAS</c:v>
                </c:pt>
                <c:pt idx="5">
                  <c:v>ECOS INDÍGENAS</c:v>
                </c:pt>
                <c:pt idx="6">
                  <c:v>HECHOS MERIDIANO GUERRERO</c:v>
                </c:pt>
                <c:pt idx="7">
                  <c:v>HECHOS NOCHE</c:v>
                </c:pt>
                <c:pt idx="8">
                  <c:v>ADN 40 EN GUERRERO</c:v>
                </c:pt>
                <c:pt idx="9">
                  <c:v>TRASFONDO INFORMATIVO</c:v>
                </c:pt>
              </c:strCache>
            </c:strRef>
          </c:cat>
          <c:val>
            <c:numRef>
              <c:f>'GRÁFICAS ID'!$H$34:$H$43</c:f>
              <c:numCache>
                <c:formatCode>General</c:formatCode>
                <c:ptCount val="10"/>
                <c:pt idx="0">
                  <c:v>270</c:v>
                </c:pt>
                <c:pt idx="1">
                  <c:v>250</c:v>
                </c:pt>
                <c:pt idx="2">
                  <c:v>236</c:v>
                </c:pt>
                <c:pt idx="3">
                  <c:v>192</c:v>
                </c:pt>
                <c:pt idx="4">
                  <c:v>98</c:v>
                </c:pt>
                <c:pt idx="5">
                  <c:v>68</c:v>
                </c:pt>
                <c:pt idx="6">
                  <c:v>38</c:v>
                </c:pt>
                <c:pt idx="7">
                  <c:v>37</c:v>
                </c:pt>
                <c:pt idx="8">
                  <c:v>34</c:v>
                </c:pt>
                <c:pt idx="9">
                  <c:v>0</c:v>
                </c:pt>
              </c:numCache>
            </c:numRef>
          </c:val>
          <c:extLst>
            <c:ext xmlns:c16="http://schemas.microsoft.com/office/drawing/2014/chart" uri="{C3380CC4-5D6E-409C-BE32-E72D297353CC}">
              <c16:uniqueId val="{00000000-3A48-4F49-AD73-FD2F6C17C47D}"/>
            </c:ext>
          </c:extLst>
        </c:ser>
        <c:dLbls>
          <c:dLblPos val="outEnd"/>
          <c:showLegendKey val="0"/>
          <c:showVal val="1"/>
          <c:showCatName val="0"/>
          <c:showSerName val="0"/>
          <c:showPercent val="0"/>
          <c:showBubbleSize val="0"/>
        </c:dLbls>
        <c:gapWidth val="219"/>
        <c:overlap val="-27"/>
        <c:axId val="480988336"/>
        <c:axId val="480988752"/>
      </c:barChart>
      <c:catAx>
        <c:axId val="4809883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480988752"/>
        <c:crosses val="autoZero"/>
        <c:auto val="1"/>
        <c:lblAlgn val="ctr"/>
        <c:lblOffset val="100"/>
        <c:noMultiLvlLbl val="0"/>
      </c:catAx>
      <c:valAx>
        <c:axId val="4809887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480988336"/>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b="1"/>
      </a:pPr>
      <a:endParaRPr lang="es-MX"/>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smtClean="0"/>
              <a:t>REGISTRO</a:t>
            </a:r>
            <a:r>
              <a:rPr lang="es-MX" baseline="0" dirty="0" smtClean="0"/>
              <a:t> DE ENCUESTAS / SONDEOS </a:t>
            </a:r>
            <a:endParaRPr lang="es-MX"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'NUEVAS TABLAS'!$AL$27</c:f>
              <c:strCache>
                <c:ptCount val="1"/>
                <c:pt idx="0">
                  <c:v>MENCIÓN</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extLst>
                <c:ext xmlns:c15="http://schemas.microsoft.com/office/drawing/2012/chart" uri="{02D57815-91ED-43cb-92C2-25804820EDAC}">
                  <c15:fullRef>
                    <c15:sqref>'NUEVAS TABLAS'!$AK$28:$AK$29</c15:sqref>
                  </c15:fullRef>
                </c:ext>
              </c:extLst>
              <c:f>'NUEVAS TABLAS'!$AK$28</c:f>
              <c:strCache>
                <c:ptCount val="1"/>
                <c:pt idx="0">
                  <c:v>Demoscopia digital</c:v>
                </c:pt>
              </c:strCache>
            </c:strRef>
          </c:cat>
          <c:val>
            <c:numRef>
              <c:extLst>
                <c:ext xmlns:c15="http://schemas.microsoft.com/office/drawing/2012/chart" uri="{02D57815-91ED-43cb-92C2-25804820EDAC}">
                  <c15:fullRef>
                    <c15:sqref>'NUEVAS TABLAS'!$AL$28:$AL$29</c15:sqref>
                  </c15:fullRef>
                </c:ext>
              </c:extLst>
              <c:f>'NUEVAS TABLAS'!$AL$28</c:f>
              <c:numCache>
                <c:formatCode>General</c:formatCode>
                <c:ptCount val="1"/>
                <c:pt idx="0">
                  <c:v>8</c:v>
                </c:pt>
              </c:numCache>
            </c:numRef>
          </c:val>
          <c:extLst>
            <c:ext xmlns:c16="http://schemas.microsoft.com/office/drawing/2014/chart" uri="{C3380CC4-5D6E-409C-BE32-E72D297353CC}">
              <c16:uniqueId val="{00000000-58C7-4A75-A879-FD6F2BA6C81C}"/>
            </c:ext>
          </c:extLst>
        </c:ser>
        <c:dLbls>
          <c:dLblPos val="outEnd"/>
          <c:showLegendKey val="0"/>
          <c:showVal val="1"/>
          <c:showCatName val="0"/>
          <c:showSerName val="0"/>
          <c:showPercent val="0"/>
          <c:showBubbleSize val="0"/>
        </c:dLbls>
        <c:gapWidth val="219"/>
        <c:overlap val="-27"/>
        <c:axId val="2020814575"/>
        <c:axId val="2020814991"/>
      </c:barChart>
      <c:catAx>
        <c:axId val="202081457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020814991"/>
        <c:crosses val="autoZero"/>
        <c:auto val="1"/>
        <c:lblAlgn val="ctr"/>
        <c:lblOffset val="100"/>
        <c:noMultiLvlLbl val="0"/>
      </c:catAx>
      <c:valAx>
        <c:axId val="20208149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020814575"/>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MX"/>
          </a:p>
        </c:txPr>
      </c:dTable>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layout/>
      <c:overlay val="0"/>
      <c:spPr>
        <a:noFill/>
        <a:ln>
          <a:noFill/>
        </a:ln>
        <a:effectLst/>
      </c:spPr>
      <c:txPr>
        <a:bodyPr rot="0" spcFirstLastPara="1" vertOverflow="ellipsis" vert="horz" wrap="square" anchor="ctr" anchorCtr="1"/>
        <a:lstStyle/>
        <a:p>
          <a:pPr>
            <a:defRPr sz="1400" b="1" i="0" u="none" strike="noStrike" kern="1200" cap="all" spc="50" baseline="0">
              <a:solidFill>
                <a:schemeClr val="tx1">
                  <a:lumMod val="65000"/>
                  <a:lumOff val="35000"/>
                </a:schemeClr>
              </a:solidFill>
              <a:latin typeface="+mn-lt"/>
              <a:ea typeface="+mn-ea"/>
              <a:cs typeface="+mn-cs"/>
            </a:defRPr>
          </a:pPr>
          <a:endParaRPr lang="es-MX"/>
        </a:p>
      </c:txPr>
    </c:title>
    <c:autoTitleDeleted val="0"/>
    <c:plotArea>
      <c:layout/>
      <c:pieChart>
        <c:varyColors val="1"/>
        <c:ser>
          <c:idx val="0"/>
          <c:order val="0"/>
          <c:tx>
            <c:strRef>
              <c:f>'TIEMPOS TOTALES'!$H$18</c:f>
              <c:strCache>
                <c:ptCount val="1"/>
                <c:pt idx="0">
                  <c:v>TIEMPO</c:v>
                </c:pt>
              </c:strCache>
            </c:strRef>
          </c:tx>
          <c:dPt>
            <c:idx val="0"/>
            <c:bubble3D val="0"/>
            <c:spPr>
              <a:solidFill>
                <a:schemeClr val="accent4">
                  <a:tint val="77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269A-4AA0-8C48-4E8054A6EDC1}"/>
              </c:ext>
            </c:extLst>
          </c:dPt>
          <c:dPt>
            <c:idx val="1"/>
            <c:bubble3D val="0"/>
            <c:spPr>
              <a:solidFill>
                <a:schemeClr val="accent4">
                  <a:shade val="76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269A-4AA0-8C48-4E8054A6EDC1}"/>
              </c:ext>
            </c:extLst>
          </c:dPt>
          <c:dLbls>
            <c:dLbl>
              <c:idx val="0"/>
              <c:layout>
                <c:manualLayout>
                  <c:x val="-0.12642848748384064"/>
                  <c:y val="-0.14847737782777154"/>
                </c:manualLayout>
              </c:layout>
              <c:dLblPos val="bestFit"/>
              <c:showLegendKey val="0"/>
              <c:showVal val="1"/>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1-269A-4AA0-8C48-4E8054A6EDC1}"/>
                </c:ext>
              </c:extLst>
            </c:dLbl>
            <c:dLbl>
              <c:idx val="1"/>
              <c:layout>
                <c:manualLayout>
                  <c:x val="8.0044462725741325E-2"/>
                  <c:y val="0.13554805649293841"/>
                </c:manualLayout>
              </c:layout>
              <c:dLblPos val="bestFit"/>
              <c:showLegendKey val="0"/>
              <c:showVal val="1"/>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3-269A-4AA0-8C48-4E8054A6EDC1}"/>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bg1"/>
                    </a:solidFill>
                    <a:latin typeface="+mn-lt"/>
                    <a:ea typeface="+mn-ea"/>
                    <a:cs typeface="+mn-cs"/>
                  </a:defRPr>
                </a:pPr>
                <a:endParaRPr lang="es-MX"/>
              </a:p>
            </c:txPr>
            <c:dLblPos val="inEnd"/>
            <c:showLegendKey val="0"/>
            <c:showVal val="1"/>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extLst>
                <c:ext xmlns:c15="http://schemas.microsoft.com/office/drawing/2012/chart" uri="{02D57815-91ED-43cb-92C2-25804820EDAC}">
                  <c15:fullRef>
                    <c15:sqref>'TIEMPOS TOTALES'!$G$19:$G$21</c15:sqref>
                  </c15:fullRef>
                </c:ext>
              </c:extLst>
              <c:f>'TIEMPOS TOTALES'!$G$19:$G$20</c:f>
              <c:strCache>
                <c:ptCount val="2"/>
                <c:pt idx="0">
                  <c:v>RADIO</c:v>
                </c:pt>
                <c:pt idx="1">
                  <c:v>TELEVISIÓN</c:v>
                </c:pt>
              </c:strCache>
            </c:strRef>
          </c:cat>
          <c:val>
            <c:numRef>
              <c:extLst>
                <c:ext xmlns:c15="http://schemas.microsoft.com/office/drawing/2012/chart" uri="{02D57815-91ED-43cb-92C2-25804820EDAC}">
                  <c15:fullRef>
                    <c15:sqref>'TIEMPOS TOTALES'!$H$19:$H$21</c15:sqref>
                  </c15:fullRef>
                </c:ext>
              </c:extLst>
              <c:f>'TIEMPOS TOTALES'!$H$19:$H$20</c:f>
              <c:numCache>
                <c:formatCode>[h]:mm:ss</c:formatCode>
                <c:ptCount val="2"/>
                <c:pt idx="0">
                  <c:v>26.010474537037037</c:v>
                </c:pt>
                <c:pt idx="1">
                  <c:v>2.4051851851851853</c:v>
                </c:pt>
              </c:numCache>
            </c:numRef>
          </c:val>
          <c:extLst>
            <c:ext xmlns:c15="http://schemas.microsoft.com/office/drawing/2012/chart" uri="{02D57815-91ED-43cb-92C2-25804820EDAC}">
              <c15:categoryFilterExceptions/>
            </c:ext>
            <c:ext xmlns:c16="http://schemas.microsoft.com/office/drawing/2014/chart" uri="{C3380CC4-5D6E-409C-BE32-E72D297353CC}">
              <c16:uniqueId val="{00000004-269A-4AA0-8C48-4E8054A6EDC1}"/>
            </c:ext>
          </c:extLst>
        </c:ser>
        <c:dLbls>
          <c:dLblPos val="inEnd"/>
          <c:showLegendKey val="0"/>
          <c:showVal val="1"/>
          <c:showCatName val="0"/>
          <c:showSerName val="0"/>
          <c:showPercent val="0"/>
          <c:showBubbleSize val="0"/>
          <c:showLeaderLines val="1"/>
        </c:dLbls>
        <c:firstSliceAng val="0"/>
      </c:pieChart>
      <c:spPr>
        <a:noFill/>
        <a:ln>
          <a:noFill/>
        </a:ln>
        <a:effectLst/>
      </c:spPr>
    </c:plotArea>
    <c:legend>
      <c:legendPos val="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smtClean="0"/>
              <a:t>GÉNERO INFORMATIVO</a:t>
            </a:r>
            <a:endParaRPr lang="en-US"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PARTIDOS!$C$1</c:f>
              <c:strCache>
                <c:ptCount val="1"/>
                <c:pt idx="0">
                  <c:v>FRECUENCIA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PARTIDOS!$B$2:$B$7</c:f>
              <c:strCache>
                <c:ptCount val="6"/>
                <c:pt idx="0">
                  <c:v>Nota Informativa</c:v>
                </c:pt>
                <c:pt idx="1">
                  <c:v>Reportaje</c:v>
                </c:pt>
                <c:pt idx="2">
                  <c:v>Entrevista</c:v>
                </c:pt>
                <c:pt idx="3">
                  <c:v>Opinión y análisis</c:v>
                </c:pt>
                <c:pt idx="4">
                  <c:v>Crónica</c:v>
                </c:pt>
                <c:pt idx="5">
                  <c:v>Debate</c:v>
                </c:pt>
              </c:strCache>
            </c:strRef>
          </c:cat>
          <c:val>
            <c:numRef>
              <c:f>PARTIDOS!$C$2:$C$7</c:f>
              <c:numCache>
                <c:formatCode>General</c:formatCode>
                <c:ptCount val="6"/>
                <c:pt idx="0">
                  <c:v>2971</c:v>
                </c:pt>
                <c:pt idx="1">
                  <c:v>965</c:v>
                </c:pt>
                <c:pt idx="2">
                  <c:v>318</c:v>
                </c:pt>
                <c:pt idx="3">
                  <c:v>304</c:v>
                </c:pt>
                <c:pt idx="4">
                  <c:v>40</c:v>
                </c:pt>
                <c:pt idx="5">
                  <c:v>9</c:v>
                </c:pt>
              </c:numCache>
            </c:numRef>
          </c:val>
          <c:extLst>
            <c:ext xmlns:c16="http://schemas.microsoft.com/office/drawing/2014/chart" uri="{C3380CC4-5D6E-409C-BE32-E72D297353CC}">
              <c16:uniqueId val="{00000000-DC41-4B36-8AA4-301FCBE2EC13}"/>
            </c:ext>
          </c:extLst>
        </c:ser>
        <c:dLbls>
          <c:dLblPos val="outEnd"/>
          <c:showLegendKey val="0"/>
          <c:showVal val="1"/>
          <c:showCatName val="0"/>
          <c:showSerName val="0"/>
          <c:showPercent val="0"/>
          <c:showBubbleSize val="0"/>
        </c:dLbls>
        <c:gapWidth val="219"/>
        <c:overlap val="-27"/>
        <c:axId val="1366049312"/>
        <c:axId val="274627535"/>
      </c:barChart>
      <c:catAx>
        <c:axId val="13660493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74627535"/>
        <c:crosses val="autoZero"/>
        <c:auto val="1"/>
        <c:lblAlgn val="ctr"/>
        <c:lblOffset val="100"/>
        <c:noMultiLvlLbl val="0"/>
      </c:catAx>
      <c:valAx>
        <c:axId val="2746275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660493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PARTIDOS!$E$62</c:f>
              <c:strCache>
                <c:ptCount val="1"/>
                <c:pt idx="0">
                  <c:v>TIEMPO DE TRANSMISIÓN </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PARTIDOS!$D$62:$D$68</c:f>
              <c:strCache>
                <c:ptCount val="7"/>
                <c:pt idx="0">
                  <c:v>Nota Informativa</c:v>
                </c:pt>
                <c:pt idx="1">
                  <c:v>Reportaje</c:v>
                </c:pt>
                <c:pt idx="2">
                  <c:v>Entrevista</c:v>
                </c:pt>
                <c:pt idx="3">
                  <c:v>Opinión y análisis</c:v>
                </c:pt>
                <c:pt idx="4">
                  <c:v>Otro</c:v>
                </c:pt>
                <c:pt idx="5">
                  <c:v>Crónica</c:v>
                </c:pt>
                <c:pt idx="6">
                  <c:v>Debate</c:v>
                </c:pt>
              </c:strCache>
            </c:strRef>
          </c:cat>
          <c:val>
            <c:numRef>
              <c:f>PARTIDOS!$E$63:$E$69</c:f>
              <c:numCache>
                <c:formatCode>[h]:mm:ss</c:formatCode>
                <c:ptCount val="7"/>
                <c:pt idx="0">
                  <c:v>6.7109837962962562</c:v>
                </c:pt>
                <c:pt idx="1">
                  <c:v>1.9110185185185227</c:v>
                </c:pt>
                <c:pt idx="2">
                  <c:v>1.9812847222222212</c:v>
                </c:pt>
                <c:pt idx="3">
                  <c:v>1.0547569444444451</c:v>
                </c:pt>
                <c:pt idx="4">
                  <c:v>0</c:v>
                </c:pt>
                <c:pt idx="5">
                  <c:v>0.11495370370370371</c:v>
                </c:pt>
                <c:pt idx="6">
                  <c:v>4.3749999999999997E-2</c:v>
                </c:pt>
              </c:numCache>
            </c:numRef>
          </c:val>
          <c:extLst>
            <c:ext xmlns:c16="http://schemas.microsoft.com/office/drawing/2014/chart" uri="{C3380CC4-5D6E-409C-BE32-E72D297353CC}">
              <c16:uniqueId val="{00000000-C150-403D-8A01-2FEE29785BE8}"/>
            </c:ext>
          </c:extLst>
        </c:ser>
        <c:dLbls>
          <c:dLblPos val="outEnd"/>
          <c:showLegendKey val="0"/>
          <c:showVal val="1"/>
          <c:showCatName val="0"/>
          <c:showSerName val="0"/>
          <c:showPercent val="0"/>
          <c:showBubbleSize val="0"/>
        </c:dLbls>
        <c:gapWidth val="219"/>
        <c:overlap val="-27"/>
        <c:axId val="1559935840"/>
        <c:axId val="274637615"/>
      </c:barChart>
      <c:catAx>
        <c:axId val="1559935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74637615"/>
        <c:crosses val="autoZero"/>
        <c:auto val="1"/>
        <c:lblAlgn val="ctr"/>
        <c:lblOffset val="100"/>
        <c:noMultiLvlLbl val="0"/>
      </c:catAx>
      <c:valAx>
        <c:axId val="274637615"/>
        <c:scaling>
          <c:orientation val="minMax"/>
        </c:scaling>
        <c:delete val="0"/>
        <c:axPos val="l"/>
        <c:majorGridlines>
          <c:spPr>
            <a:ln w="9525" cap="flat" cmpd="sng" algn="ctr">
              <a:solidFill>
                <a:schemeClr val="tx1">
                  <a:lumMod val="15000"/>
                  <a:lumOff val="85000"/>
                </a:schemeClr>
              </a:solidFill>
              <a:round/>
            </a:ln>
            <a:effectLst/>
          </c:spPr>
        </c:majorGridlines>
        <c:numFmt formatCode="[h]:mm:ss"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5993584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s-MX"/>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smtClean="0"/>
              <a:t>MENCIÓN</a:t>
            </a:r>
            <a:r>
              <a:rPr lang="en-US" baseline="0" dirty="0" smtClean="0"/>
              <a:t> POR PARTIDO POLÍTICO</a:t>
            </a:r>
            <a:endParaRPr lang="en-US"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PARTIDOS!$H$2</c:f>
              <c:strCache>
                <c:ptCount val="1"/>
                <c:pt idx="0">
                  <c:v>MENCIONES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PARTIDOS!$G$3:$G$11</c:f>
              <c:strCache>
                <c:ptCount val="9"/>
                <c:pt idx="0">
                  <c:v>MORENA</c:v>
                </c:pt>
                <c:pt idx="1">
                  <c:v>PRI</c:v>
                </c:pt>
                <c:pt idx="2">
                  <c:v>MC</c:v>
                </c:pt>
                <c:pt idx="3">
                  <c:v>PVEM</c:v>
                </c:pt>
                <c:pt idx="4">
                  <c:v>PRD GUERRERO</c:v>
                </c:pt>
                <c:pt idx="5">
                  <c:v>PT</c:v>
                </c:pt>
                <c:pt idx="6">
                  <c:v>PAN</c:v>
                </c:pt>
                <c:pt idx="7">
                  <c:v>PT-PVEM-MORENA</c:v>
                </c:pt>
                <c:pt idx="8">
                  <c:v>TOTAL</c:v>
                </c:pt>
              </c:strCache>
            </c:strRef>
          </c:cat>
          <c:val>
            <c:numRef>
              <c:f>PARTIDOS!$H$3:$H$11</c:f>
              <c:numCache>
                <c:formatCode>General</c:formatCode>
                <c:ptCount val="9"/>
                <c:pt idx="0">
                  <c:v>307</c:v>
                </c:pt>
                <c:pt idx="1">
                  <c:v>55</c:v>
                </c:pt>
                <c:pt idx="2">
                  <c:v>30</c:v>
                </c:pt>
                <c:pt idx="3">
                  <c:v>25</c:v>
                </c:pt>
                <c:pt idx="4">
                  <c:v>21</c:v>
                </c:pt>
                <c:pt idx="5">
                  <c:v>21</c:v>
                </c:pt>
                <c:pt idx="6">
                  <c:v>15</c:v>
                </c:pt>
                <c:pt idx="7">
                  <c:v>12</c:v>
                </c:pt>
                <c:pt idx="8">
                  <c:v>486</c:v>
                </c:pt>
              </c:numCache>
            </c:numRef>
          </c:val>
          <c:extLst>
            <c:ext xmlns:c16="http://schemas.microsoft.com/office/drawing/2014/chart" uri="{C3380CC4-5D6E-409C-BE32-E72D297353CC}">
              <c16:uniqueId val="{00000000-C4BC-4685-9CC8-9E498A6AD51F}"/>
            </c:ext>
          </c:extLst>
        </c:ser>
        <c:dLbls>
          <c:dLblPos val="outEnd"/>
          <c:showLegendKey val="0"/>
          <c:showVal val="1"/>
          <c:showCatName val="0"/>
          <c:showSerName val="0"/>
          <c:showPercent val="0"/>
          <c:showBubbleSize val="0"/>
        </c:dLbls>
        <c:gapWidth val="219"/>
        <c:overlap val="-27"/>
        <c:axId val="625063136"/>
        <c:axId val="625050240"/>
      </c:barChart>
      <c:catAx>
        <c:axId val="625063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25050240"/>
        <c:crosses val="autoZero"/>
        <c:auto val="1"/>
        <c:lblAlgn val="ctr"/>
        <c:lblOffset val="100"/>
        <c:noMultiLvlLbl val="0"/>
      </c:catAx>
      <c:valAx>
        <c:axId val="6250502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250631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sz="1440" b="1" i="0" u="none" strike="noStrike" kern="1200" spc="0" baseline="0">
                <a:solidFill>
                  <a:schemeClr val="tx1">
                    <a:lumMod val="65000"/>
                    <a:lumOff val="35000"/>
                  </a:schemeClr>
                </a:solidFill>
                <a:latin typeface="+mn-lt"/>
                <a:ea typeface="+mn-ea"/>
                <a:cs typeface="+mn-cs"/>
              </a:defRPr>
            </a:pPr>
            <a:r>
              <a:rPr lang="es-MX" dirty="0" smtClean="0"/>
              <a:t>MENCIONES </a:t>
            </a:r>
            <a:r>
              <a:rPr lang="es-MX" dirty="0"/>
              <a:t>POR PARTIDO </a:t>
            </a:r>
            <a:r>
              <a:rPr lang="es-MX" dirty="0" smtClean="0"/>
              <a:t>POLÍTICO EN TV</a:t>
            </a:r>
            <a:endParaRPr lang="es-MX" dirty="0"/>
          </a:p>
        </c:rich>
      </c:tx>
      <c:layout/>
      <c:overlay val="0"/>
      <c:spPr>
        <a:noFill/>
        <a:ln>
          <a:noFill/>
        </a:ln>
        <a:effectLst/>
      </c:spPr>
      <c:txPr>
        <a:bodyPr rot="0" spcFirstLastPara="1" vertOverflow="ellipsis" vert="horz" wrap="square" anchor="ctr" anchorCtr="1"/>
        <a:lstStyle/>
        <a:p>
          <a:pPr algn="ctr" rtl="0">
            <a:defRPr sz="1440" b="1" i="0" u="none" strike="noStrike" kern="1200" spc="0" baseline="0">
              <a:solidFill>
                <a:schemeClr val="tx1">
                  <a:lumMod val="65000"/>
                  <a:lumOff val="35000"/>
                </a:schemeClr>
              </a:solidFill>
              <a:latin typeface="+mn-lt"/>
              <a:ea typeface="+mn-ea"/>
              <a:cs typeface="+mn-cs"/>
            </a:defRPr>
          </a:pPr>
          <a:endParaRPr lang="es-MX"/>
        </a:p>
      </c:txPr>
    </c:title>
    <c:autoTitleDeleted val="0"/>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Partidos!$C$11</c:f>
              <c:strCache>
                <c:ptCount val="1"/>
                <c:pt idx="0">
                  <c:v>MENCIÓN PAGADA</c:v>
                </c:pt>
              </c:strCache>
            </c:strRef>
          </c:tx>
          <c:spPr>
            <a:solidFill>
              <a:schemeClr val="accent4"/>
            </a:solidFill>
            <a:ln>
              <a:noFill/>
            </a:ln>
            <a:effectLst/>
            <a:sp3d/>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bg1"/>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Partidos!$B$12</c:f>
              <c:strCache>
                <c:ptCount val="1"/>
                <c:pt idx="0">
                  <c:v>NO HUBO</c:v>
                </c:pt>
              </c:strCache>
            </c:strRef>
          </c:cat>
          <c:val>
            <c:numRef>
              <c:f>Partidos!$C$12</c:f>
              <c:numCache>
                <c:formatCode>General</c:formatCode>
                <c:ptCount val="1"/>
                <c:pt idx="0">
                  <c:v>0</c:v>
                </c:pt>
              </c:numCache>
            </c:numRef>
          </c:val>
          <c:extLst>
            <c:ext xmlns:c16="http://schemas.microsoft.com/office/drawing/2014/chart" uri="{C3380CC4-5D6E-409C-BE32-E72D297353CC}">
              <c16:uniqueId val="{00000000-B9C3-4640-8B43-65212E72B854}"/>
            </c:ext>
          </c:extLst>
        </c:ser>
        <c:dLbls>
          <c:showLegendKey val="0"/>
          <c:showVal val="1"/>
          <c:showCatName val="0"/>
          <c:showSerName val="0"/>
          <c:showPercent val="0"/>
          <c:showBubbleSize val="0"/>
        </c:dLbls>
        <c:gapWidth val="150"/>
        <c:shape val="box"/>
        <c:axId val="1380987119"/>
        <c:axId val="1380986159"/>
        <c:axId val="0"/>
      </c:bar3DChart>
      <c:catAx>
        <c:axId val="1380987119"/>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1380986159"/>
        <c:crosses val="autoZero"/>
        <c:auto val="1"/>
        <c:lblAlgn val="ctr"/>
        <c:lblOffset val="100"/>
        <c:noMultiLvlLbl val="0"/>
      </c:catAx>
      <c:valAx>
        <c:axId val="1380986159"/>
        <c:scaling>
          <c:orientation val="minMax"/>
          <c:max val="2"/>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1380987119"/>
        <c:crosses val="autoZero"/>
        <c:crossBetween val="between"/>
        <c:majorUnit val="1"/>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b="1"/>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4">
  <a:schemeClr val="accent4"/>
</cs:colorStyle>
</file>

<file path=ppt/charts/colors10.xml><?xml version="1.0" encoding="utf-8"?>
<cs:colorStyle xmlns:cs="http://schemas.microsoft.com/office/drawing/2012/chartStyle" xmlns:a="http://schemas.openxmlformats.org/drawingml/2006/main" meth="withinLinearReversed" id="24">
  <a:schemeClr val="accent4"/>
</cs:colorStyle>
</file>

<file path=ppt/charts/colors11.xml><?xml version="1.0" encoding="utf-8"?>
<cs:colorStyle xmlns:cs="http://schemas.microsoft.com/office/drawing/2012/chartStyle" xmlns:a="http://schemas.openxmlformats.org/drawingml/2006/main" meth="withinLinearReversed" id="24">
  <a:schemeClr val="accent4"/>
</cs:colorStyle>
</file>

<file path=ppt/charts/colors12.xml><?xml version="1.0" encoding="utf-8"?>
<cs:colorStyle xmlns:cs="http://schemas.microsoft.com/office/drawing/2012/chartStyle" xmlns:a="http://schemas.openxmlformats.org/drawingml/2006/main" meth="withinLinearReversed" id="24">
  <a:schemeClr val="accent4"/>
</cs:colorStyle>
</file>

<file path=ppt/charts/colors13.xml><?xml version="1.0" encoding="utf-8"?>
<cs:colorStyle xmlns:cs="http://schemas.microsoft.com/office/drawing/2012/chartStyle" xmlns:a="http://schemas.openxmlformats.org/drawingml/2006/main" meth="withinLinearReversed" id="24">
  <a:schemeClr val="accent4"/>
</cs:colorStyle>
</file>

<file path=ppt/charts/colors14.xml><?xml version="1.0" encoding="utf-8"?>
<cs:colorStyle xmlns:cs="http://schemas.microsoft.com/office/drawing/2012/chartStyle" xmlns:a="http://schemas.openxmlformats.org/drawingml/2006/main" meth="withinLinearReversed" id="24">
  <a:schemeClr val="accent4"/>
</cs:colorStyle>
</file>

<file path=ppt/charts/colors15.xml><?xml version="1.0" encoding="utf-8"?>
<cs:colorStyle xmlns:cs="http://schemas.microsoft.com/office/drawing/2012/chartStyle" xmlns:a="http://schemas.openxmlformats.org/drawingml/2006/main" meth="withinLinearReversed" id="24">
  <a:schemeClr val="accent4"/>
</cs:colorStyle>
</file>

<file path=ppt/charts/colors16.xml><?xml version="1.0" encoding="utf-8"?>
<cs:colorStyle xmlns:cs="http://schemas.microsoft.com/office/drawing/2012/chartStyle" xmlns:a="http://schemas.openxmlformats.org/drawingml/2006/main" meth="withinLinearReversed" id="24">
  <a:schemeClr val="accent4"/>
</cs:colorStyle>
</file>

<file path=ppt/charts/colors17.xml><?xml version="1.0" encoding="utf-8"?>
<cs:colorStyle xmlns:cs="http://schemas.microsoft.com/office/drawing/2012/chartStyle" xmlns:a="http://schemas.openxmlformats.org/drawingml/2006/main" meth="withinLinearReversed" id="24">
  <a:schemeClr val="accent4"/>
</cs:colorStyle>
</file>

<file path=ppt/charts/colors18.xml><?xml version="1.0" encoding="utf-8"?>
<cs:colorStyle xmlns:cs="http://schemas.microsoft.com/office/drawing/2012/chartStyle" xmlns:a="http://schemas.openxmlformats.org/drawingml/2006/main" meth="withinLinearReversed" id="24">
  <a:schemeClr val="accent4"/>
</cs:colorStyle>
</file>

<file path=ppt/charts/colors19.xml><?xml version="1.0" encoding="utf-8"?>
<cs:colorStyle xmlns:cs="http://schemas.microsoft.com/office/drawing/2012/chartStyle" xmlns:a="http://schemas.openxmlformats.org/drawingml/2006/main" meth="withinLinearReversed" id="24">
  <a:schemeClr val="accent4"/>
</cs:colorStyle>
</file>

<file path=ppt/charts/colors2.xml><?xml version="1.0" encoding="utf-8"?>
<cs:colorStyle xmlns:cs="http://schemas.microsoft.com/office/drawing/2012/chartStyle" xmlns:a="http://schemas.openxmlformats.org/drawingml/2006/main" meth="withinLinearReversed" id="24">
  <a:schemeClr val="accent4"/>
</cs:colorStyle>
</file>

<file path=ppt/charts/colors20.xml><?xml version="1.0" encoding="utf-8"?>
<cs:colorStyle xmlns:cs="http://schemas.microsoft.com/office/drawing/2012/chartStyle" xmlns:a="http://schemas.openxmlformats.org/drawingml/2006/main" meth="withinLinearReversed" id="24">
  <a:schemeClr val="accent4"/>
</cs:colorStyle>
</file>

<file path=ppt/charts/colors21.xml><?xml version="1.0" encoding="utf-8"?>
<cs:colorStyle xmlns:cs="http://schemas.microsoft.com/office/drawing/2012/chartStyle" xmlns:a="http://schemas.openxmlformats.org/drawingml/2006/main" meth="withinLinearReversed" id="24">
  <a:schemeClr val="accent4"/>
</cs:colorStyle>
</file>

<file path=ppt/charts/colors22.xml><?xml version="1.0" encoding="utf-8"?>
<cs:colorStyle xmlns:cs="http://schemas.microsoft.com/office/drawing/2012/chartStyle" xmlns:a="http://schemas.openxmlformats.org/drawingml/2006/main" meth="withinLinearReversed" id="24">
  <a:schemeClr val="accent4"/>
</cs:colorStyle>
</file>

<file path=ppt/charts/colors23.xml><?xml version="1.0" encoding="utf-8"?>
<cs:colorStyle xmlns:cs="http://schemas.microsoft.com/office/drawing/2012/chartStyle" xmlns:a="http://schemas.openxmlformats.org/drawingml/2006/main" meth="withinLinearReversed" id="24">
  <a:schemeClr val="accent4"/>
</cs:colorStyle>
</file>

<file path=ppt/charts/colors24.xml><?xml version="1.0" encoding="utf-8"?>
<cs:colorStyle xmlns:cs="http://schemas.microsoft.com/office/drawing/2012/chartStyle" xmlns:a="http://schemas.openxmlformats.org/drawingml/2006/main" meth="withinLinearReversed" id="24">
  <a:schemeClr val="accent4"/>
</cs:colorStyle>
</file>

<file path=ppt/charts/colors25.xml><?xml version="1.0" encoding="utf-8"?>
<cs:colorStyle xmlns:cs="http://schemas.microsoft.com/office/drawing/2012/chartStyle" xmlns:a="http://schemas.openxmlformats.org/drawingml/2006/main" meth="withinLinearReversed" id="24">
  <a:schemeClr val="accent4"/>
</cs:colorStyle>
</file>

<file path=ppt/charts/colors26.xml><?xml version="1.0" encoding="utf-8"?>
<cs:colorStyle xmlns:cs="http://schemas.microsoft.com/office/drawing/2012/chartStyle" xmlns:a="http://schemas.openxmlformats.org/drawingml/2006/main" meth="withinLinearReversed" id="24">
  <a:schemeClr val="accent4"/>
</cs:colorStyle>
</file>

<file path=ppt/charts/colors27.xml><?xml version="1.0" encoding="utf-8"?>
<cs:colorStyle xmlns:cs="http://schemas.microsoft.com/office/drawing/2012/chartStyle" xmlns:a="http://schemas.openxmlformats.org/drawingml/2006/main" meth="withinLinearReversed" id="24">
  <a:schemeClr val="accent4"/>
</cs:colorStyle>
</file>

<file path=ppt/charts/colors28.xml><?xml version="1.0" encoding="utf-8"?>
<cs:colorStyle xmlns:cs="http://schemas.microsoft.com/office/drawing/2012/chartStyle" xmlns:a="http://schemas.openxmlformats.org/drawingml/2006/main" meth="withinLinearReversed" id="24">
  <a:schemeClr val="accent4"/>
</cs:colorStyle>
</file>

<file path=ppt/charts/colors29.xml><?xml version="1.0" encoding="utf-8"?>
<cs:colorStyle xmlns:cs="http://schemas.microsoft.com/office/drawing/2012/chartStyle" xmlns:a="http://schemas.openxmlformats.org/drawingml/2006/main" meth="withinLinearReversed" id="24">
  <a:schemeClr val="accent4"/>
</cs:colorStyle>
</file>

<file path=ppt/charts/colors3.xml><?xml version="1.0" encoding="utf-8"?>
<cs:colorStyle xmlns:cs="http://schemas.microsoft.com/office/drawing/2012/chartStyle" xmlns:a="http://schemas.openxmlformats.org/drawingml/2006/main" meth="withinLinearReversed" id="24">
  <a:schemeClr val="accent4"/>
</cs:colorStyle>
</file>

<file path=ppt/charts/colors30.xml><?xml version="1.0" encoding="utf-8"?>
<cs:colorStyle xmlns:cs="http://schemas.microsoft.com/office/drawing/2012/chartStyle" xmlns:a="http://schemas.openxmlformats.org/drawingml/2006/main" meth="withinLinearReversed" id="24">
  <a:schemeClr val="accent4"/>
</cs:colorStyle>
</file>

<file path=ppt/charts/colors31.xml><?xml version="1.0" encoding="utf-8"?>
<cs:colorStyle xmlns:cs="http://schemas.microsoft.com/office/drawing/2012/chartStyle" xmlns:a="http://schemas.openxmlformats.org/drawingml/2006/main" meth="withinLinearReversed" id="24">
  <a:schemeClr val="accent4"/>
</cs:colorStyle>
</file>

<file path=ppt/charts/colors32.xml><?xml version="1.0" encoding="utf-8"?>
<cs:colorStyle xmlns:cs="http://schemas.microsoft.com/office/drawing/2012/chartStyle" xmlns:a="http://schemas.openxmlformats.org/drawingml/2006/main" meth="withinLinearReversed" id="24">
  <a:schemeClr val="accent4"/>
</cs:colorStyle>
</file>

<file path=ppt/charts/colors33.xml><?xml version="1.0" encoding="utf-8"?>
<cs:colorStyle xmlns:cs="http://schemas.microsoft.com/office/drawing/2012/chartStyle" xmlns:a="http://schemas.openxmlformats.org/drawingml/2006/main" meth="withinLinearReversed" id="24">
  <a:schemeClr val="accent4"/>
</cs:colorStyle>
</file>

<file path=ppt/charts/colors34.xml><?xml version="1.0" encoding="utf-8"?>
<cs:colorStyle xmlns:cs="http://schemas.microsoft.com/office/drawing/2012/chartStyle" xmlns:a="http://schemas.openxmlformats.org/drawingml/2006/main" meth="withinLinearReversed" id="24">
  <a:schemeClr val="accent4"/>
</cs:colorStyle>
</file>

<file path=ppt/charts/colors35.xml><?xml version="1.0" encoding="utf-8"?>
<cs:colorStyle xmlns:cs="http://schemas.microsoft.com/office/drawing/2012/chartStyle" xmlns:a="http://schemas.openxmlformats.org/drawingml/2006/main" meth="withinLinearReversed" id="24">
  <a:schemeClr val="accent4"/>
</cs:colorStyle>
</file>

<file path=ppt/charts/colors36.xml><?xml version="1.0" encoding="utf-8"?>
<cs:colorStyle xmlns:cs="http://schemas.microsoft.com/office/drawing/2012/chartStyle" xmlns:a="http://schemas.openxmlformats.org/drawingml/2006/main" meth="withinLinearReversed" id="24">
  <a:schemeClr val="accent4"/>
</cs:colorStyle>
</file>

<file path=ppt/charts/colors37.xml><?xml version="1.0" encoding="utf-8"?>
<cs:colorStyle xmlns:cs="http://schemas.microsoft.com/office/drawing/2012/chartStyle" xmlns:a="http://schemas.openxmlformats.org/drawingml/2006/main" meth="withinLinearReversed" id="24">
  <a:schemeClr val="accent4"/>
</cs:colorStyle>
</file>

<file path=ppt/charts/colors38.xml><?xml version="1.0" encoding="utf-8"?>
<cs:colorStyle xmlns:cs="http://schemas.microsoft.com/office/drawing/2012/chartStyle" xmlns:a="http://schemas.openxmlformats.org/drawingml/2006/main" meth="withinLinearReversed" id="24">
  <a:schemeClr val="accent4"/>
</cs:colorStyle>
</file>

<file path=ppt/charts/colors39.xml><?xml version="1.0" encoding="utf-8"?>
<cs:colorStyle xmlns:cs="http://schemas.microsoft.com/office/drawing/2012/chartStyle" xmlns:a="http://schemas.openxmlformats.org/drawingml/2006/main" meth="withinLinearReversed" id="24">
  <a:schemeClr val="accent4"/>
</cs:colorStyle>
</file>

<file path=ppt/charts/colors4.xml><?xml version="1.0" encoding="utf-8"?>
<cs:colorStyle xmlns:cs="http://schemas.microsoft.com/office/drawing/2012/chartStyle" xmlns:a="http://schemas.openxmlformats.org/drawingml/2006/main" meth="withinLinearReversed" id="24">
  <a:schemeClr val="accent4"/>
</cs:colorStyle>
</file>

<file path=ppt/charts/colors40.xml><?xml version="1.0" encoding="utf-8"?>
<cs:colorStyle xmlns:cs="http://schemas.microsoft.com/office/drawing/2012/chartStyle" xmlns:a="http://schemas.openxmlformats.org/drawingml/2006/main" meth="withinLinearReversed" id="24">
  <a:schemeClr val="accent4"/>
</cs:colorStyle>
</file>

<file path=ppt/charts/colors5.xml><?xml version="1.0" encoding="utf-8"?>
<cs:colorStyle xmlns:cs="http://schemas.microsoft.com/office/drawing/2012/chartStyle" xmlns:a="http://schemas.openxmlformats.org/drawingml/2006/main" meth="withinLinearReversed" id="24">
  <a:schemeClr val="accent4"/>
</cs:colorStyle>
</file>

<file path=ppt/charts/colors6.xml><?xml version="1.0" encoding="utf-8"?>
<cs:colorStyle xmlns:cs="http://schemas.microsoft.com/office/drawing/2012/chartStyle" xmlns:a="http://schemas.openxmlformats.org/drawingml/2006/main" meth="withinLinearReversed" id="24">
  <a:schemeClr val="accent4"/>
</cs:colorStyle>
</file>

<file path=ppt/charts/colors7.xml><?xml version="1.0" encoding="utf-8"?>
<cs:colorStyle xmlns:cs="http://schemas.microsoft.com/office/drawing/2012/chartStyle" xmlns:a="http://schemas.openxmlformats.org/drawingml/2006/main" meth="withinLinearReversed" id="24">
  <a:schemeClr val="accent4"/>
</cs:colorStyle>
</file>

<file path=ppt/charts/colors8.xml><?xml version="1.0" encoding="utf-8"?>
<cs:colorStyle xmlns:cs="http://schemas.microsoft.com/office/drawing/2012/chartStyle" xmlns:a="http://schemas.openxmlformats.org/drawingml/2006/main" meth="withinLinearReversed" id="24">
  <a:schemeClr val="accent4"/>
</cs:colorStyle>
</file>

<file path=ppt/charts/colors9.xml><?xml version="1.0" encoding="utf-8"?>
<cs:colorStyle xmlns:cs="http://schemas.microsoft.com/office/drawing/2012/chartStyle" xmlns:a="http://schemas.openxmlformats.org/drawingml/2006/main" meth="withinLinearReversed" id="24">
  <a:schemeClr val="accent4"/>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5.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lt1"/>
    </cs:fontRef>
    <cs:defRPr sz="900"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6905625" y="0"/>
            <a:ext cx="5283200" cy="344488"/>
          </a:xfrm>
          <a:prstGeom prst="rect">
            <a:avLst/>
          </a:prstGeom>
        </p:spPr>
        <p:txBody>
          <a:bodyPr vert="horz" lIns="91440" tIns="45720" rIns="91440" bIns="45720" rtlCol="0"/>
          <a:lstStyle>
            <a:lvl1pPr algn="r">
              <a:defRPr sz="1200"/>
            </a:lvl1pPr>
          </a:lstStyle>
          <a:p>
            <a:fld id="{BC9D4AD3-3D31-4873-9E5C-4F88BA94D962}" type="datetimeFigureOut">
              <a:rPr lang="es-MX" smtClean="0"/>
              <a:t>13/08/2026</a:t>
            </a:fld>
            <a:endParaRPr lang="es-MX"/>
          </a:p>
        </p:txBody>
      </p:sp>
      <p:sp>
        <p:nvSpPr>
          <p:cNvPr id="4" name="Marcador de imagen de diapositiva 3"/>
          <p:cNvSpPr>
            <a:spLocks noGrp="1" noRot="1" noChangeAspect="1"/>
          </p:cNvSpPr>
          <p:nvPr>
            <p:ph type="sldImg" idx="2"/>
          </p:nvPr>
        </p:nvSpPr>
        <p:spPr>
          <a:xfrm>
            <a:off x="4038600" y="857250"/>
            <a:ext cx="4114800" cy="2314575"/>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1219200" y="3300413"/>
            <a:ext cx="9753600" cy="2700337"/>
          </a:xfrm>
          <a:prstGeom prst="rect">
            <a:avLst/>
          </a:prstGeom>
        </p:spPr>
        <p:txBody>
          <a:bodyPr vert="horz" lIns="91440" tIns="45720" rIns="91440" bIns="45720" rtlCol="0"/>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Marcador de pie de página 5"/>
          <p:cNvSpPr>
            <a:spLocks noGrp="1"/>
          </p:cNvSpPr>
          <p:nvPr>
            <p:ph type="ftr" sz="quarter" idx="4"/>
          </p:nvPr>
        </p:nvSpPr>
        <p:spPr>
          <a:xfrm>
            <a:off x="0" y="6513513"/>
            <a:ext cx="5283200" cy="3444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6905625" y="6513513"/>
            <a:ext cx="5283200" cy="344487"/>
          </a:xfrm>
          <a:prstGeom prst="rect">
            <a:avLst/>
          </a:prstGeom>
        </p:spPr>
        <p:txBody>
          <a:bodyPr vert="horz" lIns="91440" tIns="45720" rIns="91440" bIns="45720" rtlCol="0" anchor="b"/>
          <a:lstStyle>
            <a:lvl1pPr algn="r">
              <a:defRPr sz="1200"/>
            </a:lvl1pPr>
          </a:lstStyle>
          <a:p>
            <a:fld id="{4FA5BAF3-D061-41D9-BD8E-A3DB8D4ADCD8}" type="slidenum">
              <a:rPr lang="es-MX" smtClean="0"/>
              <a:t>‹Nº›</a:t>
            </a:fld>
            <a:endParaRPr lang="es-MX"/>
          </a:p>
        </p:txBody>
      </p:sp>
    </p:spTree>
    <p:extLst>
      <p:ext uri="{BB962C8B-B14F-4D97-AF65-F5344CB8AC3E}">
        <p14:creationId xmlns:p14="http://schemas.microsoft.com/office/powerpoint/2010/main" val="29366698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4FA5BAF3-D061-41D9-BD8E-A3DB8D4ADCD8}" type="slidenum">
              <a:rPr lang="es-MX" smtClean="0"/>
              <a:t>25</a:t>
            </a:fld>
            <a:endParaRPr lang="es-MX"/>
          </a:p>
        </p:txBody>
      </p:sp>
    </p:spTree>
    <p:extLst>
      <p:ext uri="{BB962C8B-B14F-4D97-AF65-F5344CB8AC3E}">
        <p14:creationId xmlns:p14="http://schemas.microsoft.com/office/powerpoint/2010/main" val="3905397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4FA5BAF3-D061-41D9-BD8E-A3DB8D4ADCD8}" type="slidenum">
              <a:rPr lang="es-MX" smtClean="0"/>
              <a:t>58</a:t>
            </a:fld>
            <a:endParaRPr lang="es-MX"/>
          </a:p>
        </p:txBody>
      </p:sp>
    </p:spTree>
    <p:extLst>
      <p:ext uri="{BB962C8B-B14F-4D97-AF65-F5344CB8AC3E}">
        <p14:creationId xmlns:p14="http://schemas.microsoft.com/office/powerpoint/2010/main" val="2621186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sz="4000" b="1" i="0">
                <a:solidFill>
                  <a:srgbClr val="422A5E"/>
                </a:solidFill>
                <a:latin typeface="Arial"/>
                <a:cs typeface="Aria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sz="18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8/13/2026</a:t>
            </a:fld>
            <a:endParaRPr lang="en-US"/>
          </a:p>
        </p:txBody>
      </p:sp>
      <p:sp>
        <p:nvSpPr>
          <p:cNvPr id="6" name="Holder 6"/>
          <p:cNvSpPr>
            <a:spLocks noGrp="1"/>
          </p:cNvSpPr>
          <p:nvPr>
            <p:ph type="sldNum" sz="quarter" idx="7"/>
          </p:nvPr>
        </p:nvSpPr>
        <p:spPr/>
        <p:txBody>
          <a:bodyPr lIns="0" tIns="0" rIns="0" bIns="0"/>
          <a:lstStyle>
            <a:lvl1pPr>
              <a:defRPr sz="1200" b="0" i="0">
                <a:solidFill>
                  <a:srgbClr val="888888"/>
                </a:solidFill>
                <a:latin typeface="Calibri"/>
                <a:cs typeface="Calibri"/>
              </a:defRPr>
            </a:lvl1pPr>
          </a:lstStyle>
          <a:p>
            <a:pPr marL="12700">
              <a:lnSpc>
                <a:spcPts val="1240"/>
              </a:lnSpc>
            </a:pPr>
            <a:fld id="{81D60167-4931-47E6-BA6A-407CBD079E47}" type="slidenum">
              <a:rPr spc="-25" dirty="0"/>
              <a:t>‹Nº›</a:t>
            </a:fld>
            <a:endParaRPr spc="-25"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1" i="0">
                <a:solidFill>
                  <a:srgbClr val="422A5E"/>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8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8/13/2026</a:t>
            </a:fld>
            <a:endParaRPr lang="en-US"/>
          </a:p>
        </p:txBody>
      </p:sp>
      <p:sp>
        <p:nvSpPr>
          <p:cNvPr id="6" name="Holder 6"/>
          <p:cNvSpPr>
            <a:spLocks noGrp="1"/>
          </p:cNvSpPr>
          <p:nvPr>
            <p:ph type="sldNum" sz="quarter" idx="7"/>
          </p:nvPr>
        </p:nvSpPr>
        <p:spPr/>
        <p:txBody>
          <a:bodyPr lIns="0" tIns="0" rIns="0" bIns="0"/>
          <a:lstStyle>
            <a:lvl1pPr>
              <a:defRPr sz="1200" b="0" i="0">
                <a:solidFill>
                  <a:srgbClr val="888888"/>
                </a:solidFill>
                <a:latin typeface="Calibri"/>
                <a:cs typeface="Calibri"/>
              </a:defRPr>
            </a:lvl1pPr>
          </a:lstStyle>
          <a:p>
            <a:pPr marL="12700">
              <a:lnSpc>
                <a:spcPts val="1240"/>
              </a:lnSpc>
            </a:pPr>
            <a:fld id="{81D60167-4931-47E6-BA6A-407CBD079E47}" type="slidenum">
              <a:rPr spc="-25" dirty="0"/>
              <a:t>‹Nº›</a:t>
            </a:fld>
            <a:endParaRPr spc="-25"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1" i="0">
                <a:solidFill>
                  <a:srgbClr val="422A5E"/>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8/13/2026</a:t>
            </a:fld>
            <a:endParaRPr lang="en-US"/>
          </a:p>
        </p:txBody>
      </p:sp>
      <p:sp>
        <p:nvSpPr>
          <p:cNvPr id="7" name="Holder 7"/>
          <p:cNvSpPr>
            <a:spLocks noGrp="1"/>
          </p:cNvSpPr>
          <p:nvPr>
            <p:ph type="sldNum" sz="quarter" idx="7"/>
          </p:nvPr>
        </p:nvSpPr>
        <p:spPr/>
        <p:txBody>
          <a:bodyPr lIns="0" tIns="0" rIns="0" bIns="0"/>
          <a:lstStyle>
            <a:lvl1pPr>
              <a:defRPr sz="1200" b="0" i="0">
                <a:solidFill>
                  <a:srgbClr val="888888"/>
                </a:solidFill>
                <a:latin typeface="Calibri"/>
                <a:cs typeface="Calibri"/>
              </a:defRPr>
            </a:lvl1pPr>
          </a:lstStyle>
          <a:p>
            <a:pPr marL="12700">
              <a:lnSpc>
                <a:spcPts val="1240"/>
              </a:lnSpc>
            </a:pPr>
            <a:fld id="{81D60167-4931-47E6-BA6A-407CBD079E47}" type="slidenum">
              <a:rPr spc="-25" dirty="0"/>
              <a:t>‹Nº›</a:t>
            </a:fld>
            <a:endParaRPr spc="-25"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2000" cy="6857999"/>
          </a:xfrm>
          <a:prstGeom prst="rect">
            <a:avLst/>
          </a:prstGeom>
        </p:spPr>
      </p:pic>
      <p:sp>
        <p:nvSpPr>
          <p:cNvPr id="2" name="Holder 2"/>
          <p:cNvSpPr>
            <a:spLocks noGrp="1"/>
          </p:cNvSpPr>
          <p:nvPr>
            <p:ph type="title"/>
          </p:nvPr>
        </p:nvSpPr>
        <p:spPr/>
        <p:txBody>
          <a:bodyPr lIns="0" tIns="0" rIns="0" bIns="0"/>
          <a:lstStyle>
            <a:lvl1pPr>
              <a:defRPr sz="4000" b="1" i="0">
                <a:solidFill>
                  <a:srgbClr val="422A5E"/>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8/13/2026</a:t>
            </a:fld>
            <a:endParaRPr lang="en-US"/>
          </a:p>
        </p:txBody>
      </p:sp>
      <p:sp>
        <p:nvSpPr>
          <p:cNvPr id="5" name="Holder 5"/>
          <p:cNvSpPr>
            <a:spLocks noGrp="1"/>
          </p:cNvSpPr>
          <p:nvPr>
            <p:ph type="sldNum" sz="quarter" idx="7"/>
          </p:nvPr>
        </p:nvSpPr>
        <p:spPr/>
        <p:txBody>
          <a:bodyPr lIns="0" tIns="0" rIns="0" bIns="0"/>
          <a:lstStyle>
            <a:lvl1pPr>
              <a:defRPr sz="1200" b="0" i="0">
                <a:solidFill>
                  <a:srgbClr val="888888"/>
                </a:solidFill>
                <a:latin typeface="Calibri"/>
                <a:cs typeface="Calibri"/>
              </a:defRPr>
            </a:lvl1pPr>
          </a:lstStyle>
          <a:p>
            <a:pPr marL="12700">
              <a:lnSpc>
                <a:spcPts val="1240"/>
              </a:lnSpc>
            </a:pPr>
            <a:fld id="{81D60167-4931-47E6-BA6A-407CBD079E47}" type="slidenum">
              <a:rPr spc="-25" dirty="0"/>
              <a:t>‹Nº›</a:t>
            </a:fld>
            <a:endParaRPr spc="-25"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8/13/2026</a:t>
            </a:fld>
            <a:endParaRPr lang="en-US"/>
          </a:p>
        </p:txBody>
      </p:sp>
      <p:sp>
        <p:nvSpPr>
          <p:cNvPr id="4" name="Holder 4"/>
          <p:cNvSpPr>
            <a:spLocks noGrp="1"/>
          </p:cNvSpPr>
          <p:nvPr>
            <p:ph type="sldNum" sz="quarter" idx="7"/>
          </p:nvPr>
        </p:nvSpPr>
        <p:spPr/>
        <p:txBody>
          <a:bodyPr lIns="0" tIns="0" rIns="0" bIns="0"/>
          <a:lstStyle>
            <a:lvl1pPr>
              <a:defRPr sz="1200" b="0" i="0">
                <a:solidFill>
                  <a:srgbClr val="888888"/>
                </a:solidFill>
                <a:latin typeface="Calibri"/>
                <a:cs typeface="Calibri"/>
              </a:defRPr>
            </a:lvl1pPr>
          </a:lstStyle>
          <a:p>
            <a:pPr marL="12700">
              <a:lnSpc>
                <a:spcPts val="1240"/>
              </a:lnSpc>
            </a:pPr>
            <a:fld id="{81D60167-4931-47E6-BA6A-407CBD079E47}" type="slidenum">
              <a:rPr spc="-25" dirty="0"/>
              <a:t>‹Nº›</a:t>
            </a:fld>
            <a:endParaRPr spc="-25"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0" y="0"/>
            <a:ext cx="12192000" cy="6857998"/>
          </a:xfrm>
          <a:prstGeom prst="rect">
            <a:avLst/>
          </a:prstGeom>
        </p:spPr>
      </p:pic>
      <p:sp>
        <p:nvSpPr>
          <p:cNvPr id="2" name="Holder 2"/>
          <p:cNvSpPr>
            <a:spLocks noGrp="1"/>
          </p:cNvSpPr>
          <p:nvPr>
            <p:ph type="title"/>
          </p:nvPr>
        </p:nvSpPr>
        <p:spPr>
          <a:xfrm>
            <a:off x="921207" y="371093"/>
            <a:ext cx="9161449" cy="1073277"/>
          </a:xfrm>
          <a:prstGeom prst="rect">
            <a:avLst/>
          </a:prstGeom>
        </p:spPr>
        <p:txBody>
          <a:bodyPr wrap="square" lIns="0" tIns="0" rIns="0" bIns="0">
            <a:spAutoFit/>
          </a:bodyPr>
          <a:lstStyle>
            <a:lvl1pPr>
              <a:defRPr sz="4000" b="1" i="0">
                <a:solidFill>
                  <a:srgbClr val="422A5E"/>
                </a:solidFill>
                <a:latin typeface="Arial"/>
                <a:cs typeface="Arial"/>
              </a:defRPr>
            </a:lvl1pPr>
          </a:lstStyle>
          <a:p>
            <a:endParaRPr/>
          </a:p>
        </p:txBody>
      </p:sp>
      <p:sp>
        <p:nvSpPr>
          <p:cNvPr id="3" name="Holder 3"/>
          <p:cNvSpPr>
            <a:spLocks noGrp="1"/>
          </p:cNvSpPr>
          <p:nvPr>
            <p:ph type="body" idx="1"/>
          </p:nvPr>
        </p:nvSpPr>
        <p:spPr>
          <a:xfrm>
            <a:off x="389636" y="1600580"/>
            <a:ext cx="6045835" cy="3592195"/>
          </a:xfrm>
          <a:prstGeom prst="rect">
            <a:avLst/>
          </a:prstGeom>
        </p:spPr>
        <p:txBody>
          <a:bodyPr wrap="square" lIns="0" tIns="0" rIns="0" bIns="0">
            <a:spAutoFit/>
          </a:bodyPr>
          <a:lstStyle>
            <a:lvl1pPr>
              <a:defRPr sz="18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8/13/2026</a:t>
            </a:fld>
            <a:endParaRPr lang="en-US"/>
          </a:p>
        </p:txBody>
      </p:sp>
      <p:sp>
        <p:nvSpPr>
          <p:cNvPr id="6" name="Holder 6"/>
          <p:cNvSpPr>
            <a:spLocks noGrp="1"/>
          </p:cNvSpPr>
          <p:nvPr>
            <p:ph type="sldNum" sz="quarter" idx="7"/>
          </p:nvPr>
        </p:nvSpPr>
        <p:spPr>
          <a:xfrm>
            <a:off x="11094211" y="6464680"/>
            <a:ext cx="219075" cy="178434"/>
          </a:xfrm>
          <a:prstGeom prst="rect">
            <a:avLst/>
          </a:prstGeom>
        </p:spPr>
        <p:txBody>
          <a:bodyPr wrap="square" lIns="0" tIns="0" rIns="0" bIns="0">
            <a:spAutoFit/>
          </a:bodyPr>
          <a:lstStyle>
            <a:lvl1pPr>
              <a:defRPr sz="1200" b="0" i="0">
                <a:solidFill>
                  <a:srgbClr val="888888"/>
                </a:solidFill>
                <a:latin typeface="Calibri"/>
                <a:cs typeface="Calibri"/>
              </a:defRPr>
            </a:lvl1pPr>
          </a:lstStyle>
          <a:p>
            <a:pPr marL="12700">
              <a:lnSpc>
                <a:spcPts val="1240"/>
              </a:lnSpc>
            </a:pPr>
            <a:fld id="{81D60167-4931-47E6-BA6A-407CBD079E47}" type="slidenum">
              <a:rPr spc="-25" dirty="0"/>
              <a:t>‹Nº›</a:t>
            </a:fld>
            <a:endParaRPr spc="-25"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chart" Target="../charts/chart22.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chart" Target="../charts/chart23.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chart" Target="../charts/chart24.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chart" Target="../charts/chart25.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chart" Target="../charts/chart26.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chart" Target="../charts/chart27.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chart" Target="../charts/chart28.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chart" Target="../charts/chart29.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chart" Target="../charts/chart3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chart" Target="../charts/chart31.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chart" Target="../charts/chart32.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chart" Target="../charts/chart33.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chart" Target="../charts/chart35.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chart" Target="../charts/chart36.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chart" Target="../charts/chart37.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chart" Target="../charts/chart38.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chart" Target="../charts/chart39.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chart" Target="../charts/chart40.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05000" y="1981200"/>
            <a:ext cx="8284845" cy="1977389"/>
          </a:xfrm>
          <a:prstGeom prst="rect">
            <a:avLst/>
          </a:prstGeom>
        </p:spPr>
        <p:txBody>
          <a:bodyPr vert="horz" wrap="square" lIns="0" tIns="13335" rIns="0" bIns="0" rtlCol="0">
            <a:spAutoFit/>
          </a:bodyPr>
          <a:lstStyle/>
          <a:p>
            <a:pPr marL="12700" marR="5080" indent="-635" algn="ctr">
              <a:lnSpc>
                <a:spcPct val="100000"/>
              </a:lnSpc>
              <a:spcBef>
                <a:spcPts val="105"/>
              </a:spcBef>
            </a:pPr>
            <a:r>
              <a:rPr sz="3200" dirty="0">
                <a:solidFill>
                  <a:srgbClr val="FFFFFF"/>
                </a:solidFill>
              </a:rPr>
              <a:t>INFORME</a:t>
            </a:r>
            <a:r>
              <a:rPr sz="3200" spc="-45" dirty="0">
                <a:solidFill>
                  <a:srgbClr val="FFFFFF"/>
                </a:solidFill>
              </a:rPr>
              <a:t> </a:t>
            </a:r>
            <a:r>
              <a:rPr sz="3200" spc="-40" dirty="0">
                <a:solidFill>
                  <a:srgbClr val="FFFFFF"/>
                </a:solidFill>
              </a:rPr>
              <a:t>CUANTITATIVO</a:t>
            </a:r>
            <a:r>
              <a:rPr sz="3200" spc="-114" dirty="0">
                <a:solidFill>
                  <a:srgbClr val="FFFFFF"/>
                </a:solidFill>
              </a:rPr>
              <a:t> </a:t>
            </a:r>
            <a:r>
              <a:rPr sz="3200" dirty="0">
                <a:solidFill>
                  <a:srgbClr val="FFFFFF"/>
                </a:solidFill>
              </a:rPr>
              <a:t>Y</a:t>
            </a:r>
            <a:r>
              <a:rPr sz="3200" spc="-75" dirty="0">
                <a:solidFill>
                  <a:srgbClr val="FFFFFF"/>
                </a:solidFill>
              </a:rPr>
              <a:t> </a:t>
            </a:r>
            <a:r>
              <a:rPr sz="3200" spc="-10" dirty="0">
                <a:solidFill>
                  <a:srgbClr val="FFFFFF"/>
                </a:solidFill>
              </a:rPr>
              <a:t>CUALITATIVO </a:t>
            </a:r>
            <a:r>
              <a:rPr sz="3200" dirty="0">
                <a:solidFill>
                  <a:srgbClr val="FFFFFF"/>
                </a:solidFill>
              </a:rPr>
              <a:t>DE</a:t>
            </a:r>
            <a:r>
              <a:rPr sz="3200" spc="-40" dirty="0">
                <a:solidFill>
                  <a:srgbClr val="FFFFFF"/>
                </a:solidFill>
              </a:rPr>
              <a:t> </a:t>
            </a:r>
            <a:r>
              <a:rPr sz="3200" dirty="0">
                <a:solidFill>
                  <a:srgbClr val="FFFFFF"/>
                </a:solidFill>
              </a:rPr>
              <a:t>RADIO</a:t>
            </a:r>
            <a:r>
              <a:rPr sz="3200" spc="-130" dirty="0">
                <a:solidFill>
                  <a:srgbClr val="FFFFFF"/>
                </a:solidFill>
              </a:rPr>
              <a:t> </a:t>
            </a:r>
            <a:r>
              <a:rPr sz="3200" dirty="0">
                <a:solidFill>
                  <a:srgbClr val="FFFFFF"/>
                </a:solidFill>
              </a:rPr>
              <a:t>Y</a:t>
            </a:r>
            <a:r>
              <a:rPr sz="3200" spc="-100" dirty="0">
                <a:solidFill>
                  <a:srgbClr val="FFFFFF"/>
                </a:solidFill>
              </a:rPr>
              <a:t> </a:t>
            </a:r>
            <a:r>
              <a:rPr sz="3200" dirty="0">
                <a:solidFill>
                  <a:srgbClr val="FFFFFF"/>
                </a:solidFill>
              </a:rPr>
              <a:t>TELEVISIÓN</a:t>
            </a:r>
            <a:r>
              <a:rPr sz="3200" spc="-65" dirty="0">
                <a:solidFill>
                  <a:srgbClr val="FFFFFF"/>
                </a:solidFill>
              </a:rPr>
              <a:t> </a:t>
            </a:r>
            <a:r>
              <a:rPr sz="3200" dirty="0">
                <a:solidFill>
                  <a:srgbClr val="FFFFFF"/>
                </a:solidFill>
              </a:rPr>
              <a:t>DEL</a:t>
            </a:r>
            <a:r>
              <a:rPr sz="3200" spc="-114" dirty="0">
                <a:solidFill>
                  <a:srgbClr val="FFFFFF"/>
                </a:solidFill>
              </a:rPr>
              <a:t> </a:t>
            </a:r>
            <a:r>
              <a:rPr sz="3200" spc="-10" dirty="0">
                <a:solidFill>
                  <a:srgbClr val="FFFFFF"/>
                </a:solidFill>
              </a:rPr>
              <a:t>ESTADO</a:t>
            </a:r>
            <a:r>
              <a:rPr sz="3200" spc="-45" dirty="0">
                <a:solidFill>
                  <a:srgbClr val="FFFFFF"/>
                </a:solidFill>
              </a:rPr>
              <a:t> </a:t>
            </a:r>
            <a:r>
              <a:rPr sz="3200" spc="-25" dirty="0">
                <a:solidFill>
                  <a:srgbClr val="FFFFFF"/>
                </a:solidFill>
              </a:rPr>
              <a:t>DE </a:t>
            </a:r>
            <a:r>
              <a:rPr sz="3200" dirty="0">
                <a:solidFill>
                  <a:srgbClr val="FFFFFF"/>
                </a:solidFill>
              </a:rPr>
              <a:t>GUERRERO</a:t>
            </a:r>
            <a:r>
              <a:rPr sz="3200" spc="-40" dirty="0">
                <a:solidFill>
                  <a:srgbClr val="FFFFFF"/>
                </a:solidFill>
              </a:rPr>
              <a:t> </a:t>
            </a:r>
            <a:r>
              <a:rPr sz="3200" dirty="0">
                <a:solidFill>
                  <a:srgbClr val="FFFFFF"/>
                </a:solidFill>
              </a:rPr>
              <a:t>DEL</a:t>
            </a:r>
            <a:r>
              <a:rPr sz="3200" spc="-85" dirty="0">
                <a:solidFill>
                  <a:srgbClr val="FFFFFF"/>
                </a:solidFill>
              </a:rPr>
              <a:t> </a:t>
            </a:r>
            <a:r>
              <a:rPr lang="es-MX" sz="3200" dirty="0" smtClean="0">
                <a:solidFill>
                  <a:srgbClr val="FFFFFF"/>
                </a:solidFill>
              </a:rPr>
              <a:t>01</a:t>
            </a:r>
            <a:r>
              <a:rPr sz="3200" spc="-25" dirty="0" smtClean="0">
                <a:solidFill>
                  <a:srgbClr val="FFFFFF"/>
                </a:solidFill>
              </a:rPr>
              <a:t> </a:t>
            </a:r>
            <a:r>
              <a:rPr sz="3200" dirty="0">
                <a:solidFill>
                  <a:srgbClr val="FFFFFF"/>
                </a:solidFill>
              </a:rPr>
              <a:t>DE</a:t>
            </a:r>
            <a:r>
              <a:rPr sz="3200" spc="-135" dirty="0">
                <a:solidFill>
                  <a:srgbClr val="FFFFFF"/>
                </a:solidFill>
              </a:rPr>
              <a:t> </a:t>
            </a:r>
            <a:r>
              <a:rPr lang="es-MX" sz="3200" spc="-135" dirty="0" smtClean="0">
                <a:solidFill>
                  <a:srgbClr val="FFFFFF"/>
                </a:solidFill>
              </a:rPr>
              <a:t>MAYO</a:t>
            </a:r>
            <a:r>
              <a:rPr sz="3200" spc="-165" dirty="0" smtClean="0">
                <a:solidFill>
                  <a:srgbClr val="FFFFFF"/>
                </a:solidFill>
              </a:rPr>
              <a:t> </a:t>
            </a:r>
            <a:r>
              <a:rPr sz="3200" dirty="0">
                <a:solidFill>
                  <a:srgbClr val="FFFFFF"/>
                </a:solidFill>
              </a:rPr>
              <a:t>AL</a:t>
            </a:r>
            <a:r>
              <a:rPr sz="3200" spc="-70" dirty="0">
                <a:solidFill>
                  <a:srgbClr val="FFFFFF"/>
                </a:solidFill>
              </a:rPr>
              <a:t> </a:t>
            </a:r>
            <a:r>
              <a:rPr lang="es-MX" sz="3200" dirty="0" smtClean="0">
                <a:solidFill>
                  <a:srgbClr val="FFFFFF"/>
                </a:solidFill>
              </a:rPr>
              <a:t>30</a:t>
            </a:r>
            <a:r>
              <a:rPr sz="3200" spc="-40" dirty="0" smtClean="0">
                <a:solidFill>
                  <a:srgbClr val="FFFFFF"/>
                </a:solidFill>
              </a:rPr>
              <a:t> </a:t>
            </a:r>
            <a:r>
              <a:rPr sz="3200" spc="-25" dirty="0">
                <a:solidFill>
                  <a:srgbClr val="FFFFFF"/>
                </a:solidFill>
              </a:rPr>
              <a:t>DE </a:t>
            </a:r>
            <a:r>
              <a:rPr lang="es-MX" sz="3200" dirty="0" smtClean="0">
                <a:solidFill>
                  <a:srgbClr val="FFFFFF"/>
                </a:solidFill>
              </a:rPr>
              <a:t> JUNIO DE</a:t>
            </a:r>
            <a:r>
              <a:rPr sz="3200" spc="-5" dirty="0" smtClean="0">
                <a:solidFill>
                  <a:srgbClr val="FFFFFF"/>
                </a:solidFill>
              </a:rPr>
              <a:t> </a:t>
            </a:r>
            <a:r>
              <a:rPr sz="3200" spc="-20" dirty="0" smtClean="0">
                <a:solidFill>
                  <a:srgbClr val="FFFFFF"/>
                </a:solidFill>
              </a:rPr>
              <a:t>202</a:t>
            </a:r>
            <a:r>
              <a:rPr lang="es-MX" sz="3200" spc="-20" dirty="0" smtClean="0">
                <a:solidFill>
                  <a:srgbClr val="FFFFFF"/>
                </a:solidFill>
              </a:rPr>
              <a:t>6</a:t>
            </a:r>
            <a:endParaRPr sz="3200" dirty="0"/>
          </a:p>
        </p:txBody>
      </p:sp>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1</a:t>
            </a:fld>
            <a:endParaRPr spc="-25"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0420" y="4495800"/>
            <a:ext cx="9489246" cy="1287981"/>
          </a:xfrm>
          <a:prstGeom prst="rect">
            <a:avLst/>
          </a:prstGeom>
          <a:ln w="9525">
            <a:solidFill>
              <a:schemeClr val="bg1"/>
            </a:solidFill>
          </a:ln>
        </p:spPr>
        <p:txBody>
          <a:bodyPr vert="horz" wrap="square" lIns="0" tIns="34925" rIns="0" bIns="0" rtlCol="0">
            <a:spAutoFit/>
          </a:bodyPr>
          <a:lstStyle/>
          <a:p>
            <a:pPr marL="72000" marR="81915" algn="just">
              <a:lnSpc>
                <a:spcPct val="150000"/>
              </a:lnSpc>
            </a:pPr>
            <a:r>
              <a:rPr lang="es-MX" sz="1400" dirty="0" smtClean="0"/>
              <a:t>El programa con menor número de emisiones durante el periodo monitoreado fue “Trasfondo Informativo” (ID-02), de la plaza Chilpancingo, con 0 emisiones. Le siguen “GRC Noticias” (ID-15), de Acapulco</a:t>
            </a:r>
            <a:r>
              <a:rPr lang="es-MX" sz="1400" dirty="0"/>
              <a:t> </a:t>
            </a:r>
            <a:r>
              <a:rPr lang="es-MX" sz="1400" dirty="0" smtClean="0"/>
              <a:t>y “Ecos Indígenas” (ID-07), de Tlapa de Comonfort, ambos  con 28 emisiones; así como, “GRC Noticias” (ID-19), también de Acapulco con 30 programas cada uno.</a:t>
            </a:r>
            <a:endParaRPr lang="es-MX" sz="1400" spc="-35" dirty="0" smtClean="0">
              <a:latin typeface="Arial" panose="020B0604020202020204" pitchFamily="34" charset="0"/>
              <a:cs typeface="Arial" panose="020B0604020202020204" pitchFamily="34" charset="0"/>
            </a:endParaRPr>
          </a:p>
        </p:txBody>
      </p:sp>
      <p:sp>
        <p:nvSpPr>
          <p:cNvPr id="22" name="object 22"/>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10</a:t>
            </a:fld>
            <a:endParaRPr spc="-25" dirty="0"/>
          </a:p>
        </p:txBody>
      </p:sp>
      <p:graphicFrame>
        <p:nvGraphicFramePr>
          <p:cNvPr id="5" name="Gráfico 4">
            <a:extLst>
              <a:ext uri="{FF2B5EF4-FFF2-40B4-BE49-F238E27FC236}">
                <a16:creationId xmlns:a16="http://schemas.microsoft.com/office/drawing/2014/main" id="{3AD7DF4B-3A77-42DF-A757-3D8DA1533BEF}"/>
              </a:ext>
            </a:extLst>
          </p:cNvPr>
          <p:cNvGraphicFramePr>
            <a:graphicFrameLocks/>
          </p:cNvGraphicFramePr>
          <p:nvPr>
            <p:extLst>
              <p:ext uri="{D42A27DB-BD31-4B8C-83A1-F6EECF244321}">
                <p14:modId xmlns:p14="http://schemas.microsoft.com/office/powerpoint/2010/main" val="1385529529"/>
              </p:ext>
            </p:extLst>
          </p:nvPr>
        </p:nvGraphicFramePr>
        <p:xfrm>
          <a:off x="1062496" y="546283"/>
          <a:ext cx="9377170" cy="3930024"/>
        </p:xfrm>
        <a:graphic>
          <a:graphicData uri="http://schemas.openxmlformats.org/drawingml/2006/chart">
            <c:chart xmlns:c="http://schemas.openxmlformats.org/drawingml/2006/chart" xmlns:r="http://schemas.openxmlformats.org/officeDocument/2006/relationships" r:id="rId2"/>
          </a:graphicData>
        </a:graphic>
      </p:graphicFrame>
      <p:sp>
        <p:nvSpPr>
          <p:cNvPr id="6" name="object 3"/>
          <p:cNvSpPr txBox="1">
            <a:spLocks/>
          </p:cNvSpPr>
          <p:nvPr/>
        </p:nvSpPr>
        <p:spPr>
          <a:xfrm>
            <a:off x="3200400" y="271849"/>
            <a:ext cx="5943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NÚMERO DE PROGRAMAS EN RADIO Y TV</a:t>
            </a:r>
            <a:endParaRPr lang="es-MX" sz="1700" b="1" dirty="0">
              <a:solidFill>
                <a:srgbClr val="7030A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099087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object 3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11</a:t>
            </a:fld>
            <a:endParaRPr spc="-25" dirty="0"/>
          </a:p>
        </p:txBody>
      </p:sp>
      <p:graphicFrame>
        <p:nvGraphicFramePr>
          <p:cNvPr id="3" name="Tabla 2"/>
          <p:cNvGraphicFramePr>
            <a:graphicFrameLocks noGrp="1"/>
          </p:cNvGraphicFramePr>
          <p:nvPr>
            <p:extLst>
              <p:ext uri="{D42A27DB-BD31-4B8C-83A1-F6EECF244321}">
                <p14:modId xmlns:p14="http://schemas.microsoft.com/office/powerpoint/2010/main" val="2266343659"/>
              </p:ext>
            </p:extLst>
          </p:nvPr>
        </p:nvGraphicFramePr>
        <p:xfrm>
          <a:off x="1447800" y="834717"/>
          <a:ext cx="9144000" cy="5813477"/>
        </p:xfrm>
        <a:graphic>
          <a:graphicData uri="http://schemas.openxmlformats.org/drawingml/2006/table">
            <a:tbl>
              <a:tblPr/>
              <a:tblGrid>
                <a:gridCol w="462277">
                  <a:extLst>
                    <a:ext uri="{9D8B030D-6E8A-4147-A177-3AD203B41FA5}">
                      <a16:colId xmlns:a16="http://schemas.microsoft.com/office/drawing/2014/main" val="2192169871"/>
                    </a:ext>
                  </a:extLst>
                </a:gridCol>
                <a:gridCol w="1442723">
                  <a:extLst>
                    <a:ext uri="{9D8B030D-6E8A-4147-A177-3AD203B41FA5}">
                      <a16:colId xmlns:a16="http://schemas.microsoft.com/office/drawing/2014/main" val="2324444287"/>
                    </a:ext>
                  </a:extLst>
                </a:gridCol>
                <a:gridCol w="609600">
                  <a:extLst>
                    <a:ext uri="{9D8B030D-6E8A-4147-A177-3AD203B41FA5}">
                      <a16:colId xmlns:a16="http://schemas.microsoft.com/office/drawing/2014/main" val="592645305"/>
                    </a:ext>
                  </a:extLst>
                </a:gridCol>
                <a:gridCol w="533400">
                  <a:extLst>
                    <a:ext uri="{9D8B030D-6E8A-4147-A177-3AD203B41FA5}">
                      <a16:colId xmlns:a16="http://schemas.microsoft.com/office/drawing/2014/main" val="1139078681"/>
                    </a:ext>
                  </a:extLst>
                </a:gridCol>
                <a:gridCol w="1066800">
                  <a:extLst>
                    <a:ext uri="{9D8B030D-6E8A-4147-A177-3AD203B41FA5}">
                      <a16:colId xmlns:a16="http://schemas.microsoft.com/office/drawing/2014/main" val="273919501"/>
                    </a:ext>
                  </a:extLst>
                </a:gridCol>
                <a:gridCol w="1752600">
                  <a:extLst>
                    <a:ext uri="{9D8B030D-6E8A-4147-A177-3AD203B41FA5}">
                      <a16:colId xmlns:a16="http://schemas.microsoft.com/office/drawing/2014/main" val="3982746027"/>
                    </a:ext>
                  </a:extLst>
                </a:gridCol>
                <a:gridCol w="1981200">
                  <a:extLst>
                    <a:ext uri="{9D8B030D-6E8A-4147-A177-3AD203B41FA5}">
                      <a16:colId xmlns:a16="http://schemas.microsoft.com/office/drawing/2014/main" val="2513672402"/>
                    </a:ext>
                  </a:extLst>
                </a:gridCol>
                <a:gridCol w="1295400">
                  <a:extLst>
                    <a:ext uri="{9D8B030D-6E8A-4147-A177-3AD203B41FA5}">
                      <a16:colId xmlns:a16="http://schemas.microsoft.com/office/drawing/2014/main" val="4154835290"/>
                    </a:ext>
                  </a:extLst>
                </a:gridCol>
              </a:tblGrid>
              <a:tr h="297564">
                <a:tc>
                  <a:txBody>
                    <a:bodyPr/>
                    <a:lstStyle/>
                    <a:p>
                      <a:pPr algn="ctr" fontAlgn="b"/>
                      <a:r>
                        <a:rPr lang="es-MX" sz="1000" b="1" i="0" u="none" strike="noStrike" dirty="0">
                          <a:solidFill>
                            <a:srgbClr val="FFFFFF"/>
                          </a:solidFill>
                          <a:effectLst/>
                          <a:latin typeface="Arial" panose="020B0604020202020204" pitchFamily="34" charset="0"/>
                        </a:rPr>
                        <a:t>ID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rial" panose="020B0604020202020204" pitchFamily="34" charset="0"/>
                        </a:rPr>
                        <a:t>PLAZA (CEVEM)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rial" panose="020B0604020202020204" pitchFamily="34" charset="0"/>
                        </a:rPr>
                        <a:t>MAYO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a:solidFill>
                            <a:srgbClr val="FFFFFF"/>
                          </a:solidFill>
                          <a:effectLst/>
                          <a:latin typeface="Arial" panose="020B0604020202020204" pitchFamily="34" charset="0"/>
                        </a:rPr>
                        <a:t>JUNIO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a:solidFill>
                            <a:srgbClr val="FFFFFF"/>
                          </a:solidFill>
                          <a:effectLst/>
                          <a:latin typeface="Arial" panose="020B0604020202020204" pitchFamily="34" charset="0"/>
                        </a:rPr>
                        <a:t>EMISORA</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rial" panose="020B0604020202020204" pitchFamily="34" charset="0"/>
                        </a:rPr>
                        <a:t>NOMBRE COMERCIAL</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rial" panose="020B0604020202020204" pitchFamily="34" charset="0"/>
                        </a:rPr>
                        <a:t>NOMBRE NOTICIARIO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rial" panose="020B0604020202020204" pitchFamily="34" charset="0"/>
                        </a:rPr>
                        <a:t>NO. DE PROGRAMAS</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492692800"/>
                  </a:ext>
                </a:extLst>
              </a:tr>
              <a:tr h="150238">
                <a:tc>
                  <a:txBody>
                    <a:bodyPr/>
                    <a:lstStyle/>
                    <a:p>
                      <a:pPr algn="r" fontAlgn="b"/>
                      <a:r>
                        <a:rPr lang="es-MX" sz="1000" b="1" i="0" u="none" strike="noStrike" dirty="0">
                          <a:solidFill>
                            <a:srgbClr val="000000"/>
                          </a:solidFill>
                          <a:effectLst/>
                          <a:latin typeface="Arial" panose="020B0604020202020204" pitchFamily="34" charset="0"/>
                        </a:rPr>
                        <a:t>10 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dirty="0">
                          <a:solidFill>
                            <a:srgbClr val="000000"/>
                          </a:solidFill>
                          <a:effectLst/>
                          <a:latin typeface="Arial" panose="020B0604020202020204" pitchFamily="34" charset="0"/>
                        </a:rPr>
                        <a:t>IGUALA 43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a:solidFill>
                            <a:srgbClr val="000000"/>
                          </a:solidFill>
                          <a:effectLst/>
                          <a:latin typeface="Arial" panose="020B0604020202020204" pitchFamily="34" charset="0"/>
                        </a:rPr>
                        <a:t>21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a:solidFill>
                            <a:srgbClr val="000000"/>
                          </a:solidFill>
                          <a:effectLst/>
                          <a:latin typeface="Arial" panose="020B0604020202020204" pitchFamily="34" charset="0"/>
                        </a:rPr>
                        <a:t>21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XHIGA-FM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dirty="0">
                          <a:solidFill>
                            <a:srgbClr val="000000"/>
                          </a:solidFill>
                          <a:effectLst/>
                          <a:latin typeface="Arial" panose="020B0604020202020204" pitchFamily="34" charset="0"/>
                        </a:rPr>
                        <a:t>LA KE BUENA</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dirty="0">
                          <a:solidFill>
                            <a:srgbClr val="000000"/>
                          </a:solidFill>
                          <a:effectLst/>
                          <a:latin typeface="Arial" panose="020B0604020202020204" pitchFamily="34" charset="0"/>
                        </a:rPr>
                        <a:t>INFORMATIVO NTR</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1" i="0" u="none" strike="noStrike">
                          <a:solidFill>
                            <a:srgbClr val="000000"/>
                          </a:solidFill>
                          <a:effectLst/>
                          <a:latin typeface="Arial" panose="020B0604020202020204" pitchFamily="34" charset="0"/>
                        </a:rPr>
                        <a:t>42</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976392954"/>
                  </a:ext>
                </a:extLst>
              </a:tr>
              <a:tr h="245663">
                <a:tc>
                  <a:txBody>
                    <a:bodyPr/>
                    <a:lstStyle/>
                    <a:p>
                      <a:pPr algn="r" fontAlgn="b"/>
                      <a:r>
                        <a:rPr lang="es-MX" sz="1000" b="1" i="0" u="none" strike="noStrike">
                          <a:solidFill>
                            <a:srgbClr val="000000"/>
                          </a:solidFill>
                          <a:effectLst/>
                          <a:latin typeface="Arial" panose="020B0604020202020204" pitchFamily="34" charset="0"/>
                        </a:rPr>
                        <a:t>12 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ZIHUATANEJO 44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a:solidFill>
                            <a:srgbClr val="000000"/>
                          </a:solidFill>
                          <a:effectLst/>
                          <a:latin typeface="Arial" panose="020B0604020202020204" pitchFamily="34" charset="0"/>
                        </a:rPr>
                        <a:t>20</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a:solidFill>
                            <a:srgbClr val="000000"/>
                          </a:solidFill>
                          <a:effectLst/>
                          <a:latin typeface="Arial" panose="020B0604020202020204" pitchFamily="34" charset="0"/>
                        </a:rPr>
                        <a:t>22</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XHZHO-FM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GLOBO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COSTA GRANDE EN LA NOTICIA</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Arial" panose="020B0604020202020204" pitchFamily="34" charset="0"/>
                        </a:rPr>
                        <a:t>42</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44010326"/>
                  </a:ext>
                </a:extLst>
              </a:tr>
              <a:tr h="245663">
                <a:tc>
                  <a:txBody>
                    <a:bodyPr/>
                    <a:lstStyle/>
                    <a:p>
                      <a:pPr algn="r" fontAlgn="b"/>
                      <a:r>
                        <a:rPr lang="es-MX" sz="1000" b="1" i="0" u="none" strike="noStrike">
                          <a:solidFill>
                            <a:srgbClr val="000000"/>
                          </a:solidFill>
                          <a:effectLst/>
                          <a:latin typeface="Arial" panose="020B0604020202020204" pitchFamily="34" charset="0"/>
                        </a:rPr>
                        <a:t>13 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ZIHUATANEJO 44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dirty="0">
                          <a:solidFill>
                            <a:srgbClr val="000000"/>
                          </a:solidFill>
                          <a:effectLst/>
                          <a:latin typeface="Arial" panose="020B0604020202020204" pitchFamily="34" charset="0"/>
                        </a:rPr>
                        <a:t>20</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a:solidFill>
                            <a:srgbClr val="000000"/>
                          </a:solidFill>
                          <a:effectLst/>
                          <a:latin typeface="Arial" panose="020B0604020202020204" pitchFamily="34" charset="0"/>
                        </a:rPr>
                        <a:t>22</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XHZHO-FM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GLOBO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COSTA GRANDE EN LA NOTICIA</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1" i="0" u="none" strike="noStrike">
                          <a:solidFill>
                            <a:srgbClr val="000000"/>
                          </a:solidFill>
                          <a:effectLst/>
                          <a:latin typeface="Arial" panose="020B0604020202020204" pitchFamily="34" charset="0"/>
                        </a:rPr>
                        <a:t>42</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675206425"/>
                  </a:ext>
                </a:extLst>
              </a:tr>
              <a:tr h="245663">
                <a:tc>
                  <a:txBody>
                    <a:bodyPr/>
                    <a:lstStyle/>
                    <a:p>
                      <a:pPr algn="r" fontAlgn="b"/>
                      <a:r>
                        <a:rPr lang="es-MX" sz="1000" b="1" i="0" u="none" strike="noStrike">
                          <a:solidFill>
                            <a:srgbClr val="000000"/>
                          </a:solidFill>
                          <a:effectLst/>
                          <a:latin typeface="Arial" panose="020B0604020202020204" pitchFamily="34" charset="0"/>
                        </a:rPr>
                        <a:t>6 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CHILPANCINGO 46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dirty="0">
                          <a:solidFill>
                            <a:srgbClr val="000000"/>
                          </a:solidFill>
                          <a:effectLst/>
                          <a:latin typeface="Arial" panose="020B0604020202020204" pitchFamily="34" charset="0"/>
                        </a:rPr>
                        <a:t>19</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a:solidFill>
                            <a:srgbClr val="000000"/>
                          </a:solidFill>
                          <a:effectLst/>
                          <a:latin typeface="Arial" panose="020B0604020202020204" pitchFamily="34" charset="0"/>
                        </a:rPr>
                        <a:t>22</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XHCHH-FM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CAPITAL MÁXIMA</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CAPITAL NOTICIAS</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1" i="0" u="none" strike="noStrike" dirty="0">
                          <a:solidFill>
                            <a:srgbClr val="000000"/>
                          </a:solidFill>
                          <a:effectLst/>
                          <a:latin typeface="Arial" panose="020B0604020202020204" pitchFamily="34" charset="0"/>
                        </a:rPr>
                        <a:t>41</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323382388"/>
                  </a:ext>
                </a:extLst>
              </a:tr>
              <a:tr h="297564">
                <a:tc>
                  <a:txBody>
                    <a:bodyPr/>
                    <a:lstStyle/>
                    <a:p>
                      <a:pPr algn="r" fontAlgn="b"/>
                      <a:r>
                        <a:rPr lang="es-MX" sz="1000" b="1" i="0" u="none" strike="noStrike">
                          <a:solidFill>
                            <a:srgbClr val="000000"/>
                          </a:solidFill>
                          <a:effectLst/>
                          <a:latin typeface="Arial" panose="020B0604020202020204" pitchFamily="34" charset="0"/>
                        </a:rPr>
                        <a:t>8</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dirty="0">
                          <a:solidFill>
                            <a:srgbClr val="000000"/>
                          </a:solidFill>
                          <a:effectLst/>
                          <a:latin typeface="Arial" panose="020B0604020202020204" pitchFamily="34" charset="0"/>
                        </a:rPr>
                        <a:t>CHILPANCINGO 46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a:solidFill>
                            <a:srgbClr val="000000"/>
                          </a:solidFill>
                          <a:effectLst/>
                          <a:latin typeface="Arial" panose="020B0604020202020204" pitchFamily="34" charset="0"/>
                        </a:rPr>
                        <a:t>19</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a:solidFill>
                            <a:srgbClr val="000000"/>
                          </a:solidFill>
                          <a:effectLst/>
                          <a:latin typeface="Arial" panose="020B0604020202020204" pitchFamily="34" charset="0"/>
                        </a:rPr>
                        <a:t>22</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XHEZUM-FM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dirty="0">
                          <a:solidFill>
                            <a:srgbClr val="000000"/>
                          </a:solidFill>
                          <a:effectLst/>
                          <a:latin typeface="Arial" panose="020B0604020202020204" pitchFamily="34" charset="0"/>
                        </a:rPr>
                        <a:t>W RADIO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INFORMATIVO NTR (NTR NOTICIAS)</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1" i="0" u="none" strike="noStrike">
                          <a:solidFill>
                            <a:srgbClr val="000000"/>
                          </a:solidFill>
                          <a:effectLst/>
                          <a:latin typeface="Arial" panose="020B0604020202020204" pitchFamily="34" charset="0"/>
                        </a:rPr>
                        <a:t>41</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644913211"/>
                  </a:ext>
                </a:extLst>
              </a:tr>
              <a:tr h="150238">
                <a:tc>
                  <a:txBody>
                    <a:bodyPr/>
                    <a:lstStyle/>
                    <a:p>
                      <a:pPr algn="r" fontAlgn="b"/>
                      <a:r>
                        <a:rPr lang="es-MX" sz="1000" b="1" i="0" u="none" strike="noStrike">
                          <a:solidFill>
                            <a:srgbClr val="000000"/>
                          </a:solidFill>
                          <a:effectLst/>
                          <a:latin typeface="Arial" panose="020B0604020202020204" pitchFamily="34" charset="0"/>
                        </a:rPr>
                        <a:t>11 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IGUALA 43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a:solidFill>
                            <a:srgbClr val="000000"/>
                          </a:solidFill>
                          <a:effectLst/>
                          <a:latin typeface="Arial" panose="020B0604020202020204" pitchFamily="34" charset="0"/>
                        </a:rPr>
                        <a:t>21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a:solidFill>
                            <a:srgbClr val="000000"/>
                          </a:solidFill>
                          <a:effectLst/>
                          <a:latin typeface="Arial" panose="020B0604020202020204" pitchFamily="34" charset="0"/>
                        </a:rPr>
                        <a:t>19</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XHIG-FM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LA GRANDE</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IGN NOTICIAS</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Arial" panose="020B0604020202020204" pitchFamily="34" charset="0"/>
                        </a:rPr>
                        <a:t>40</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893604509"/>
                  </a:ext>
                </a:extLst>
              </a:tr>
              <a:tr h="245663">
                <a:tc>
                  <a:txBody>
                    <a:bodyPr/>
                    <a:lstStyle/>
                    <a:p>
                      <a:pPr algn="r" fontAlgn="b"/>
                      <a:r>
                        <a:rPr lang="es-MX" sz="1000" b="1" i="0" u="none" strike="noStrike">
                          <a:solidFill>
                            <a:srgbClr val="000000"/>
                          </a:solidFill>
                          <a:effectLst/>
                          <a:latin typeface="Arial" panose="020B0604020202020204" pitchFamily="34" charset="0"/>
                        </a:rPr>
                        <a:t>3 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dirty="0">
                          <a:solidFill>
                            <a:srgbClr val="000000"/>
                          </a:solidFill>
                          <a:effectLst/>
                          <a:latin typeface="Arial" panose="020B0604020202020204" pitchFamily="34" charset="0"/>
                        </a:rPr>
                        <a:t>ACAPULCO 45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dirty="0">
                          <a:solidFill>
                            <a:srgbClr val="000000"/>
                          </a:solidFill>
                          <a:effectLst/>
                          <a:latin typeface="Arial" panose="020B0604020202020204" pitchFamily="34" charset="0"/>
                        </a:rPr>
                        <a:t>21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dirty="0">
                          <a:solidFill>
                            <a:srgbClr val="000000"/>
                          </a:solidFill>
                          <a:effectLst/>
                          <a:latin typeface="Arial" panose="020B0604020202020204" pitchFamily="34" charset="0"/>
                        </a:rPr>
                        <a:t>17</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XHEVP-FM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AUDIORAMA</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INFORME 24 GUERRERO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1" i="0" u="none" strike="noStrike">
                          <a:solidFill>
                            <a:srgbClr val="000000"/>
                          </a:solidFill>
                          <a:effectLst/>
                          <a:latin typeface="Arial" panose="020B0604020202020204" pitchFamily="34" charset="0"/>
                        </a:rPr>
                        <a:t>38</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641450843"/>
                  </a:ext>
                </a:extLst>
              </a:tr>
              <a:tr h="245663">
                <a:tc>
                  <a:txBody>
                    <a:bodyPr/>
                    <a:lstStyle/>
                    <a:p>
                      <a:pPr algn="r" fontAlgn="b"/>
                      <a:r>
                        <a:rPr lang="es-MX" sz="1000" b="1" i="0" u="none" strike="noStrike">
                          <a:solidFill>
                            <a:srgbClr val="000000"/>
                          </a:solidFill>
                          <a:effectLst/>
                          <a:latin typeface="Arial" panose="020B0604020202020204" pitchFamily="34" charset="0"/>
                        </a:rPr>
                        <a:t>4 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ACAPULCO 45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dirty="0">
                          <a:solidFill>
                            <a:srgbClr val="000000"/>
                          </a:solidFill>
                          <a:effectLst/>
                          <a:latin typeface="Arial" panose="020B0604020202020204" pitchFamily="34" charset="0"/>
                        </a:rPr>
                        <a:t>21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dirty="0">
                          <a:solidFill>
                            <a:srgbClr val="000000"/>
                          </a:solidFill>
                          <a:effectLst/>
                          <a:latin typeface="Arial" panose="020B0604020202020204" pitchFamily="34" charset="0"/>
                        </a:rPr>
                        <a:t>16</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XHEVP-FM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AUDIORAMA</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INFORME 24 ACAPULCO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Arial" panose="020B0604020202020204" pitchFamily="34" charset="0"/>
                        </a:rPr>
                        <a:t>37</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320589448"/>
                  </a:ext>
                </a:extLst>
              </a:tr>
              <a:tr h="150238">
                <a:tc>
                  <a:txBody>
                    <a:bodyPr/>
                    <a:lstStyle/>
                    <a:p>
                      <a:pPr algn="r" fontAlgn="b"/>
                      <a:r>
                        <a:rPr lang="es-MX" sz="1000" b="1" i="0" u="none" strike="noStrike">
                          <a:solidFill>
                            <a:srgbClr val="000000"/>
                          </a:solidFill>
                          <a:effectLst/>
                          <a:latin typeface="Arial" panose="020B0604020202020204" pitchFamily="34" charset="0"/>
                        </a:rPr>
                        <a:t>17 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ACAPULCO 45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a:solidFill>
                            <a:srgbClr val="000000"/>
                          </a:solidFill>
                          <a:effectLst/>
                          <a:latin typeface="Arial" panose="020B0604020202020204" pitchFamily="34" charset="0"/>
                        </a:rPr>
                        <a:t>21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dirty="0">
                          <a:solidFill>
                            <a:srgbClr val="000000"/>
                          </a:solidFill>
                          <a:effectLst/>
                          <a:latin typeface="Arial" panose="020B0604020202020204" pitchFamily="34" charset="0"/>
                        </a:rPr>
                        <a:t>16</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XHIE</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AZTECA UNO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HECHOS NOCHE</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1" i="0" u="none" strike="noStrike">
                          <a:solidFill>
                            <a:srgbClr val="000000"/>
                          </a:solidFill>
                          <a:effectLst/>
                          <a:latin typeface="Arial" panose="020B0604020202020204" pitchFamily="34" charset="0"/>
                        </a:rPr>
                        <a:t>37</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534322188"/>
                  </a:ext>
                </a:extLst>
              </a:tr>
              <a:tr h="245663">
                <a:tc>
                  <a:txBody>
                    <a:bodyPr/>
                    <a:lstStyle/>
                    <a:p>
                      <a:pPr algn="r" fontAlgn="b"/>
                      <a:r>
                        <a:rPr lang="es-MX" sz="1000" b="1" i="0" u="none" strike="noStrike">
                          <a:solidFill>
                            <a:srgbClr val="000000"/>
                          </a:solidFill>
                          <a:effectLst/>
                          <a:latin typeface="Arial" panose="020B0604020202020204" pitchFamily="34" charset="0"/>
                        </a:rPr>
                        <a:t>9 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CHILPANCINGO 46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a:solidFill>
                            <a:srgbClr val="000000"/>
                          </a:solidFill>
                          <a:effectLst/>
                          <a:latin typeface="Arial" panose="020B0604020202020204" pitchFamily="34" charset="0"/>
                        </a:rPr>
                        <a:t>17</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dirty="0">
                          <a:solidFill>
                            <a:srgbClr val="000000"/>
                          </a:solidFill>
                          <a:effectLst/>
                          <a:latin typeface="Arial" panose="020B0604020202020204" pitchFamily="34" charset="0"/>
                        </a:rPr>
                        <a:t>19</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XHCHG-FM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SÚPER</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INFORME 24</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Arial" panose="020B0604020202020204" pitchFamily="34" charset="0"/>
                        </a:rPr>
                        <a:t>36</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986024594"/>
                  </a:ext>
                </a:extLst>
              </a:tr>
              <a:tr h="297564">
                <a:tc>
                  <a:txBody>
                    <a:bodyPr/>
                    <a:lstStyle/>
                    <a:p>
                      <a:pPr algn="r" fontAlgn="b"/>
                      <a:r>
                        <a:rPr lang="es-MX" sz="1000" b="1" i="0" u="none" strike="noStrike">
                          <a:solidFill>
                            <a:srgbClr val="000000"/>
                          </a:solidFill>
                          <a:effectLst/>
                          <a:latin typeface="Arial" panose="020B0604020202020204" pitchFamily="34" charset="0"/>
                        </a:rPr>
                        <a:t>16 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ACAPULCO 45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a:solidFill>
                            <a:srgbClr val="000000"/>
                          </a:solidFill>
                          <a:effectLst/>
                          <a:latin typeface="Arial" panose="020B0604020202020204" pitchFamily="34" charset="0"/>
                        </a:rPr>
                        <a:t>20</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dirty="0">
                          <a:solidFill>
                            <a:srgbClr val="000000"/>
                          </a:solidFill>
                          <a:effectLst/>
                          <a:latin typeface="Arial" panose="020B0604020202020204" pitchFamily="34" charset="0"/>
                        </a:rPr>
                        <a:t>15</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dirty="0">
                          <a:solidFill>
                            <a:srgbClr val="000000"/>
                          </a:solidFill>
                          <a:effectLst/>
                          <a:latin typeface="Arial" panose="020B0604020202020204" pitchFamily="34" charset="0"/>
                        </a:rPr>
                        <a:t>XHIE</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AZTECA UNO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HECHOS MERIDIANO GUERRERO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1" i="0" u="none" strike="noStrike">
                          <a:solidFill>
                            <a:srgbClr val="000000"/>
                          </a:solidFill>
                          <a:effectLst/>
                          <a:latin typeface="Arial" panose="020B0604020202020204" pitchFamily="34" charset="0"/>
                        </a:rPr>
                        <a:t>35</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825330619"/>
                  </a:ext>
                </a:extLst>
              </a:tr>
              <a:tr h="150238">
                <a:tc>
                  <a:txBody>
                    <a:bodyPr/>
                    <a:lstStyle/>
                    <a:p>
                      <a:pPr algn="r" fontAlgn="b"/>
                      <a:r>
                        <a:rPr lang="es-MX" sz="1000" b="1" i="0" u="none" strike="noStrike">
                          <a:solidFill>
                            <a:srgbClr val="000000"/>
                          </a:solidFill>
                          <a:effectLst/>
                          <a:latin typeface="Arial" panose="020B0604020202020204" pitchFamily="34" charset="0"/>
                        </a:rPr>
                        <a:t>5</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ACAPULCO 45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a:solidFill>
                            <a:srgbClr val="000000"/>
                          </a:solidFill>
                          <a:effectLst/>
                          <a:latin typeface="Arial" panose="020B0604020202020204" pitchFamily="34" charset="0"/>
                        </a:rPr>
                        <a:t>21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a:solidFill>
                            <a:srgbClr val="000000"/>
                          </a:solidFill>
                          <a:effectLst/>
                          <a:latin typeface="Arial" panose="020B0604020202020204" pitchFamily="34" charset="0"/>
                        </a:rPr>
                        <a:t>12</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dirty="0">
                          <a:solidFill>
                            <a:srgbClr val="000000"/>
                          </a:solidFill>
                          <a:effectLst/>
                          <a:latin typeface="Arial" panose="020B0604020202020204" pitchFamily="34" charset="0"/>
                        </a:rPr>
                        <a:t>XHIE-TDT</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ADN40</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ADN 40 EN GUERRERO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Arial" panose="020B0604020202020204" pitchFamily="34" charset="0"/>
                        </a:rPr>
                        <a:t>33</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560241045"/>
                  </a:ext>
                </a:extLst>
              </a:tr>
              <a:tr h="150238">
                <a:tc>
                  <a:txBody>
                    <a:bodyPr/>
                    <a:lstStyle/>
                    <a:p>
                      <a:pPr algn="r" fontAlgn="b"/>
                      <a:r>
                        <a:rPr lang="es-MX" sz="1000" b="1" i="0" u="none" strike="noStrike">
                          <a:solidFill>
                            <a:srgbClr val="000000"/>
                          </a:solidFill>
                          <a:effectLst/>
                          <a:latin typeface="Arial" panose="020B0604020202020204" pitchFamily="34" charset="0"/>
                        </a:rPr>
                        <a:t>14 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ZIHUATANEJO 44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a:solidFill>
                            <a:srgbClr val="000000"/>
                          </a:solidFill>
                          <a:effectLst/>
                          <a:latin typeface="Arial" panose="020B0604020202020204" pitchFamily="34" charset="0"/>
                        </a:rPr>
                        <a:t>19</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a:solidFill>
                            <a:srgbClr val="000000"/>
                          </a:solidFill>
                          <a:effectLst/>
                          <a:latin typeface="Arial" panose="020B0604020202020204" pitchFamily="34" charset="0"/>
                        </a:rPr>
                        <a:t>14</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dirty="0">
                          <a:solidFill>
                            <a:srgbClr val="000000"/>
                          </a:solidFill>
                          <a:effectLst/>
                          <a:latin typeface="Arial" panose="020B0604020202020204" pitchFamily="34" charset="0"/>
                        </a:rPr>
                        <a:t>XHUQ-FM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RADIO VARIEDADES</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EN CONTACTO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1" i="0" u="none" strike="noStrike">
                          <a:solidFill>
                            <a:srgbClr val="000000"/>
                          </a:solidFill>
                          <a:effectLst/>
                          <a:latin typeface="Arial" panose="020B0604020202020204" pitchFamily="34" charset="0"/>
                        </a:rPr>
                        <a:t>33</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431590267"/>
                  </a:ext>
                </a:extLst>
              </a:tr>
              <a:tr h="297564">
                <a:tc>
                  <a:txBody>
                    <a:bodyPr/>
                    <a:lstStyle/>
                    <a:p>
                      <a:pPr algn="r" fontAlgn="b"/>
                      <a:r>
                        <a:rPr lang="es-MX" sz="1000" b="1" i="0" u="none" strike="noStrike">
                          <a:solidFill>
                            <a:srgbClr val="000000"/>
                          </a:solidFill>
                          <a:effectLst/>
                          <a:latin typeface="Arial" panose="020B0604020202020204" pitchFamily="34" charset="0"/>
                        </a:rPr>
                        <a:t>1 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ACAPULCO 45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a:solidFill>
                            <a:srgbClr val="000000"/>
                          </a:solidFill>
                          <a:effectLst/>
                          <a:latin typeface="Arial" panose="020B0604020202020204" pitchFamily="34" charset="0"/>
                        </a:rPr>
                        <a:t>21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dirty="0">
                          <a:solidFill>
                            <a:srgbClr val="000000"/>
                          </a:solidFill>
                          <a:effectLst/>
                          <a:latin typeface="Arial" panose="020B0604020202020204" pitchFamily="34" charset="0"/>
                        </a:rPr>
                        <a:t>11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dirty="0">
                          <a:solidFill>
                            <a:srgbClr val="000000"/>
                          </a:solidFill>
                          <a:effectLst/>
                          <a:latin typeface="Arial" panose="020B0604020202020204" pitchFamily="34" charset="0"/>
                        </a:rPr>
                        <a:t>XHAGR-FM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dirty="0">
                          <a:solidFill>
                            <a:srgbClr val="000000"/>
                          </a:solidFill>
                          <a:effectLst/>
                          <a:latin typeface="Arial" panose="020B0604020202020204" pitchFamily="34" charset="0"/>
                        </a:rPr>
                        <a:t>GRUPO FORMULA GUERRERO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INFORMESE CON MARCO ANTONIO AGUILETA</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Arial" panose="020B0604020202020204" pitchFamily="34" charset="0"/>
                        </a:rPr>
                        <a:t>32</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219807559"/>
                  </a:ext>
                </a:extLst>
              </a:tr>
              <a:tr h="297564">
                <a:tc>
                  <a:txBody>
                    <a:bodyPr/>
                    <a:lstStyle/>
                    <a:p>
                      <a:pPr algn="r" fontAlgn="b"/>
                      <a:r>
                        <a:rPr lang="es-MX" sz="1000" b="1" i="0" u="none" strike="noStrike">
                          <a:solidFill>
                            <a:srgbClr val="000000"/>
                          </a:solidFill>
                          <a:effectLst/>
                          <a:latin typeface="Arial" panose="020B0604020202020204" pitchFamily="34" charset="0"/>
                        </a:rPr>
                        <a:t>18 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ACAPULCO 45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a:solidFill>
                            <a:srgbClr val="000000"/>
                          </a:solidFill>
                          <a:effectLst/>
                          <a:latin typeface="Arial" panose="020B0604020202020204" pitchFamily="34" charset="0"/>
                        </a:rPr>
                        <a:t>21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dirty="0">
                          <a:solidFill>
                            <a:srgbClr val="000000"/>
                          </a:solidFill>
                          <a:effectLst/>
                          <a:latin typeface="Arial" panose="020B0604020202020204" pitchFamily="34" charset="0"/>
                        </a:rPr>
                        <a:t>10</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XHAGR-FM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dirty="0">
                          <a:solidFill>
                            <a:srgbClr val="000000"/>
                          </a:solidFill>
                          <a:effectLst/>
                          <a:latin typeface="Arial" panose="020B0604020202020204" pitchFamily="34" charset="0"/>
                        </a:rPr>
                        <a:t>GRUPO FORMULA GUERRERO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dirty="0">
                          <a:solidFill>
                            <a:srgbClr val="000000"/>
                          </a:solidFill>
                          <a:effectLst/>
                          <a:latin typeface="Arial" panose="020B0604020202020204" pitchFamily="34" charset="0"/>
                        </a:rPr>
                        <a:t>INFORMESE CON MARCO ANTONIO AGUILETA</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1" i="0" u="none" strike="noStrike">
                          <a:solidFill>
                            <a:srgbClr val="000000"/>
                          </a:solidFill>
                          <a:effectLst/>
                          <a:latin typeface="Arial" panose="020B0604020202020204" pitchFamily="34" charset="0"/>
                        </a:rPr>
                        <a:t>31</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303087036"/>
                  </a:ext>
                </a:extLst>
              </a:tr>
              <a:tr h="150238">
                <a:tc>
                  <a:txBody>
                    <a:bodyPr/>
                    <a:lstStyle/>
                    <a:p>
                      <a:pPr algn="r" fontAlgn="b"/>
                      <a:r>
                        <a:rPr lang="es-MX" sz="1000" b="1" i="0" u="none" strike="noStrike">
                          <a:solidFill>
                            <a:srgbClr val="000000"/>
                          </a:solidFill>
                          <a:effectLst/>
                          <a:latin typeface="Arial" panose="020B0604020202020204" pitchFamily="34" charset="0"/>
                        </a:rPr>
                        <a:t>19 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ACAPULCO 45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a:solidFill>
                            <a:srgbClr val="000000"/>
                          </a:solidFill>
                          <a:effectLst/>
                          <a:latin typeface="Arial" panose="020B0604020202020204" pitchFamily="34" charset="0"/>
                        </a:rPr>
                        <a:t>19</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dirty="0">
                          <a:solidFill>
                            <a:srgbClr val="000000"/>
                          </a:solidFill>
                          <a:effectLst/>
                          <a:latin typeface="Arial" panose="020B0604020202020204" pitchFamily="34" charset="0"/>
                        </a:rPr>
                        <a:t>11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XHNS-FM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dirty="0">
                          <a:solidFill>
                            <a:srgbClr val="000000"/>
                          </a:solidFill>
                          <a:effectLst/>
                          <a:latin typeface="Arial" panose="020B0604020202020204" pitchFamily="34" charset="0"/>
                        </a:rPr>
                        <a:t>RADIO GUERRERO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GRC NOTICIAS</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Arial" panose="020B0604020202020204" pitchFamily="34" charset="0"/>
                        </a:rPr>
                        <a:t>30</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110390901"/>
                  </a:ext>
                </a:extLst>
              </a:tr>
              <a:tr h="487345">
                <a:tc>
                  <a:txBody>
                    <a:bodyPr/>
                    <a:lstStyle/>
                    <a:p>
                      <a:pPr algn="r" fontAlgn="b"/>
                      <a:r>
                        <a:rPr lang="es-MX" sz="1000" b="1" i="0" u="none" strike="noStrike">
                          <a:solidFill>
                            <a:srgbClr val="000000"/>
                          </a:solidFill>
                          <a:effectLst/>
                          <a:latin typeface="Arial" panose="020B0604020202020204" pitchFamily="34" charset="0"/>
                        </a:rPr>
                        <a:t>7 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TLAPA DE COMONFORT 47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a:solidFill>
                            <a:srgbClr val="000000"/>
                          </a:solidFill>
                          <a:effectLst/>
                          <a:latin typeface="Arial" panose="020B0604020202020204" pitchFamily="34" charset="0"/>
                        </a:rPr>
                        <a:t>13</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dirty="0">
                          <a:solidFill>
                            <a:srgbClr val="000000"/>
                          </a:solidFill>
                          <a:effectLst/>
                          <a:latin typeface="Arial" panose="020B0604020202020204" pitchFamily="34" charset="0"/>
                        </a:rPr>
                        <a:t>15</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a:solidFill>
                            <a:srgbClr val="000000"/>
                          </a:solidFill>
                          <a:effectLst/>
                          <a:latin typeface="Arial" panose="020B0604020202020204" pitchFamily="34" charset="0"/>
                        </a:rPr>
                        <a:t>XEZV-AM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dirty="0">
                          <a:solidFill>
                            <a:srgbClr val="000000"/>
                          </a:solidFill>
                          <a:effectLst/>
                          <a:latin typeface="Arial" panose="020B0604020202020204" pitchFamily="34" charset="0"/>
                        </a:rPr>
                        <a:t>LA VOZ DE LA MONTAÑA (ECOS EN LA MONTAÑA NOMBRE ANTERIOR)</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dirty="0">
                          <a:solidFill>
                            <a:srgbClr val="000000"/>
                          </a:solidFill>
                          <a:effectLst/>
                          <a:latin typeface="Arial" panose="020B0604020202020204" pitchFamily="34" charset="0"/>
                        </a:rPr>
                        <a:t>ECOS INDÍGENAS</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1" i="0" u="none" strike="noStrike">
                          <a:solidFill>
                            <a:srgbClr val="000000"/>
                          </a:solidFill>
                          <a:effectLst/>
                          <a:latin typeface="Arial" panose="020B0604020202020204" pitchFamily="34" charset="0"/>
                        </a:rPr>
                        <a:t>28</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297751025"/>
                  </a:ext>
                </a:extLst>
              </a:tr>
              <a:tr h="297564">
                <a:tc>
                  <a:txBody>
                    <a:bodyPr/>
                    <a:lstStyle/>
                    <a:p>
                      <a:pPr algn="r" fontAlgn="b"/>
                      <a:r>
                        <a:rPr lang="es-MX" sz="1000" b="1" i="0" u="none" strike="noStrike">
                          <a:solidFill>
                            <a:srgbClr val="000000"/>
                          </a:solidFill>
                          <a:effectLst/>
                          <a:latin typeface="Arial" panose="020B0604020202020204" pitchFamily="34" charset="0"/>
                        </a:rPr>
                        <a:t>15 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ACAPULCO 45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a:solidFill>
                            <a:srgbClr val="000000"/>
                          </a:solidFill>
                          <a:effectLst/>
                          <a:latin typeface="Arial" panose="020B0604020202020204" pitchFamily="34" charset="0"/>
                        </a:rPr>
                        <a:t>18</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dirty="0">
                          <a:solidFill>
                            <a:srgbClr val="000000"/>
                          </a:solidFill>
                          <a:effectLst/>
                          <a:latin typeface="Arial" panose="020B0604020202020204" pitchFamily="34" charset="0"/>
                        </a:rPr>
                        <a:t>10</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a:solidFill>
                            <a:srgbClr val="000000"/>
                          </a:solidFill>
                          <a:effectLst/>
                          <a:latin typeface="Arial" panose="020B0604020202020204" pitchFamily="34" charset="0"/>
                        </a:rPr>
                        <a:t>XHKOK-FM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dirty="0">
                          <a:solidFill>
                            <a:srgbClr val="000000"/>
                          </a:solidFill>
                          <a:effectLst/>
                          <a:latin typeface="Arial" panose="020B0604020202020204" pitchFamily="34" charset="0"/>
                        </a:rPr>
                        <a:t>GRUPO RADIO COMUNICACIÓN</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1000" b="0" i="0" u="none" strike="noStrike" dirty="0">
                          <a:solidFill>
                            <a:srgbClr val="000000"/>
                          </a:solidFill>
                          <a:effectLst/>
                          <a:latin typeface="Arial" panose="020B0604020202020204" pitchFamily="34" charset="0"/>
                        </a:rPr>
                        <a:t>GRC NOTICIAS</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1" i="0" u="none" strike="noStrike">
                          <a:solidFill>
                            <a:srgbClr val="000000"/>
                          </a:solidFill>
                          <a:effectLst/>
                          <a:latin typeface="Arial" panose="020B0604020202020204" pitchFamily="34" charset="0"/>
                        </a:rPr>
                        <a:t>28</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738315807"/>
                  </a:ext>
                </a:extLst>
              </a:tr>
              <a:tr h="886872">
                <a:tc>
                  <a:txBody>
                    <a:bodyPr/>
                    <a:lstStyle/>
                    <a:p>
                      <a:pPr algn="r" fontAlgn="b"/>
                      <a:r>
                        <a:rPr lang="es-MX" sz="1000" b="1" i="0" u="none" strike="noStrike" dirty="0" smtClean="0">
                          <a:solidFill>
                            <a:srgbClr val="000000"/>
                          </a:solidFill>
                          <a:effectLst/>
                          <a:latin typeface="Arial" panose="020B0604020202020204" pitchFamily="34" charset="0"/>
                        </a:rPr>
                        <a:t>2</a:t>
                      </a:r>
                    </a:p>
                    <a:p>
                      <a:pPr algn="r" fontAlgn="b"/>
                      <a:endParaRPr lang="es-MX" sz="1000" b="1" i="0" u="none" strike="noStrike" dirty="0" smtClean="0">
                        <a:solidFill>
                          <a:srgbClr val="000000"/>
                        </a:solidFill>
                        <a:effectLst/>
                        <a:latin typeface="Arial" panose="020B0604020202020204" pitchFamily="34" charset="0"/>
                      </a:endParaRPr>
                    </a:p>
                    <a:p>
                      <a:pPr algn="r" fontAlgn="b"/>
                      <a:endParaRPr lang="es-MX" sz="1000" b="1" i="0" u="none" strike="noStrike" dirty="0" smtClean="0">
                        <a:solidFill>
                          <a:srgbClr val="000000"/>
                        </a:solidFill>
                        <a:effectLst/>
                        <a:latin typeface="Arial" panose="020B0604020202020204" pitchFamily="34" charset="0"/>
                      </a:endParaRPr>
                    </a:p>
                    <a:p>
                      <a:pPr algn="r" fontAlgn="b"/>
                      <a:r>
                        <a:rPr lang="es-MX" sz="1000" b="1" i="0" u="none" strike="noStrike" dirty="0">
                          <a:solidFill>
                            <a:srgbClr val="000000"/>
                          </a:solidFill>
                          <a:effectLst/>
                          <a:latin typeface="Arial" panose="020B0604020202020204" pitchFamily="34" charset="0"/>
                        </a:rPr>
                        <a:t>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dirty="0">
                          <a:solidFill>
                            <a:srgbClr val="000000"/>
                          </a:solidFill>
                          <a:effectLst/>
                          <a:latin typeface="Arial" panose="020B0604020202020204" pitchFamily="34" charset="0"/>
                        </a:rPr>
                        <a:t>CHILPANCINGO 46 </a:t>
                      </a:r>
                      <a:endParaRPr lang="es-MX" sz="1000" b="0" i="0" u="none" strike="noStrike" dirty="0" smtClean="0">
                        <a:solidFill>
                          <a:srgbClr val="000000"/>
                        </a:solidFill>
                        <a:effectLst/>
                        <a:latin typeface="Arial" panose="020B0604020202020204" pitchFamily="34" charset="0"/>
                      </a:endParaRPr>
                    </a:p>
                    <a:p>
                      <a:pPr algn="l" fontAlgn="b"/>
                      <a:endParaRPr lang="es-MX" sz="1000" b="0" i="0" u="none" strike="noStrike" dirty="0" smtClean="0">
                        <a:solidFill>
                          <a:srgbClr val="000000"/>
                        </a:solidFill>
                        <a:effectLst/>
                        <a:latin typeface="Arial" panose="020B0604020202020204" pitchFamily="34" charset="0"/>
                      </a:endParaRPr>
                    </a:p>
                    <a:p>
                      <a:pPr algn="l" fontAlgn="b"/>
                      <a:endParaRPr lang="es-MX" sz="1000" b="0" i="0" u="none" strike="noStrike" dirty="0" smtClean="0">
                        <a:solidFill>
                          <a:srgbClr val="000000"/>
                        </a:solidFill>
                        <a:effectLst/>
                        <a:latin typeface="Arial" panose="020B0604020202020204" pitchFamily="34" charset="0"/>
                      </a:endParaRPr>
                    </a:p>
                    <a:p>
                      <a:pPr algn="l" fontAlgn="b"/>
                      <a:endParaRPr lang="es-MX" sz="1000" b="0" i="0" u="none" strike="noStrike" dirty="0">
                        <a:solidFill>
                          <a:srgbClr val="000000"/>
                        </a:solidFill>
                        <a:effectLst/>
                        <a:latin typeface="Arial" panose="020B0604020202020204" pitchFamily="34" charset="0"/>
                      </a:endParaRP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dirty="0" smtClean="0">
                          <a:solidFill>
                            <a:srgbClr val="000000"/>
                          </a:solidFill>
                          <a:effectLst/>
                          <a:latin typeface="Arial" panose="020B0604020202020204" pitchFamily="34" charset="0"/>
                        </a:rPr>
                        <a:t>0</a:t>
                      </a:r>
                    </a:p>
                    <a:p>
                      <a:pPr algn="ctr" fontAlgn="b"/>
                      <a:endParaRPr lang="es-MX" sz="1000" b="1" i="0" u="none" strike="noStrike" dirty="0" smtClean="0">
                        <a:solidFill>
                          <a:srgbClr val="000000"/>
                        </a:solidFill>
                        <a:effectLst/>
                        <a:latin typeface="Arial" panose="020B0604020202020204" pitchFamily="34" charset="0"/>
                      </a:endParaRPr>
                    </a:p>
                    <a:p>
                      <a:pPr algn="ctr" fontAlgn="b"/>
                      <a:endParaRPr lang="es-MX" sz="1000" b="1" i="0" u="none" strike="noStrike" dirty="0" smtClean="0">
                        <a:solidFill>
                          <a:srgbClr val="000000"/>
                        </a:solidFill>
                        <a:effectLst/>
                        <a:latin typeface="Arial" panose="020B0604020202020204" pitchFamily="34" charset="0"/>
                      </a:endParaRPr>
                    </a:p>
                    <a:p>
                      <a:pPr algn="ctr" fontAlgn="b"/>
                      <a:endParaRPr lang="es-MX" sz="1000" b="1" i="0" u="none" strike="noStrike" dirty="0">
                        <a:solidFill>
                          <a:srgbClr val="000000"/>
                        </a:solidFill>
                        <a:effectLst/>
                        <a:latin typeface="Arial" panose="020B0604020202020204" pitchFamily="34" charset="0"/>
                      </a:endParaRP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dirty="0" smtClean="0">
                          <a:solidFill>
                            <a:srgbClr val="000000"/>
                          </a:solidFill>
                          <a:effectLst/>
                          <a:latin typeface="Arial" panose="020B0604020202020204" pitchFamily="34" charset="0"/>
                        </a:rPr>
                        <a:t>0</a:t>
                      </a:r>
                    </a:p>
                    <a:p>
                      <a:pPr algn="ctr" fontAlgn="b"/>
                      <a:endParaRPr lang="es-MX" sz="1000" b="1" i="0" u="none" strike="noStrike" dirty="0" smtClean="0">
                        <a:solidFill>
                          <a:srgbClr val="000000"/>
                        </a:solidFill>
                        <a:effectLst/>
                        <a:latin typeface="Arial" panose="020B0604020202020204" pitchFamily="34" charset="0"/>
                      </a:endParaRPr>
                    </a:p>
                    <a:p>
                      <a:pPr algn="ctr" fontAlgn="b"/>
                      <a:endParaRPr lang="es-MX" sz="1000" b="1" i="0" u="none" strike="noStrike" dirty="0" smtClean="0">
                        <a:solidFill>
                          <a:srgbClr val="000000"/>
                        </a:solidFill>
                        <a:effectLst/>
                        <a:latin typeface="Arial" panose="020B0604020202020204" pitchFamily="34" charset="0"/>
                      </a:endParaRPr>
                    </a:p>
                    <a:p>
                      <a:pPr algn="ctr" fontAlgn="b"/>
                      <a:endParaRPr lang="es-MX" sz="1000" b="1" i="0" u="none" strike="noStrike" dirty="0">
                        <a:solidFill>
                          <a:srgbClr val="000000"/>
                        </a:solidFill>
                        <a:effectLst/>
                        <a:latin typeface="Arial" panose="020B0604020202020204" pitchFamily="34" charset="0"/>
                      </a:endParaRP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dirty="0">
                          <a:solidFill>
                            <a:srgbClr val="000000"/>
                          </a:solidFill>
                          <a:effectLst/>
                          <a:latin typeface="Arial" panose="020B0604020202020204" pitchFamily="34" charset="0"/>
                        </a:rPr>
                        <a:t>XHNS-FM  EMISORA NO SE MONITOREA EN EL CEVEM </a:t>
                      </a:r>
                      <a:r>
                        <a:rPr lang="es-MX" sz="1000" b="0" i="0" u="none" strike="noStrike" dirty="0" smtClean="0">
                          <a:solidFill>
                            <a:srgbClr val="000000"/>
                          </a:solidFill>
                          <a:effectLst/>
                          <a:latin typeface="Arial" panose="020B0604020202020204" pitchFamily="34" charset="0"/>
                        </a:rPr>
                        <a:t>46   </a:t>
                      </a:r>
                    </a:p>
                    <a:p>
                      <a:pPr algn="l" fontAlgn="b"/>
                      <a:endParaRPr lang="es-MX" sz="1000" b="0" i="0" u="none" strike="noStrike" dirty="0" smtClean="0">
                        <a:solidFill>
                          <a:srgbClr val="000000"/>
                        </a:solidFill>
                        <a:effectLst/>
                        <a:latin typeface="Arial" panose="020B0604020202020204" pitchFamily="34" charset="0"/>
                      </a:endParaRPr>
                    </a:p>
                    <a:p>
                      <a:pPr algn="l" fontAlgn="b"/>
                      <a:endParaRPr lang="es-MX" sz="1000" b="0" i="0" u="none" strike="noStrike" dirty="0">
                        <a:solidFill>
                          <a:srgbClr val="000000"/>
                        </a:solidFill>
                        <a:effectLst/>
                        <a:latin typeface="Arial" panose="020B0604020202020204" pitchFamily="34" charset="0"/>
                      </a:endParaRP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dirty="0">
                          <a:solidFill>
                            <a:srgbClr val="000000"/>
                          </a:solidFill>
                          <a:effectLst/>
                          <a:latin typeface="Arial" panose="020B0604020202020204" pitchFamily="34" charset="0"/>
                        </a:rPr>
                        <a:t>HERALDO </a:t>
                      </a:r>
                      <a:r>
                        <a:rPr lang="es-MX" sz="1000" b="0" i="0" u="none" strike="noStrike" dirty="0" smtClean="0">
                          <a:solidFill>
                            <a:srgbClr val="000000"/>
                          </a:solidFill>
                          <a:effectLst/>
                          <a:latin typeface="Arial" panose="020B0604020202020204" pitchFamily="34" charset="0"/>
                        </a:rPr>
                        <a:t>CHILPANCINGO</a:t>
                      </a:r>
                    </a:p>
                    <a:p>
                      <a:pPr algn="l" fontAlgn="b"/>
                      <a:endParaRPr lang="es-MX" sz="1000" b="0" i="0" u="none" strike="noStrike" dirty="0" smtClean="0">
                        <a:solidFill>
                          <a:srgbClr val="000000"/>
                        </a:solidFill>
                        <a:effectLst/>
                        <a:latin typeface="Arial" panose="020B0604020202020204" pitchFamily="34" charset="0"/>
                      </a:endParaRPr>
                    </a:p>
                    <a:p>
                      <a:pPr algn="l" fontAlgn="b"/>
                      <a:endParaRPr lang="es-MX" sz="1000" b="0" i="0" u="none" strike="noStrike" dirty="0" smtClean="0">
                        <a:solidFill>
                          <a:srgbClr val="000000"/>
                        </a:solidFill>
                        <a:effectLst/>
                        <a:latin typeface="Arial" panose="020B0604020202020204" pitchFamily="34" charset="0"/>
                      </a:endParaRPr>
                    </a:p>
                    <a:p>
                      <a:pPr algn="l" fontAlgn="b"/>
                      <a:endParaRPr lang="es-MX" sz="1000" b="0" i="0" u="none" strike="noStrike" dirty="0" smtClean="0">
                        <a:solidFill>
                          <a:srgbClr val="000000"/>
                        </a:solidFill>
                        <a:effectLst/>
                        <a:latin typeface="Arial" panose="020B0604020202020204" pitchFamily="34" charset="0"/>
                      </a:endParaRPr>
                    </a:p>
                    <a:p>
                      <a:pPr algn="l" fontAlgn="b"/>
                      <a:endParaRPr lang="es-MX" sz="1000" b="0" i="0" u="none" strike="noStrike" dirty="0">
                        <a:solidFill>
                          <a:srgbClr val="000000"/>
                        </a:solidFill>
                        <a:effectLst/>
                        <a:latin typeface="Arial" panose="020B0604020202020204" pitchFamily="34" charset="0"/>
                      </a:endParaRP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1000" b="0" i="0" u="none" strike="noStrike" dirty="0">
                          <a:solidFill>
                            <a:srgbClr val="000000"/>
                          </a:solidFill>
                          <a:effectLst/>
                          <a:latin typeface="Arial" panose="020B0604020202020204" pitchFamily="34" charset="0"/>
                        </a:rPr>
                        <a:t>TRASFONDO </a:t>
                      </a:r>
                      <a:r>
                        <a:rPr lang="es-MX" sz="1000" b="0" i="0" u="none" strike="noStrike" dirty="0" smtClean="0">
                          <a:solidFill>
                            <a:srgbClr val="000000"/>
                          </a:solidFill>
                          <a:effectLst/>
                          <a:latin typeface="Arial" panose="020B0604020202020204" pitchFamily="34" charset="0"/>
                        </a:rPr>
                        <a:t>INFORMATIVO</a:t>
                      </a:r>
                    </a:p>
                    <a:p>
                      <a:pPr algn="l" fontAlgn="b"/>
                      <a:endParaRPr lang="es-MX" sz="1000" b="0" i="0" u="none" strike="noStrike" dirty="0" smtClean="0">
                        <a:solidFill>
                          <a:srgbClr val="000000"/>
                        </a:solidFill>
                        <a:effectLst/>
                        <a:latin typeface="Arial" panose="020B0604020202020204" pitchFamily="34" charset="0"/>
                      </a:endParaRPr>
                    </a:p>
                    <a:p>
                      <a:pPr algn="l" fontAlgn="b"/>
                      <a:endParaRPr lang="es-MX" sz="1000" b="0" i="0" u="none" strike="noStrike" dirty="0" smtClean="0">
                        <a:solidFill>
                          <a:srgbClr val="000000"/>
                        </a:solidFill>
                        <a:effectLst/>
                        <a:latin typeface="Arial" panose="020B0604020202020204" pitchFamily="34" charset="0"/>
                      </a:endParaRPr>
                    </a:p>
                    <a:p>
                      <a:pPr algn="l" fontAlgn="b"/>
                      <a:endParaRPr lang="es-MX" sz="1000" b="0" i="0" u="none" strike="noStrike" dirty="0" smtClean="0">
                        <a:solidFill>
                          <a:srgbClr val="000000"/>
                        </a:solidFill>
                        <a:effectLst/>
                        <a:latin typeface="Arial" panose="020B0604020202020204" pitchFamily="34" charset="0"/>
                      </a:endParaRPr>
                    </a:p>
                    <a:p>
                      <a:pPr algn="l" fontAlgn="b"/>
                      <a:endParaRPr lang="es-MX" sz="1000" b="0" i="0" u="none" strike="noStrike" dirty="0">
                        <a:solidFill>
                          <a:srgbClr val="000000"/>
                        </a:solidFill>
                        <a:effectLst/>
                        <a:latin typeface="Arial" panose="020B0604020202020204" pitchFamily="34" charset="0"/>
                      </a:endParaRP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1" i="0" u="none" strike="noStrike" dirty="0" smtClean="0">
                          <a:solidFill>
                            <a:srgbClr val="000000"/>
                          </a:solidFill>
                          <a:effectLst/>
                          <a:latin typeface="Arial" panose="020B0604020202020204" pitchFamily="34" charset="0"/>
                        </a:rPr>
                        <a:t>0</a:t>
                      </a:r>
                    </a:p>
                    <a:p>
                      <a:pPr algn="ctr" fontAlgn="ctr"/>
                      <a:endParaRPr lang="es-MX" sz="1000" b="1" i="0" u="none" strike="noStrike" dirty="0">
                        <a:solidFill>
                          <a:srgbClr val="000000"/>
                        </a:solidFill>
                        <a:effectLst/>
                        <a:latin typeface="Arial" panose="020B0604020202020204" pitchFamily="34" charset="0"/>
                      </a:endParaRP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766075060"/>
                  </a:ext>
                </a:extLst>
              </a:tr>
              <a:tr h="150238">
                <a:tc>
                  <a:txBody>
                    <a:bodyPr/>
                    <a:lstStyle/>
                    <a:p>
                      <a:pPr algn="l" fontAlgn="b"/>
                      <a:endParaRPr lang="es-MX" sz="1000" b="0" i="0" u="none" strike="noStrike">
                        <a:solidFill>
                          <a:srgbClr val="000000"/>
                        </a:solidFill>
                        <a:effectLst/>
                        <a:latin typeface="Aptos Narrow"/>
                      </a:endParaRPr>
                    </a:p>
                  </a:txBody>
                  <a:tcPr marL="3011" marR="3011" marT="3011"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s-MX" sz="1000" b="1" i="0" u="none" strike="noStrike">
                          <a:solidFill>
                            <a:srgbClr val="000000"/>
                          </a:solidFill>
                          <a:effectLst/>
                          <a:latin typeface="Arial" panose="020B0604020202020204" pitchFamily="34" charset="0"/>
                        </a:rPr>
                        <a:t>TOTAL</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000" b="1" i="0" u="none" strike="noStrike">
                          <a:solidFill>
                            <a:srgbClr val="000000"/>
                          </a:solidFill>
                          <a:effectLst/>
                          <a:latin typeface="Arial" panose="020B0604020202020204" pitchFamily="34" charset="0"/>
                        </a:rPr>
                        <a:t> </a:t>
                      </a:r>
                    </a:p>
                  </a:txBody>
                  <a:tcPr marL="3011" marR="3011" marT="301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000" b="1" i="0" u="none" strike="noStrike">
                          <a:solidFill>
                            <a:srgbClr val="000000"/>
                          </a:solidFill>
                          <a:effectLst/>
                          <a:latin typeface="Arial" panose="020B0604020202020204" pitchFamily="34" charset="0"/>
                        </a:rPr>
                        <a:t> </a:t>
                      </a:r>
                    </a:p>
                  </a:txBody>
                  <a:tcPr marL="3011" marR="3011" marT="301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000" b="0" i="0" u="none" strike="noStrike">
                          <a:solidFill>
                            <a:srgbClr val="000000"/>
                          </a:solidFill>
                          <a:effectLst/>
                          <a:latin typeface="Aptos Narrow"/>
                        </a:rPr>
                        <a:t> </a:t>
                      </a:r>
                    </a:p>
                  </a:txBody>
                  <a:tcPr marL="3011" marR="3011" marT="301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000" b="0" i="0" u="none" strike="noStrike">
                          <a:solidFill>
                            <a:srgbClr val="000000"/>
                          </a:solidFill>
                          <a:effectLst/>
                          <a:latin typeface="Aptos Narrow"/>
                        </a:rPr>
                        <a:t> </a:t>
                      </a:r>
                    </a:p>
                  </a:txBody>
                  <a:tcPr marL="3011" marR="3011" marT="301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000" b="0" i="0" u="none" strike="noStrike" dirty="0">
                          <a:solidFill>
                            <a:srgbClr val="000000"/>
                          </a:solidFill>
                          <a:effectLst/>
                          <a:latin typeface="Aptos Narrow"/>
                        </a:rPr>
                        <a:t> </a:t>
                      </a:r>
                    </a:p>
                  </a:txBody>
                  <a:tcPr marL="3011" marR="3011" marT="301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dirty="0">
                          <a:solidFill>
                            <a:srgbClr val="000000"/>
                          </a:solidFill>
                          <a:effectLst/>
                          <a:latin typeface="Aptos Narrow"/>
                        </a:rPr>
                        <a:t>646</a:t>
                      </a:r>
                    </a:p>
                  </a:txBody>
                  <a:tcPr marL="3011" marR="3011" marT="3011"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1797015"/>
                  </a:ext>
                </a:extLst>
              </a:tr>
            </a:tbl>
          </a:graphicData>
        </a:graphic>
      </p:graphicFrame>
      <p:sp>
        <p:nvSpPr>
          <p:cNvPr id="4" name="object 3"/>
          <p:cNvSpPr txBox="1">
            <a:spLocks/>
          </p:cNvSpPr>
          <p:nvPr/>
        </p:nvSpPr>
        <p:spPr>
          <a:xfrm>
            <a:off x="3429000" y="381000"/>
            <a:ext cx="5943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NÚMERO DE PROGRAMAS EN RADIO Y TV</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12</a:t>
            </a:fld>
            <a:endParaRPr spc="-25" dirty="0"/>
          </a:p>
        </p:txBody>
      </p:sp>
      <p:sp>
        <p:nvSpPr>
          <p:cNvPr id="6" name="Rectángulo 5"/>
          <p:cNvSpPr/>
          <p:nvPr/>
        </p:nvSpPr>
        <p:spPr>
          <a:xfrm>
            <a:off x="1024270" y="4672309"/>
            <a:ext cx="9753600" cy="1384995"/>
          </a:xfrm>
          <a:prstGeom prst="rect">
            <a:avLst/>
          </a:prstGeom>
          <a:ln>
            <a:solidFill>
              <a:schemeClr val="bg1"/>
            </a:solidFill>
          </a:ln>
        </p:spPr>
        <p:txBody>
          <a:bodyPr wrap="square">
            <a:spAutoFit/>
          </a:bodyPr>
          <a:lstStyle/>
          <a:p>
            <a:pPr algn="just">
              <a:lnSpc>
                <a:spcPct val="150000"/>
              </a:lnSpc>
            </a:pPr>
            <a:r>
              <a:rPr lang="es-MX" sz="1400" dirty="0" smtClean="0">
                <a:latin typeface="Arial" panose="020B0604020202020204" pitchFamily="34" charset="0"/>
                <a:cs typeface="Arial" panose="020B0604020202020204" pitchFamily="34" charset="0"/>
              </a:rPr>
              <a:t>En total, se codificaron 4,607 notas de radio y televisión entre el 01 de mayo y el 30 de junio de 2026. El mayor número de registros correspondió a los programas “Capital Noticias”, de la plaza Chilpancingo, transmitido de 7:00 a 9:00 horas (ID-06), con 548 registros; en segundo lugar, “Informativo NTR” (ID-08), también de la plaza Chilpancingo, transmitido de 9:00 a 10:00 horas,  con 483 notas</a:t>
            </a:r>
            <a:r>
              <a:rPr lang="es-MX" sz="1400" dirty="0">
                <a:latin typeface="Arial" panose="020B0604020202020204" pitchFamily="34" charset="0"/>
                <a:cs typeface="Arial" panose="020B0604020202020204" pitchFamily="34" charset="0"/>
              </a:rPr>
              <a:t>,</a:t>
            </a:r>
            <a:r>
              <a:rPr lang="es-MX" sz="1400" dirty="0" smtClean="0">
                <a:latin typeface="Arial" panose="020B0604020202020204" pitchFamily="34" charset="0"/>
                <a:cs typeface="Arial" panose="020B0604020202020204" pitchFamily="34" charset="0"/>
              </a:rPr>
              <a:t> y el tercer lugar “Informativo NTR” (ID-10) de Iguala con 401 notas. </a:t>
            </a:r>
          </a:p>
        </p:txBody>
      </p:sp>
      <p:graphicFrame>
        <p:nvGraphicFramePr>
          <p:cNvPr id="5" name="Gráfico 4">
            <a:extLst>
              <a:ext uri="{FF2B5EF4-FFF2-40B4-BE49-F238E27FC236}">
                <a16:creationId xmlns:a16="http://schemas.microsoft.com/office/drawing/2014/main" id="{B4C6606F-731F-4207-815A-433806306758}"/>
              </a:ext>
            </a:extLst>
          </p:cNvPr>
          <p:cNvGraphicFramePr>
            <a:graphicFrameLocks/>
          </p:cNvGraphicFramePr>
          <p:nvPr>
            <p:extLst>
              <p:ext uri="{D42A27DB-BD31-4B8C-83A1-F6EECF244321}">
                <p14:modId xmlns:p14="http://schemas.microsoft.com/office/powerpoint/2010/main" val="3779272991"/>
              </p:ext>
            </p:extLst>
          </p:nvPr>
        </p:nvGraphicFramePr>
        <p:xfrm>
          <a:off x="914400" y="609600"/>
          <a:ext cx="9535727" cy="3801505"/>
        </p:xfrm>
        <a:graphic>
          <a:graphicData uri="http://schemas.openxmlformats.org/drawingml/2006/chart">
            <c:chart xmlns:c="http://schemas.openxmlformats.org/drawingml/2006/chart" xmlns:r="http://schemas.openxmlformats.org/officeDocument/2006/relationships" r:id="rId2"/>
          </a:graphicData>
        </a:graphic>
      </p:graphicFrame>
      <p:sp>
        <p:nvSpPr>
          <p:cNvPr id="7" name="object 3"/>
          <p:cNvSpPr txBox="1">
            <a:spLocks/>
          </p:cNvSpPr>
          <p:nvPr/>
        </p:nvSpPr>
        <p:spPr>
          <a:xfrm>
            <a:off x="3657600" y="211179"/>
            <a:ext cx="5943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NÚMERO DE NOTAS EN RADIO Y TV</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13</a:t>
            </a:fld>
            <a:endParaRPr spc="-25" dirty="0"/>
          </a:p>
        </p:txBody>
      </p:sp>
      <p:sp>
        <p:nvSpPr>
          <p:cNvPr id="8" name="Rectángulo 7"/>
          <p:cNvSpPr/>
          <p:nvPr/>
        </p:nvSpPr>
        <p:spPr>
          <a:xfrm>
            <a:off x="1905000" y="4724400"/>
            <a:ext cx="8751661" cy="1638910"/>
          </a:xfrm>
          <a:prstGeom prst="rect">
            <a:avLst/>
          </a:prstGeom>
        </p:spPr>
        <p:txBody>
          <a:bodyPr wrap="square">
            <a:spAutoFit/>
          </a:bodyPr>
          <a:lstStyle/>
          <a:p>
            <a:pPr marL="91440" algn="just">
              <a:lnSpc>
                <a:spcPct val="150000"/>
              </a:lnSpc>
              <a:spcBef>
                <a:spcPts val="275"/>
              </a:spcBef>
              <a:defRPr/>
            </a:pPr>
            <a:r>
              <a:rPr kumimoji="0" lang="es-MX" sz="14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Los</a:t>
            </a:r>
            <a:r>
              <a:rPr kumimoji="0" lang="es-MX" sz="1400" b="0" i="0" u="none" strike="noStrike" kern="0" cap="none" spc="-25"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s-MX" sz="1400" b="0" i="0" u="none" strike="noStrike" kern="0" cap="none" spc="-10" normalizeH="0" baseline="0" noProof="0" dirty="0" smtClean="0">
                <a:ln>
                  <a:noFill/>
                </a:ln>
                <a:solidFill>
                  <a:schemeClr val="tx1"/>
                </a:solidFill>
                <a:effectLst/>
                <a:uLnTx/>
                <a:uFillTx/>
                <a:latin typeface="Arial" panose="020B0604020202020204" pitchFamily="34" charset="0"/>
                <a:cs typeface="Arial" panose="020B0604020202020204" pitchFamily="34" charset="0"/>
              </a:rPr>
              <a:t>programas</a:t>
            </a:r>
            <a:r>
              <a:rPr kumimoji="0" lang="es-MX" sz="1400" b="0" i="0" u="none" strike="noStrike" kern="0" cap="none" spc="-2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s-MX" sz="1400" b="0" i="0" u="none" strike="noStrike" kern="0" cap="none" spc="-10" normalizeH="0" baseline="0" noProof="0" dirty="0" smtClean="0">
                <a:ln>
                  <a:noFill/>
                </a:ln>
                <a:solidFill>
                  <a:schemeClr val="tx1"/>
                </a:solidFill>
                <a:effectLst/>
                <a:uLnTx/>
                <a:uFillTx/>
                <a:latin typeface="Arial" panose="020B0604020202020204" pitchFamily="34" charset="0"/>
                <a:cs typeface="Arial" panose="020B0604020202020204" pitchFamily="34" charset="0"/>
              </a:rPr>
              <a:t>transmitidos</a:t>
            </a:r>
            <a:r>
              <a:rPr kumimoji="0" lang="es-MX" sz="1400" b="0" i="0" u="none" strike="noStrike" kern="0" cap="none" spc="-15"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s-MX" sz="14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con</a:t>
            </a:r>
            <a:r>
              <a:rPr kumimoji="0" lang="es-MX" sz="1400" b="0" i="0" u="none" strike="noStrike" kern="0" cap="none" spc="-25"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s-MX" sz="14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menor</a:t>
            </a:r>
            <a:r>
              <a:rPr kumimoji="0" lang="es-MX" sz="1400" b="0" i="0" u="none" strike="noStrike" kern="0" cap="none" spc="-2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s-MX" sz="14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número</a:t>
            </a:r>
            <a:r>
              <a:rPr kumimoji="0" lang="es-MX" sz="1400" b="0" i="0" u="none" strike="noStrike" kern="0" cap="none" spc="-15"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s-MX" sz="14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de</a:t>
            </a:r>
            <a:r>
              <a:rPr kumimoji="0" lang="es-MX" sz="1400" b="0" i="0" u="none" strike="noStrike" kern="0" cap="none" spc="-25"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s-MX" sz="14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notas</a:t>
            </a:r>
            <a:r>
              <a:rPr kumimoji="0" lang="es-MX" sz="1400" b="0" i="0" u="none" strike="noStrike" kern="0" cap="none" spc="-25"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s-MX" sz="14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en</a:t>
            </a:r>
            <a:r>
              <a:rPr kumimoji="0" lang="es-MX" sz="1400" b="0" i="0" u="none" strike="noStrike" kern="0" cap="none" spc="-25"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s-MX" sz="14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las</a:t>
            </a:r>
            <a:r>
              <a:rPr kumimoji="0" lang="es-MX" sz="1400" b="0" i="0" u="none" strike="noStrike" kern="0" cap="none" spc="-15"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s-MX" sz="14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que</a:t>
            </a:r>
            <a:r>
              <a:rPr kumimoji="0" lang="es-MX" sz="1400" b="0" i="0" u="none" strike="noStrike" kern="0" cap="none" spc="-3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s-MX" sz="14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se</a:t>
            </a:r>
            <a:r>
              <a:rPr kumimoji="0" lang="es-MX" sz="1400" b="0" i="0" u="none" strike="noStrike" kern="0" cap="none" spc="-25"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s-MX" sz="14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mencionó</a:t>
            </a:r>
            <a:r>
              <a:rPr kumimoji="0" lang="es-MX" sz="1400" b="0" i="0" u="none" strike="noStrike" kern="0" cap="none" spc="-2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s-MX" sz="14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a</a:t>
            </a:r>
            <a:r>
              <a:rPr kumimoji="0" lang="es-MX" sz="1400" b="0" i="0" u="none" strike="noStrike" kern="0" cap="none" spc="-1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s-MX" sz="14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algún</a:t>
            </a:r>
            <a:r>
              <a:rPr kumimoji="0" lang="es-MX" sz="1400" b="0" i="0" u="none" strike="noStrike" kern="0" cap="none" spc="-15"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s-MX" sz="14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partido</a:t>
            </a:r>
            <a:r>
              <a:rPr kumimoji="0" lang="es-MX" sz="1400" b="0" i="0" u="none" strike="noStrike" kern="0" cap="none" spc="-1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s-MX" sz="14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y/o</a:t>
            </a:r>
            <a:r>
              <a:rPr kumimoji="0" lang="es-MX" sz="1400" b="0" i="0" u="none" strike="noStrike" kern="0" cap="none" spc="-15"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s-MX" sz="14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actores</a:t>
            </a:r>
            <a:r>
              <a:rPr kumimoji="0" lang="es-MX" sz="1400" b="0" i="0" u="none" strike="noStrike" kern="0" cap="none" spc="-25"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s-MX" sz="14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políticos</a:t>
            </a:r>
            <a:r>
              <a:rPr kumimoji="0" lang="es-MX" sz="1400" b="0" i="0" u="none" strike="noStrike" kern="0" cap="none" spc="-15"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s-MX" sz="1400" b="0" i="0" u="none" strike="noStrike" kern="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fueron</a:t>
            </a:r>
            <a:r>
              <a:rPr kumimoji="0" lang="es-MX" sz="1400" b="0" i="0" u="none" strike="noStrike" kern="0" cap="none" spc="-25"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0" lang="es-MX" sz="1400" b="0" i="0" u="none" strike="noStrike" kern="0" cap="none" spc="-20" normalizeH="0" baseline="0" noProof="0" dirty="0" smtClean="0">
                <a:ln>
                  <a:noFill/>
                </a:ln>
                <a:solidFill>
                  <a:schemeClr val="tx1"/>
                </a:solidFill>
                <a:effectLst/>
                <a:uLnTx/>
                <a:uFillTx/>
                <a:latin typeface="Arial" panose="020B0604020202020204" pitchFamily="34" charset="0"/>
                <a:cs typeface="Arial" panose="020B0604020202020204" pitchFamily="34" charset="0"/>
              </a:rPr>
              <a:t>“Trasfondo</a:t>
            </a:r>
            <a:r>
              <a:rPr kumimoji="0" lang="es-MX" sz="1400" b="0" i="0" u="none" strike="noStrike" kern="0" cap="none" spc="-20" normalizeH="0" noProof="0" dirty="0" smtClean="0">
                <a:ln>
                  <a:noFill/>
                </a:ln>
                <a:solidFill>
                  <a:schemeClr val="tx1"/>
                </a:solidFill>
                <a:effectLst/>
                <a:uLnTx/>
                <a:uFillTx/>
                <a:latin typeface="Arial" panose="020B0604020202020204" pitchFamily="34" charset="0"/>
                <a:cs typeface="Arial" panose="020B0604020202020204" pitchFamily="34" charset="0"/>
              </a:rPr>
              <a:t> informativo (ID-02) plaza Chilpancingo, con 0 emisiones; “ADN 40 en Guerrero” (ID-05), de Acapulco, con 34 emisiones</a:t>
            </a:r>
            <a:r>
              <a:rPr lang="es-MX" sz="1400" spc="-20" noProof="0" dirty="0">
                <a:solidFill>
                  <a:schemeClr val="tx1"/>
                </a:solidFill>
                <a:latin typeface="Arial" panose="020B0604020202020204" pitchFamily="34" charset="0"/>
                <a:cs typeface="Arial" panose="020B0604020202020204" pitchFamily="34" charset="0"/>
              </a:rPr>
              <a:t> </a:t>
            </a:r>
            <a:r>
              <a:rPr lang="es-MX" sz="1400" spc="-20" noProof="0" dirty="0" smtClean="0">
                <a:solidFill>
                  <a:schemeClr val="tx1"/>
                </a:solidFill>
                <a:latin typeface="Arial" panose="020B0604020202020204" pitchFamily="34" charset="0"/>
                <a:cs typeface="Arial" panose="020B0604020202020204" pitchFamily="34" charset="0"/>
              </a:rPr>
              <a:t>y finalmente, </a:t>
            </a:r>
            <a:r>
              <a:rPr lang="es-MX" sz="1400" spc="-20" dirty="0" smtClean="0">
                <a:solidFill>
                  <a:schemeClr val="tx1"/>
                </a:solidFill>
                <a:latin typeface="Arial" panose="020B0604020202020204" pitchFamily="34" charset="0"/>
                <a:cs typeface="Arial" panose="020B0604020202020204" pitchFamily="34" charset="0"/>
              </a:rPr>
              <a:t>“Hechos </a:t>
            </a:r>
            <a:r>
              <a:rPr lang="es-MX" sz="1400" spc="-20" dirty="0">
                <a:solidFill>
                  <a:schemeClr val="tx1"/>
                </a:solidFill>
                <a:latin typeface="Arial" panose="020B0604020202020204" pitchFamily="34" charset="0"/>
                <a:cs typeface="Arial" panose="020B0604020202020204" pitchFamily="34" charset="0"/>
              </a:rPr>
              <a:t>Noche” (ID-17</a:t>
            </a:r>
            <a:r>
              <a:rPr lang="es-MX" sz="1400" spc="-20" dirty="0" smtClean="0">
                <a:solidFill>
                  <a:schemeClr val="tx1"/>
                </a:solidFill>
                <a:latin typeface="Arial" panose="020B0604020202020204" pitchFamily="34" charset="0"/>
                <a:cs typeface="Arial" panose="020B0604020202020204" pitchFamily="34" charset="0"/>
              </a:rPr>
              <a:t>) de Acapulco, </a:t>
            </a:r>
            <a:r>
              <a:rPr lang="es-MX" sz="1400" spc="-20" dirty="0">
                <a:solidFill>
                  <a:schemeClr val="tx1"/>
                </a:solidFill>
                <a:latin typeface="Arial" panose="020B0604020202020204" pitchFamily="34" charset="0"/>
                <a:cs typeface="Arial" panose="020B0604020202020204" pitchFamily="34" charset="0"/>
              </a:rPr>
              <a:t>con </a:t>
            </a:r>
            <a:r>
              <a:rPr lang="es-MX" sz="1400" spc="-20" dirty="0" smtClean="0">
                <a:solidFill>
                  <a:schemeClr val="tx1"/>
                </a:solidFill>
                <a:latin typeface="Arial" panose="020B0604020202020204" pitchFamily="34" charset="0"/>
                <a:cs typeface="Arial" panose="020B0604020202020204" pitchFamily="34" charset="0"/>
              </a:rPr>
              <a:t>37 </a:t>
            </a:r>
            <a:r>
              <a:rPr lang="es-MX" sz="1400" spc="-20" dirty="0">
                <a:solidFill>
                  <a:schemeClr val="tx1"/>
                </a:solidFill>
                <a:latin typeface="Arial" panose="020B0604020202020204" pitchFamily="34" charset="0"/>
                <a:cs typeface="Arial" panose="020B0604020202020204" pitchFamily="34" charset="0"/>
              </a:rPr>
              <a:t>programas transmitidos. </a:t>
            </a:r>
            <a:endParaRPr lang="es-MX" sz="1400" dirty="0">
              <a:solidFill>
                <a:schemeClr val="tx1"/>
              </a:solidFill>
              <a:latin typeface="Arial" panose="020B0604020202020204" pitchFamily="34" charset="0"/>
              <a:cs typeface="Arial" panose="020B0604020202020204" pitchFamily="34" charset="0"/>
            </a:endParaRPr>
          </a:p>
          <a:p>
            <a:pPr marL="91440" marR="0" lvl="0" indent="0" algn="just" defTabSz="914400" eaLnBrk="1" fontAlgn="auto" latinLnBrk="0" hangingPunct="1">
              <a:lnSpc>
                <a:spcPct val="100000"/>
              </a:lnSpc>
              <a:spcBef>
                <a:spcPts val="275"/>
              </a:spcBef>
              <a:spcAft>
                <a:spcPts val="0"/>
              </a:spcAft>
              <a:buClrTx/>
              <a:buSzTx/>
              <a:buFontTx/>
              <a:buNone/>
              <a:tabLst/>
              <a:defRPr/>
            </a:pPr>
            <a:endParaRPr kumimoji="0" lang="es-MX" sz="1400" b="0" i="0" u="none" strike="noStrike" kern="0" cap="none" spc="-20" normalizeH="0" noProof="0" dirty="0" smtClean="0">
              <a:ln>
                <a:noFill/>
              </a:ln>
              <a:solidFill>
                <a:schemeClr val="tx1"/>
              </a:solidFill>
              <a:effectLst/>
              <a:uLnTx/>
              <a:uFillTx/>
              <a:latin typeface="Arial" panose="020B0604020202020204" pitchFamily="34" charset="0"/>
              <a:cs typeface="Arial" panose="020B0604020202020204" pitchFamily="34" charset="0"/>
            </a:endParaRPr>
          </a:p>
        </p:txBody>
      </p:sp>
      <p:graphicFrame>
        <p:nvGraphicFramePr>
          <p:cNvPr id="5" name="Gráfico 4">
            <a:extLst>
              <a:ext uri="{FF2B5EF4-FFF2-40B4-BE49-F238E27FC236}">
                <a16:creationId xmlns:a16="http://schemas.microsoft.com/office/drawing/2014/main" id="{EA006547-D382-4032-91C6-9BF360396539}"/>
              </a:ext>
            </a:extLst>
          </p:cNvPr>
          <p:cNvGraphicFramePr>
            <a:graphicFrameLocks/>
          </p:cNvGraphicFramePr>
          <p:nvPr>
            <p:extLst>
              <p:ext uri="{D42A27DB-BD31-4B8C-83A1-F6EECF244321}">
                <p14:modId xmlns:p14="http://schemas.microsoft.com/office/powerpoint/2010/main" val="992519971"/>
              </p:ext>
            </p:extLst>
          </p:nvPr>
        </p:nvGraphicFramePr>
        <p:xfrm>
          <a:off x="2133600" y="689340"/>
          <a:ext cx="7814349" cy="4035060"/>
        </p:xfrm>
        <a:graphic>
          <a:graphicData uri="http://schemas.openxmlformats.org/drawingml/2006/chart">
            <c:chart xmlns:c="http://schemas.openxmlformats.org/drawingml/2006/chart" xmlns:r="http://schemas.openxmlformats.org/officeDocument/2006/relationships" r:id="rId2"/>
          </a:graphicData>
        </a:graphic>
      </p:graphicFrame>
      <p:sp>
        <p:nvSpPr>
          <p:cNvPr id="6" name="object 3"/>
          <p:cNvSpPr txBox="1">
            <a:spLocks/>
          </p:cNvSpPr>
          <p:nvPr/>
        </p:nvSpPr>
        <p:spPr>
          <a:xfrm>
            <a:off x="3505200" y="304800"/>
            <a:ext cx="5943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NÚMERO DE NOTAS EN RADIO Y TV</a:t>
            </a:r>
            <a:endParaRPr lang="es-MX" sz="1700" b="1" dirty="0">
              <a:solidFill>
                <a:srgbClr val="7030A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589010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14</a:t>
            </a:fld>
            <a:endParaRPr spc="-25" dirty="0"/>
          </a:p>
        </p:txBody>
      </p:sp>
      <p:graphicFrame>
        <p:nvGraphicFramePr>
          <p:cNvPr id="5" name="Tabla 4"/>
          <p:cNvGraphicFramePr>
            <a:graphicFrameLocks noGrp="1"/>
          </p:cNvGraphicFramePr>
          <p:nvPr>
            <p:extLst>
              <p:ext uri="{D42A27DB-BD31-4B8C-83A1-F6EECF244321}">
                <p14:modId xmlns:p14="http://schemas.microsoft.com/office/powerpoint/2010/main" val="2597422090"/>
              </p:ext>
            </p:extLst>
          </p:nvPr>
        </p:nvGraphicFramePr>
        <p:xfrm>
          <a:off x="1066799" y="762000"/>
          <a:ext cx="9364664" cy="5012898"/>
        </p:xfrm>
        <a:graphic>
          <a:graphicData uri="http://schemas.openxmlformats.org/drawingml/2006/table">
            <a:tbl>
              <a:tblPr/>
              <a:tblGrid>
                <a:gridCol w="438386">
                  <a:extLst>
                    <a:ext uri="{9D8B030D-6E8A-4147-A177-3AD203B41FA5}">
                      <a16:colId xmlns:a16="http://schemas.microsoft.com/office/drawing/2014/main" val="2439298834"/>
                    </a:ext>
                  </a:extLst>
                </a:gridCol>
                <a:gridCol w="1619015">
                  <a:extLst>
                    <a:ext uri="{9D8B030D-6E8A-4147-A177-3AD203B41FA5}">
                      <a16:colId xmlns:a16="http://schemas.microsoft.com/office/drawing/2014/main" val="1479614664"/>
                    </a:ext>
                  </a:extLst>
                </a:gridCol>
                <a:gridCol w="554258">
                  <a:extLst>
                    <a:ext uri="{9D8B030D-6E8A-4147-A177-3AD203B41FA5}">
                      <a16:colId xmlns:a16="http://schemas.microsoft.com/office/drawing/2014/main" val="1458869146"/>
                    </a:ext>
                  </a:extLst>
                </a:gridCol>
                <a:gridCol w="447712">
                  <a:extLst>
                    <a:ext uri="{9D8B030D-6E8A-4147-A177-3AD203B41FA5}">
                      <a16:colId xmlns:a16="http://schemas.microsoft.com/office/drawing/2014/main" val="3417959029"/>
                    </a:ext>
                  </a:extLst>
                </a:gridCol>
                <a:gridCol w="903030">
                  <a:extLst>
                    <a:ext uri="{9D8B030D-6E8A-4147-A177-3AD203B41FA5}">
                      <a16:colId xmlns:a16="http://schemas.microsoft.com/office/drawing/2014/main" val="1961244714"/>
                    </a:ext>
                  </a:extLst>
                </a:gridCol>
                <a:gridCol w="1524000">
                  <a:extLst>
                    <a:ext uri="{9D8B030D-6E8A-4147-A177-3AD203B41FA5}">
                      <a16:colId xmlns:a16="http://schemas.microsoft.com/office/drawing/2014/main" val="3176344494"/>
                    </a:ext>
                  </a:extLst>
                </a:gridCol>
                <a:gridCol w="2301939">
                  <a:extLst>
                    <a:ext uri="{9D8B030D-6E8A-4147-A177-3AD203B41FA5}">
                      <a16:colId xmlns:a16="http://schemas.microsoft.com/office/drawing/2014/main" val="526047798"/>
                    </a:ext>
                  </a:extLst>
                </a:gridCol>
                <a:gridCol w="1576324">
                  <a:extLst>
                    <a:ext uri="{9D8B030D-6E8A-4147-A177-3AD203B41FA5}">
                      <a16:colId xmlns:a16="http://schemas.microsoft.com/office/drawing/2014/main" val="937067076"/>
                    </a:ext>
                  </a:extLst>
                </a:gridCol>
              </a:tblGrid>
              <a:tr h="145848">
                <a:tc>
                  <a:txBody>
                    <a:bodyPr/>
                    <a:lstStyle/>
                    <a:p>
                      <a:pPr algn="ctr" fontAlgn="b"/>
                      <a:r>
                        <a:rPr lang="es-MX" sz="900" b="1" i="0" u="none" strike="noStrike" dirty="0">
                          <a:solidFill>
                            <a:srgbClr val="FFFFFF"/>
                          </a:solidFill>
                          <a:effectLst/>
                          <a:latin typeface="Arial" panose="020B0604020202020204" pitchFamily="34" charset="0"/>
                        </a:rPr>
                        <a:t>ID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900" b="1" i="0" u="none" strike="noStrike" dirty="0">
                          <a:solidFill>
                            <a:srgbClr val="FFFFFF"/>
                          </a:solidFill>
                          <a:effectLst/>
                          <a:latin typeface="Arial" panose="020B0604020202020204" pitchFamily="34" charset="0"/>
                        </a:rPr>
                        <a:t>PLAZA (CEVEM)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900" b="1" i="0" u="none" strike="noStrike">
                          <a:solidFill>
                            <a:srgbClr val="FFFFFF"/>
                          </a:solidFill>
                          <a:effectLst/>
                          <a:latin typeface="Arial" panose="020B0604020202020204" pitchFamily="34" charset="0"/>
                        </a:rPr>
                        <a:t>MAYO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900" b="1" i="0" u="none" strike="noStrike">
                          <a:solidFill>
                            <a:srgbClr val="FFFFFF"/>
                          </a:solidFill>
                          <a:effectLst/>
                          <a:latin typeface="Arial" panose="020B0604020202020204" pitchFamily="34" charset="0"/>
                        </a:rPr>
                        <a:t>JUNIO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900" b="1" i="0" u="none" strike="noStrike">
                          <a:solidFill>
                            <a:srgbClr val="FFFFFF"/>
                          </a:solidFill>
                          <a:effectLst/>
                          <a:latin typeface="Arial" panose="020B0604020202020204" pitchFamily="34" charset="0"/>
                        </a:rPr>
                        <a:t>EMISORA</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900" b="1" i="0" u="none" strike="noStrike">
                          <a:solidFill>
                            <a:srgbClr val="FFFFFF"/>
                          </a:solidFill>
                          <a:effectLst/>
                          <a:latin typeface="Arial" panose="020B0604020202020204" pitchFamily="34" charset="0"/>
                        </a:rPr>
                        <a:t>NOMBRE COMERCIAL</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900" b="1" i="0" u="none" strike="noStrike">
                          <a:solidFill>
                            <a:srgbClr val="FFFFFF"/>
                          </a:solidFill>
                          <a:effectLst/>
                          <a:latin typeface="Arial" panose="020B0604020202020204" pitchFamily="34" charset="0"/>
                        </a:rPr>
                        <a:t>NOMBRE NOTICIARIO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900" b="1" i="0" u="none" strike="noStrike">
                          <a:solidFill>
                            <a:srgbClr val="FFFFFF"/>
                          </a:solidFill>
                          <a:effectLst/>
                          <a:latin typeface="Arial" panose="020B0604020202020204" pitchFamily="34" charset="0"/>
                        </a:rPr>
                        <a:t>NO. DE NOTAS</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291476759"/>
                  </a:ext>
                </a:extLst>
              </a:tr>
              <a:tr h="228356">
                <a:tc>
                  <a:txBody>
                    <a:bodyPr/>
                    <a:lstStyle/>
                    <a:p>
                      <a:pPr algn="ctr" fontAlgn="b"/>
                      <a:r>
                        <a:rPr lang="es-MX" sz="900" b="1" i="0" u="none" strike="noStrike">
                          <a:solidFill>
                            <a:srgbClr val="000000"/>
                          </a:solidFill>
                          <a:effectLst/>
                          <a:latin typeface="Arial" panose="020B0604020202020204" pitchFamily="34" charset="0"/>
                        </a:rPr>
                        <a:t>6</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CHILPANCINGO 46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1" i="0" u="none" strike="noStrike" dirty="0">
                          <a:solidFill>
                            <a:srgbClr val="000000"/>
                          </a:solidFill>
                          <a:effectLst/>
                          <a:latin typeface="Arial" panose="020B0604020202020204" pitchFamily="34" charset="0"/>
                        </a:rPr>
                        <a:t>19</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1" i="0" u="none" strike="noStrike" dirty="0">
                          <a:solidFill>
                            <a:srgbClr val="000000"/>
                          </a:solidFill>
                          <a:effectLst/>
                          <a:latin typeface="Arial" panose="020B0604020202020204" pitchFamily="34" charset="0"/>
                        </a:rPr>
                        <a:t>22</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XHCHH-FM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CAPITAL MÁXIMA</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CAPITAL NOTICIAS</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900" b="1" i="0" u="none" strike="noStrike">
                          <a:solidFill>
                            <a:srgbClr val="000000"/>
                          </a:solidFill>
                          <a:effectLst/>
                          <a:latin typeface="Arial" panose="020B0604020202020204" pitchFamily="34" charset="0"/>
                        </a:rPr>
                        <a:t>548</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0337640"/>
                  </a:ext>
                </a:extLst>
              </a:tr>
              <a:tr h="288181">
                <a:tc>
                  <a:txBody>
                    <a:bodyPr/>
                    <a:lstStyle/>
                    <a:p>
                      <a:pPr algn="ctr" fontAlgn="b"/>
                      <a:r>
                        <a:rPr lang="es-MX" sz="900" b="1" i="0" u="none" strike="noStrike">
                          <a:solidFill>
                            <a:srgbClr val="000000"/>
                          </a:solidFill>
                          <a:effectLst/>
                          <a:latin typeface="Arial" panose="020B0604020202020204" pitchFamily="34" charset="0"/>
                        </a:rPr>
                        <a:t>8</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CHILPANCINGO 46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1" i="0" u="none" strike="noStrike">
                          <a:solidFill>
                            <a:srgbClr val="000000"/>
                          </a:solidFill>
                          <a:effectLst/>
                          <a:latin typeface="Arial" panose="020B0604020202020204" pitchFamily="34" charset="0"/>
                        </a:rPr>
                        <a:t>19</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1" i="0" u="none" strike="noStrike">
                          <a:solidFill>
                            <a:srgbClr val="000000"/>
                          </a:solidFill>
                          <a:effectLst/>
                          <a:latin typeface="Arial" panose="020B0604020202020204" pitchFamily="34" charset="0"/>
                        </a:rPr>
                        <a:t>22</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dirty="0">
                          <a:solidFill>
                            <a:srgbClr val="000000"/>
                          </a:solidFill>
                          <a:effectLst/>
                          <a:latin typeface="Arial" panose="020B0604020202020204" pitchFamily="34" charset="0"/>
                        </a:rPr>
                        <a:t>XHEZUM-FM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dirty="0">
                          <a:solidFill>
                            <a:srgbClr val="000000"/>
                          </a:solidFill>
                          <a:effectLst/>
                          <a:latin typeface="Arial" panose="020B0604020202020204" pitchFamily="34" charset="0"/>
                        </a:rPr>
                        <a:t>W RADIO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INFORMATIVO NTR (NTR NOTICIAS)</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900" b="1" i="0" u="none" strike="noStrike">
                          <a:solidFill>
                            <a:srgbClr val="000000"/>
                          </a:solidFill>
                          <a:effectLst/>
                          <a:latin typeface="Arial" panose="020B0604020202020204" pitchFamily="34" charset="0"/>
                        </a:rPr>
                        <a:t>483</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152734402"/>
                  </a:ext>
                </a:extLst>
              </a:tr>
              <a:tr h="145848">
                <a:tc>
                  <a:txBody>
                    <a:bodyPr/>
                    <a:lstStyle/>
                    <a:p>
                      <a:pPr algn="ctr" fontAlgn="b"/>
                      <a:r>
                        <a:rPr lang="es-MX" sz="900" b="1" i="0" u="none" strike="noStrike">
                          <a:solidFill>
                            <a:srgbClr val="000000"/>
                          </a:solidFill>
                          <a:effectLst/>
                          <a:latin typeface="Arial" panose="020B0604020202020204" pitchFamily="34" charset="0"/>
                        </a:rPr>
                        <a:t>10</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IGUALA 43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1" i="0" u="none" strike="noStrike">
                          <a:solidFill>
                            <a:srgbClr val="000000"/>
                          </a:solidFill>
                          <a:effectLst/>
                          <a:latin typeface="Arial" panose="020B0604020202020204" pitchFamily="34" charset="0"/>
                        </a:rPr>
                        <a:t>21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1" i="0" u="none" strike="noStrike">
                          <a:solidFill>
                            <a:srgbClr val="000000"/>
                          </a:solidFill>
                          <a:effectLst/>
                          <a:latin typeface="Arial" panose="020B0604020202020204" pitchFamily="34" charset="0"/>
                        </a:rPr>
                        <a:t>21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XHIGA-FM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dirty="0">
                          <a:solidFill>
                            <a:srgbClr val="000000"/>
                          </a:solidFill>
                          <a:effectLst/>
                          <a:latin typeface="Arial" panose="020B0604020202020204" pitchFamily="34" charset="0"/>
                        </a:rPr>
                        <a:t>LA KE BUENA</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INFORMATIVO NTR</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900" b="1" i="0" u="none" strike="noStrike">
                          <a:solidFill>
                            <a:srgbClr val="000000"/>
                          </a:solidFill>
                          <a:effectLst/>
                          <a:latin typeface="Arial" panose="020B0604020202020204" pitchFamily="34" charset="0"/>
                        </a:rPr>
                        <a:t>401</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784106234"/>
                  </a:ext>
                </a:extLst>
              </a:tr>
              <a:tr h="228356">
                <a:tc>
                  <a:txBody>
                    <a:bodyPr/>
                    <a:lstStyle/>
                    <a:p>
                      <a:pPr algn="ctr" fontAlgn="b"/>
                      <a:r>
                        <a:rPr lang="es-MX" sz="900" b="1" i="0" u="none" strike="noStrike">
                          <a:solidFill>
                            <a:srgbClr val="000000"/>
                          </a:solidFill>
                          <a:effectLst/>
                          <a:latin typeface="Arial" panose="020B0604020202020204" pitchFamily="34" charset="0"/>
                        </a:rPr>
                        <a:t>3</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ACAPULCO 45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1" i="0" u="none" strike="noStrike">
                          <a:solidFill>
                            <a:srgbClr val="000000"/>
                          </a:solidFill>
                          <a:effectLst/>
                          <a:latin typeface="Arial" panose="020B0604020202020204" pitchFamily="34" charset="0"/>
                        </a:rPr>
                        <a:t>21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1" i="0" u="none" strike="noStrike">
                          <a:solidFill>
                            <a:srgbClr val="000000"/>
                          </a:solidFill>
                          <a:effectLst/>
                          <a:latin typeface="Arial" panose="020B0604020202020204" pitchFamily="34" charset="0"/>
                        </a:rPr>
                        <a:t>17</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XHEVP-FM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AUDIORAMA</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dirty="0">
                          <a:solidFill>
                            <a:srgbClr val="000000"/>
                          </a:solidFill>
                          <a:effectLst/>
                          <a:latin typeface="Arial" panose="020B0604020202020204" pitchFamily="34" charset="0"/>
                        </a:rPr>
                        <a:t>INFORME 24 GUERRERO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900" b="1" i="0" u="none" strike="noStrike">
                          <a:solidFill>
                            <a:srgbClr val="000000"/>
                          </a:solidFill>
                          <a:effectLst/>
                          <a:latin typeface="Arial" panose="020B0604020202020204" pitchFamily="34" charset="0"/>
                        </a:rPr>
                        <a:t>357</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117865111"/>
                  </a:ext>
                </a:extLst>
              </a:tr>
              <a:tr h="288181">
                <a:tc>
                  <a:txBody>
                    <a:bodyPr/>
                    <a:lstStyle/>
                    <a:p>
                      <a:pPr algn="ctr" fontAlgn="b"/>
                      <a:r>
                        <a:rPr lang="es-MX" sz="900" b="1" i="0" u="none" strike="noStrike">
                          <a:solidFill>
                            <a:srgbClr val="000000"/>
                          </a:solidFill>
                          <a:effectLst/>
                          <a:latin typeface="Arial" panose="020B0604020202020204" pitchFamily="34" charset="0"/>
                        </a:rPr>
                        <a:t>18</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ACAPULCO 45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1" i="0" u="none" strike="noStrike">
                          <a:solidFill>
                            <a:srgbClr val="000000"/>
                          </a:solidFill>
                          <a:effectLst/>
                          <a:latin typeface="Arial" panose="020B0604020202020204" pitchFamily="34" charset="0"/>
                        </a:rPr>
                        <a:t>21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1" i="0" u="none" strike="noStrike">
                          <a:solidFill>
                            <a:srgbClr val="000000"/>
                          </a:solidFill>
                          <a:effectLst/>
                          <a:latin typeface="Arial" panose="020B0604020202020204" pitchFamily="34" charset="0"/>
                        </a:rPr>
                        <a:t>10</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XHAGR-FM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GRUPO FORMULA GUERRERO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INFORMESE CON MARCO ANTONIO AGUILETA</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900" b="1" i="0" u="none" strike="noStrike">
                          <a:solidFill>
                            <a:srgbClr val="000000"/>
                          </a:solidFill>
                          <a:effectLst/>
                          <a:latin typeface="Arial" panose="020B0604020202020204" pitchFamily="34" charset="0"/>
                        </a:rPr>
                        <a:t>355</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011269747"/>
                  </a:ext>
                </a:extLst>
              </a:tr>
              <a:tr h="228356">
                <a:tc>
                  <a:txBody>
                    <a:bodyPr/>
                    <a:lstStyle/>
                    <a:p>
                      <a:pPr algn="ctr" fontAlgn="b"/>
                      <a:r>
                        <a:rPr lang="es-MX" sz="900" b="1" i="0" u="none" strike="noStrike">
                          <a:solidFill>
                            <a:srgbClr val="000000"/>
                          </a:solidFill>
                          <a:effectLst/>
                          <a:latin typeface="Arial" panose="020B0604020202020204" pitchFamily="34" charset="0"/>
                        </a:rPr>
                        <a:t>12</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ZIHUATANEJO 44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1" i="0" u="none" strike="noStrike">
                          <a:solidFill>
                            <a:srgbClr val="000000"/>
                          </a:solidFill>
                          <a:effectLst/>
                          <a:latin typeface="Arial" panose="020B0604020202020204" pitchFamily="34" charset="0"/>
                        </a:rPr>
                        <a:t>20</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1" i="0" u="none" strike="noStrike">
                          <a:solidFill>
                            <a:srgbClr val="000000"/>
                          </a:solidFill>
                          <a:effectLst/>
                          <a:latin typeface="Arial" panose="020B0604020202020204" pitchFamily="34" charset="0"/>
                        </a:rPr>
                        <a:t>22</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dirty="0">
                          <a:solidFill>
                            <a:srgbClr val="000000"/>
                          </a:solidFill>
                          <a:effectLst/>
                          <a:latin typeface="Arial" panose="020B0604020202020204" pitchFamily="34" charset="0"/>
                        </a:rPr>
                        <a:t>XHZHO-FM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GLOBO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COSTA GRANDE EN LA NOTICIA</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900" b="1" i="0" u="none" strike="noStrike">
                          <a:solidFill>
                            <a:srgbClr val="000000"/>
                          </a:solidFill>
                          <a:effectLst/>
                          <a:latin typeface="Arial" panose="020B0604020202020204" pitchFamily="34" charset="0"/>
                        </a:rPr>
                        <a:t>342</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543195455"/>
                  </a:ext>
                </a:extLst>
              </a:tr>
              <a:tr h="228356">
                <a:tc>
                  <a:txBody>
                    <a:bodyPr/>
                    <a:lstStyle/>
                    <a:p>
                      <a:pPr algn="ctr" fontAlgn="b"/>
                      <a:r>
                        <a:rPr lang="es-MX" sz="900" b="1" i="0" u="none" strike="noStrike">
                          <a:solidFill>
                            <a:srgbClr val="000000"/>
                          </a:solidFill>
                          <a:effectLst/>
                          <a:latin typeface="Arial" panose="020B0604020202020204" pitchFamily="34" charset="0"/>
                        </a:rPr>
                        <a:t>9</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CHILPANCINGO 46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1" i="0" u="none" strike="noStrike">
                          <a:solidFill>
                            <a:srgbClr val="000000"/>
                          </a:solidFill>
                          <a:effectLst/>
                          <a:latin typeface="Arial" panose="020B0604020202020204" pitchFamily="34" charset="0"/>
                        </a:rPr>
                        <a:t>17</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1" i="0" u="none" strike="noStrike">
                          <a:solidFill>
                            <a:srgbClr val="000000"/>
                          </a:solidFill>
                          <a:effectLst/>
                          <a:latin typeface="Arial" panose="020B0604020202020204" pitchFamily="34" charset="0"/>
                        </a:rPr>
                        <a:t>19</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dirty="0">
                          <a:solidFill>
                            <a:srgbClr val="000000"/>
                          </a:solidFill>
                          <a:effectLst/>
                          <a:latin typeface="Arial" panose="020B0604020202020204" pitchFamily="34" charset="0"/>
                        </a:rPr>
                        <a:t>XHCHG-FM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SÚPER</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INFORME 24</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900" b="1" i="0" u="none" strike="noStrike">
                          <a:solidFill>
                            <a:srgbClr val="000000"/>
                          </a:solidFill>
                          <a:effectLst/>
                          <a:latin typeface="Arial" panose="020B0604020202020204" pitchFamily="34" charset="0"/>
                        </a:rPr>
                        <a:t>309</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146985915"/>
                  </a:ext>
                </a:extLst>
              </a:tr>
              <a:tr h="288181">
                <a:tc>
                  <a:txBody>
                    <a:bodyPr/>
                    <a:lstStyle/>
                    <a:p>
                      <a:pPr algn="ctr" fontAlgn="b"/>
                      <a:r>
                        <a:rPr lang="es-MX" sz="900" b="1" i="0" u="none" strike="noStrike">
                          <a:solidFill>
                            <a:srgbClr val="000000"/>
                          </a:solidFill>
                          <a:effectLst/>
                          <a:latin typeface="Arial" panose="020B0604020202020204" pitchFamily="34" charset="0"/>
                        </a:rPr>
                        <a:t>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ACAPULCO 45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1" i="0" u="none" strike="noStrike">
                          <a:solidFill>
                            <a:srgbClr val="000000"/>
                          </a:solidFill>
                          <a:effectLst/>
                          <a:latin typeface="Arial" panose="020B0604020202020204" pitchFamily="34" charset="0"/>
                        </a:rPr>
                        <a:t>21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1" i="0" u="none" strike="noStrike" dirty="0">
                          <a:solidFill>
                            <a:srgbClr val="000000"/>
                          </a:solidFill>
                          <a:effectLst/>
                          <a:latin typeface="Arial" panose="020B0604020202020204" pitchFamily="34" charset="0"/>
                        </a:rPr>
                        <a:t>11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XHAGR-FM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dirty="0">
                          <a:solidFill>
                            <a:srgbClr val="000000"/>
                          </a:solidFill>
                          <a:effectLst/>
                          <a:latin typeface="Arial" panose="020B0604020202020204" pitchFamily="34" charset="0"/>
                        </a:rPr>
                        <a:t>GRUPO FORMULA GUERRERO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INFORMESE CON MARCO ANTONIO AGUILETA</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900" b="1" i="0" u="none" strike="noStrike">
                          <a:solidFill>
                            <a:srgbClr val="000000"/>
                          </a:solidFill>
                          <a:effectLst/>
                          <a:latin typeface="Arial" panose="020B0604020202020204" pitchFamily="34" charset="0"/>
                        </a:rPr>
                        <a:t>301</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639570371"/>
                  </a:ext>
                </a:extLst>
              </a:tr>
              <a:tr h="145848">
                <a:tc>
                  <a:txBody>
                    <a:bodyPr/>
                    <a:lstStyle/>
                    <a:p>
                      <a:pPr algn="ctr" fontAlgn="b"/>
                      <a:r>
                        <a:rPr lang="es-MX" sz="900" b="1" i="0" u="none" strike="noStrike">
                          <a:solidFill>
                            <a:srgbClr val="000000"/>
                          </a:solidFill>
                          <a:effectLst/>
                          <a:latin typeface="Arial" panose="020B0604020202020204" pitchFamily="34" charset="0"/>
                        </a:rPr>
                        <a:t>14</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ZIHUATANEJO 44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1" i="0" u="none" strike="noStrike">
                          <a:solidFill>
                            <a:srgbClr val="000000"/>
                          </a:solidFill>
                          <a:effectLst/>
                          <a:latin typeface="Arial" panose="020B0604020202020204" pitchFamily="34" charset="0"/>
                        </a:rPr>
                        <a:t>19</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1" i="0" u="none" strike="noStrike" dirty="0">
                          <a:solidFill>
                            <a:srgbClr val="000000"/>
                          </a:solidFill>
                          <a:effectLst/>
                          <a:latin typeface="Arial" panose="020B0604020202020204" pitchFamily="34" charset="0"/>
                        </a:rPr>
                        <a:t>14</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XHUQ-FM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dirty="0">
                          <a:solidFill>
                            <a:srgbClr val="000000"/>
                          </a:solidFill>
                          <a:effectLst/>
                          <a:latin typeface="Arial" panose="020B0604020202020204" pitchFamily="34" charset="0"/>
                        </a:rPr>
                        <a:t>RADIO VARIEDADES</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EN CONTACTO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900" b="1" i="0" u="none" strike="noStrike">
                          <a:solidFill>
                            <a:srgbClr val="000000"/>
                          </a:solidFill>
                          <a:effectLst/>
                          <a:latin typeface="Arial" panose="020B0604020202020204" pitchFamily="34" charset="0"/>
                        </a:rPr>
                        <a:t>288</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717183884"/>
                  </a:ext>
                </a:extLst>
              </a:tr>
              <a:tr h="145848">
                <a:tc>
                  <a:txBody>
                    <a:bodyPr/>
                    <a:lstStyle/>
                    <a:p>
                      <a:pPr algn="ctr" fontAlgn="b"/>
                      <a:r>
                        <a:rPr lang="es-MX" sz="900" b="1" i="0" u="none" strike="noStrike">
                          <a:solidFill>
                            <a:srgbClr val="000000"/>
                          </a:solidFill>
                          <a:effectLst/>
                          <a:latin typeface="Arial" panose="020B0604020202020204" pitchFamily="34" charset="0"/>
                        </a:rPr>
                        <a:t>19</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ACAPULCO 45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1" i="0" u="none" strike="noStrike">
                          <a:solidFill>
                            <a:srgbClr val="000000"/>
                          </a:solidFill>
                          <a:effectLst/>
                          <a:latin typeface="Arial" panose="020B0604020202020204" pitchFamily="34" charset="0"/>
                        </a:rPr>
                        <a:t>19</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1" i="0" u="none" strike="noStrike">
                          <a:solidFill>
                            <a:srgbClr val="000000"/>
                          </a:solidFill>
                          <a:effectLst/>
                          <a:latin typeface="Arial" panose="020B0604020202020204" pitchFamily="34" charset="0"/>
                        </a:rPr>
                        <a:t>11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dirty="0">
                          <a:solidFill>
                            <a:srgbClr val="000000"/>
                          </a:solidFill>
                          <a:effectLst/>
                          <a:latin typeface="Arial" panose="020B0604020202020204" pitchFamily="34" charset="0"/>
                        </a:rPr>
                        <a:t>XHNS-FM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RADIO GUERRERO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dirty="0">
                          <a:solidFill>
                            <a:srgbClr val="000000"/>
                          </a:solidFill>
                          <a:effectLst/>
                          <a:latin typeface="Arial" panose="020B0604020202020204" pitchFamily="34" charset="0"/>
                        </a:rPr>
                        <a:t>GRC NOTICIAS</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900" b="1" i="0" u="none" strike="noStrike">
                          <a:solidFill>
                            <a:srgbClr val="000000"/>
                          </a:solidFill>
                          <a:effectLst/>
                          <a:latin typeface="Arial" panose="020B0604020202020204" pitchFamily="34" charset="0"/>
                        </a:rPr>
                        <a:t>270</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399194326"/>
                  </a:ext>
                </a:extLst>
              </a:tr>
              <a:tr h="228356">
                <a:tc>
                  <a:txBody>
                    <a:bodyPr/>
                    <a:lstStyle/>
                    <a:p>
                      <a:pPr algn="ctr" fontAlgn="b"/>
                      <a:r>
                        <a:rPr lang="es-MX" sz="900" b="1" i="0" u="none" strike="noStrike">
                          <a:solidFill>
                            <a:srgbClr val="000000"/>
                          </a:solidFill>
                          <a:effectLst/>
                          <a:latin typeface="Arial" panose="020B0604020202020204" pitchFamily="34" charset="0"/>
                        </a:rPr>
                        <a:t>13</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ZIHUATANEJO 44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1" i="0" u="none" strike="noStrike">
                          <a:solidFill>
                            <a:srgbClr val="000000"/>
                          </a:solidFill>
                          <a:effectLst/>
                          <a:latin typeface="Arial" panose="020B0604020202020204" pitchFamily="34" charset="0"/>
                        </a:rPr>
                        <a:t>20</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1" i="0" u="none" strike="noStrike">
                          <a:solidFill>
                            <a:srgbClr val="000000"/>
                          </a:solidFill>
                          <a:effectLst/>
                          <a:latin typeface="Arial" panose="020B0604020202020204" pitchFamily="34" charset="0"/>
                        </a:rPr>
                        <a:t>22</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dirty="0">
                          <a:solidFill>
                            <a:srgbClr val="000000"/>
                          </a:solidFill>
                          <a:effectLst/>
                          <a:latin typeface="Arial" panose="020B0604020202020204" pitchFamily="34" charset="0"/>
                        </a:rPr>
                        <a:t>XHZHO-FM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dirty="0">
                          <a:solidFill>
                            <a:srgbClr val="000000"/>
                          </a:solidFill>
                          <a:effectLst/>
                          <a:latin typeface="Arial" panose="020B0604020202020204" pitchFamily="34" charset="0"/>
                        </a:rPr>
                        <a:t>GLOBO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dirty="0">
                          <a:solidFill>
                            <a:srgbClr val="000000"/>
                          </a:solidFill>
                          <a:effectLst/>
                          <a:latin typeface="Arial" panose="020B0604020202020204" pitchFamily="34" charset="0"/>
                        </a:rPr>
                        <a:t>COSTA GRANDE EN LA NOTICIA</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900" b="1" i="0" u="none" strike="noStrike">
                          <a:solidFill>
                            <a:srgbClr val="000000"/>
                          </a:solidFill>
                          <a:effectLst/>
                          <a:latin typeface="Arial" panose="020B0604020202020204" pitchFamily="34" charset="0"/>
                        </a:rPr>
                        <a:t>250</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792497368"/>
                  </a:ext>
                </a:extLst>
              </a:tr>
              <a:tr h="288181">
                <a:tc>
                  <a:txBody>
                    <a:bodyPr/>
                    <a:lstStyle/>
                    <a:p>
                      <a:pPr algn="ctr" fontAlgn="b"/>
                      <a:r>
                        <a:rPr lang="es-MX" sz="900" b="1" i="0" u="none" strike="noStrike">
                          <a:solidFill>
                            <a:srgbClr val="000000"/>
                          </a:solidFill>
                          <a:effectLst/>
                          <a:latin typeface="Arial" panose="020B0604020202020204" pitchFamily="34" charset="0"/>
                        </a:rPr>
                        <a:t>15</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ACAPULCO 45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1" i="0" u="none" strike="noStrike">
                          <a:solidFill>
                            <a:srgbClr val="000000"/>
                          </a:solidFill>
                          <a:effectLst/>
                          <a:latin typeface="Arial" panose="020B0604020202020204" pitchFamily="34" charset="0"/>
                        </a:rPr>
                        <a:t>18</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1" i="0" u="none" strike="noStrike">
                          <a:solidFill>
                            <a:srgbClr val="000000"/>
                          </a:solidFill>
                          <a:effectLst/>
                          <a:latin typeface="Arial" panose="020B0604020202020204" pitchFamily="34" charset="0"/>
                        </a:rPr>
                        <a:t>10</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XHKOK-FM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GRUPO RADIO COMUNICACIÓN</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dirty="0">
                          <a:solidFill>
                            <a:srgbClr val="000000"/>
                          </a:solidFill>
                          <a:effectLst/>
                          <a:latin typeface="Arial" panose="020B0604020202020204" pitchFamily="34" charset="0"/>
                        </a:rPr>
                        <a:t>GRC NOTICIAS</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900" b="1" i="0" u="none" strike="noStrike">
                          <a:solidFill>
                            <a:srgbClr val="000000"/>
                          </a:solidFill>
                          <a:effectLst/>
                          <a:latin typeface="Arial" panose="020B0604020202020204" pitchFamily="34" charset="0"/>
                        </a:rPr>
                        <a:t>236</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037126981"/>
                  </a:ext>
                </a:extLst>
              </a:tr>
              <a:tr h="228356">
                <a:tc>
                  <a:txBody>
                    <a:bodyPr/>
                    <a:lstStyle/>
                    <a:p>
                      <a:pPr algn="ctr" fontAlgn="b"/>
                      <a:r>
                        <a:rPr lang="es-MX" sz="900" b="1" i="0" u="none" strike="noStrike">
                          <a:solidFill>
                            <a:srgbClr val="000000"/>
                          </a:solidFill>
                          <a:effectLst/>
                          <a:latin typeface="Arial" panose="020B0604020202020204" pitchFamily="34" charset="0"/>
                        </a:rPr>
                        <a:t>4</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ACAPULCO 45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1" i="0" u="none" strike="noStrike">
                          <a:solidFill>
                            <a:srgbClr val="000000"/>
                          </a:solidFill>
                          <a:effectLst/>
                          <a:latin typeface="Arial" panose="020B0604020202020204" pitchFamily="34" charset="0"/>
                        </a:rPr>
                        <a:t>21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1" i="0" u="none" strike="noStrike">
                          <a:solidFill>
                            <a:srgbClr val="000000"/>
                          </a:solidFill>
                          <a:effectLst/>
                          <a:latin typeface="Arial" panose="020B0604020202020204" pitchFamily="34" charset="0"/>
                        </a:rPr>
                        <a:t>16</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XHEVP-FM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AUDIORAMA</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dirty="0">
                          <a:solidFill>
                            <a:srgbClr val="000000"/>
                          </a:solidFill>
                          <a:effectLst/>
                          <a:latin typeface="Arial" panose="020B0604020202020204" pitchFamily="34" charset="0"/>
                        </a:rPr>
                        <a:t>INFORME 24 ACAPULCO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900" b="1" i="0" u="none" strike="noStrike">
                          <a:solidFill>
                            <a:srgbClr val="000000"/>
                          </a:solidFill>
                          <a:effectLst/>
                          <a:latin typeface="Arial" panose="020B0604020202020204" pitchFamily="34" charset="0"/>
                        </a:rPr>
                        <a:t>192</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425998951"/>
                  </a:ext>
                </a:extLst>
              </a:tr>
              <a:tr h="145848">
                <a:tc>
                  <a:txBody>
                    <a:bodyPr/>
                    <a:lstStyle/>
                    <a:p>
                      <a:pPr algn="ctr" fontAlgn="b"/>
                      <a:r>
                        <a:rPr lang="es-MX" sz="900" b="1" i="0" u="none" strike="noStrike">
                          <a:solidFill>
                            <a:srgbClr val="000000"/>
                          </a:solidFill>
                          <a:effectLst/>
                          <a:latin typeface="Arial" panose="020B0604020202020204" pitchFamily="34" charset="0"/>
                        </a:rPr>
                        <a:t>11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IGUALA 43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1" i="0" u="none" strike="noStrike">
                          <a:solidFill>
                            <a:srgbClr val="000000"/>
                          </a:solidFill>
                          <a:effectLst/>
                          <a:latin typeface="Arial" panose="020B0604020202020204" pitchFamily="34" charset="0"/>
                        </a:rPr>
                        <a:t>21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1" i="0" u="none" strike="noStrike">
                          <a:solidFill>
                            <a:srgbClr val="000000"/>
                          </a:solidFill>
                          <a:effectLst/>
                          <a:latin typeface="Arial" panose="020B0604020202020204" pitchFamily="34" charset="0"/>
                        </a:rPr>
                        <a:t>19</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XHIG-FM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dirty="0">
                          <a:solidFill>
                            <a:srgbClr val="000000"/>
                          </a:solidFill>
                          <a:effectLst/>
                          <a:latin typeface="Arial" panose="020B0604020202020204" pitchFamily="34" charset="0"/>
                        </a:rPr>
                        <a:t>LA GRANDE</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dirty="0">
                          <a:solidFill>
                            <a:srgbClr val="000000"/>
                          </a:solidFill>
                          <a:effectLst/>
                          <a:latin typeface="Arial" panose="020B0604020202020204" pitchFamily="34" charset="0"/>
                        </a:rPr>
                        <a:t>IGN NOTICIAS</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900" b="1" i="0" u="none" strike="noStrike">
                          <a:solidFill>
                            <a:srgbClr val="000000"/>
                          </a:solidFill>
                          <a:effectLst/>
                          <a:latin typeface="Arial" panose="020B0604020202020204" pitchFamily="34" charset="0"/>
                        </a:rPr>
                        <a:t>98</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192585661"/>
                  </a:ext>
                </a:extLst>
              </a:tr>
              <a:tr h="453012">
                <a:tc>
                  <a:txBody>
                    <a:bodyPr/>
                    <a:lstStyle/>
                    <a:p>
                      <a:pPr algn="ctr" fontAlgn="b"/>
                      <a:r>
                        <a:rPr lang="es-MX" sz="900" b="1" i="0" u="none" strike="noStrike">
                          <a:solidFill>
                            <a:srgbClr val="000000"/>
                          </a:solidFill>
                          <a:effectLst/>
                          <a:latin typeface="Arial" panose="020B0604020202020204" pitchFamily="34" charset="0"/>
                        </a:rPr>
                        <a:t>7</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TLAPA DE COMONFORT 47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1" i="0" u="none" strike="noStrike">
                          <a:solidFill>
                            <a:srgbClr val="000000"/>
                          </a:solidFill>
                          <a:effectLst/>
                          <a:latin typeface="Arial" panose="020B0604020202020204" pitchFamily="34" charset="0"/>
                        </a:rPr>
                        <a:t>13</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1" i="0" u="none" strike="noStrike">
                          <a:solidFill>
                            <a:srgbClr val="000000"/>
                          </a:solidFill>
                          <a:effectLst/>
                          <a:latin typeface="Arial" panose="020B0604020202020204" pitchFamily="34" charset="0"/>
                        </a:rPr>
                        <a:t>15</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XEZV-AM</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LA VOZ DE LA MONTAÑA (ECOS EN LA MONTAÑA NOMBRE ANTERIOR)</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dirty="0">
                          <a:solidFill>
                            <a:srgbClr val="000000"/>
                          </a:solidFill>
                          <a:effectLst/>
                          <a:latin typeface="Arial" panose="020B0604020202020204" pitchFamily="34" charset="0"/>
                        </a:rPr>
                        <a:t>ECOS INDÍGENAS</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900" b="1" i="0" u="none" strike="noStrike" dirty="0">
                          <a:solidFill>
                            <a:srgbClr val="000000"/>
                          </a:solidFill>
                          <a:effectLst/>
                          <a:latin typeface="Arial" panose="020B0604020202020204" pitchFamily="34" charset="0"/>
                        </a:rPr>
                        <a:t>68</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188060692"/>
                  </a:ext>
                </a:extLst>
              </a:tr>
              <a:tr h="145848">
                <a:tc>
                  <a:txBody>
                    <a:bodyPr/>
                    <a:lstStyle/>
                    <a:p>
                      <a:pPr algn="ctr" fontAlgn="b"/>
                      <a:r>
                        <a:rPr lang="es-MX" sz="900" b="1" i="0" u="none" strike="noStrike">
                          <a:solidFill>
                            <a:srgbClr val="000000"/>
                          </a:solidFill>
                          <a:effectLst/>
                          <a:latin typeface="Arial" panose="020B0604020202020204" pitchFamily="34" charset="0"/>
                        </a:rPr>
                        <a:t>16</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ACAPULCO 45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1" i="0" u="none" strike="noStrike">
                          <a:solidFill>
                            <a:srgbClr val="000000"/>
                          </a:solidFill>
                          <a:effectLst/>
                          <a:latin typeface="Arial" panose="020B0604020202020204" pitchFamily="34" charset="0"/>
                        </a:rPr>
                        <a:t>20</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1" i="0" u="none" strike="noStrike">
                          <a:solidFill>
                            <a:srgbClr val="000000"/>
                          </a:solidFill>
                          <a:effectLst/>
                          <a:latin typeface="Arial" panose="020B0604020202020204" pitchFamily="34" charset="0"/>
                        </a:rPr>
                        <a:t>15</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XHIE</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AZTECA UNO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HECHOS MERIDIANO GUERRERO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900" b="1" i="0" u="none" strike="noStrike" dirty="0">
                          <a:solidFill>
                            <a:srgbClr val="000000"/>
                          </a:solidFill>
                          <a:effectLst/>
                          <a:latin typeface="Arial" panose="020B0604020202020204" pitchFamily="34" charset="0"/>
                        </a:rPr>
                        <a:t>38</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280491655"/>
                  </a:ext>
                </a:extLst>
              </a:tr>
              <a:tr h="145848">
                <a:tc>
                  <a:txBody>
                    <a:bodyPr/>
                    <a:lstStyle/>
                    <a:p>
                      <a:pPr algn="ctr" fontAlgn="b"/>
                      <a:r>
                        <a:rPr lang="es-MX" sz="900" b="1" i="0" u="none" strike="noStrike">
                          <a:solidFill>
                            <a:srgbClr val="000000"/>
                          </a:solidFill>
                          <a:effectLst/>
                          <a:latin typeface="Arial" panose="020B0604020202020204" pitchFamily="34" charset="0"/>
                        </a:rPr>
                        <a:t>17</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ACAPULCO 45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1" i="0" u="none" strike="noStrike">
                          <a:solidFill>
                            <a:srgbClr val="000000"/>
                          </a:solidFill>
                          <a:effectLst/>
                          <a:latin typeface="Arial" panose="020B0604020202020204" pitchFamily="34" charset="0"/>
                        </a:rPr>
                        <a:t>21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1" i="0" u="none" strike="noStrike">
                          <a:solidFill>
                            <a:srgbClr val="000000"/>
                          </a:solidFill>
                          <a:effectLst/>
                          <a:latin typeface="Arial" panose="020B0604020202020204" pitchFamily="34" charset="0"/>
                        </a:rPr>
                        <a:t>16</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XHIE</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AZTECA UNO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dirty="0">
                          <a:solidFill>
                            <a:srgbClr val="000000"/>
                          </a:solidFill>
                          <a:effectLst/>
                          <a:latin typeface="Arial" panose="020B0604020202020204" pitchFamily="34" charset="0"/>
                        </a:rPr>
                        <a:t>HECHOS NOCHE</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900" b="1" i="0" u="none" strike="noStrike" dirty="0">
                          <a:solidFill>
                            <a:srgbClr val="000000"/>
                          </a:solidFill>
                          <a:effectLst/>
                          <a:latin typeface="Arial" panose="020B0604020202020204" pitchFamily="34" charset="0"/>
                        </a:rPr>
                        <a:t>37</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759095103"/>
                  </a:ext>
                </a:extLst>
              </a:tr>
              <a:tr h="145848">
                <a:tc>
                  <a:txBody>
                    <a:bodyPr/>
                    <a:lstStyle/>
                    <a:p>
                      <a:pPr algn="ctr" fontAlgn="b"/>
                      <a:r>
                        <a:rPr lang="es-MX" sz="900" b="1" i="0" u="none" strike="noStrike">
                          <a:solidFill>
                            <a:srgbClr val="000000"/>
                          </a:solidFill>
                          <a:effectLst/>
                          <a:latin typeface="Arial" panose="020B0604020202020204" pitchFamily="34" charset="0"/>
                        </a:rPr>
                        <a:t>5</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ACAPULCO 45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1" i="0" u="none" strike="noStrike">
                          <a:solidFill>
                            <a:srgbClr val="000000"/>
                          </a:solidFill>
                          <a:effectLst/>
                          <a:latin typeface="Arial" panose="020B0604020202020204" pitchFamily="34" charset="0"/>
                        </a:rPr>
                        <a:t>21</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1" i="0" u="none" strike="noStrike">
                          <a:solidFill>
                            <a:srgbClr val="000000"/>
                          </a:solidFill>
                          <a:effectLst/>
                          <a:latin typeface="Arial" panose="020B0604020202020204" pitchFamily="34" charset="0"/>
                        </a:rPr>
                        <a:t>12</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XHIE-TDT</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ADN40</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rial" panose="020B0604020202020204" pitchFamily="34" charset="0"/>
                        </a:rPr>
                        <a:t>ADN 40 EN GUERRERO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900" b="1" i="0" u="none" strike="noStrike" dirty="0">
                          <a:solidFill>
                            <a:srgbClr val="000000"/>
                          </a:solidFill>
                          <a:effectLst/>
                          <a:latin typeface="Arial" panose="020B0604020202020204" pitchFamily="34" charset="0"/>
                        </a:rPr>
                        <a:t>34</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936610188"/>
                  </a:ext>
                </a:extLst>
              </a:tr>
              <a:tr h="439605">
                <a:tc>
                  <a:txBody>
                    <a:bodyPr/>
                    <a:lstStyle/>
                    <a:p>
                      <a:pPr algn="ctr" fontAlgn="b"/>
                      <a:r>
                        <a:rPr lang="es-MX" sz="900" b="1" i="0" u="none" strike="noStrike">
                          <a:solidFill>
                            <a:srgbClr val="000000"/>
                          </a:solidFill>
                          <a:effectLst/>
                          <a:latin typeface="Arial" panose="020B0604020202020204" pitchFamily="34" charset="0"/>
                        </a:rPr>
                        <a:t>2</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CHILPANCINGO 46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1" i="0" u="none" strike="noStrike">
                          <a:solidFill>
                            <a:srgbClr val="000000"/>
                          </a:solidFill>
                          <a:effectLst/>
                          <a:latin typeface="Arial" panose="020B0604020202020204" pitchFamily="34" charset="0"/>
                        </a:rPr>
                        <a:t>0</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1" i="0" u="none" strike="noStrike">
                          <a:solidFill>
                            <a:srgbClr val="000000"/>
                          </a:solidFill>
                          <a:effectLst/>
                          <a:latin typeface="Arial" panose="020B0604020202020204" pitchFamily="34" charset="0"/>
                        </a:rPr>
                        <a:t>0</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XHNS-FM  EMISORA NO SE MONITOREA EN EL CEVEM 46</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a:solidFill>
                            <a:srgbClr val="000000"/>
                          </a:solidFill>
                          <a:effectLst/>
                          <a:latin typeface="Arial" panose="020B0604020202020204" pitchFamily="34" charset="0"/>
                        </a:rPr>
                        <a:t>HERALDO CHILPANCINGO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900" b="0" i="0" u="none" strike="noStrike" dirty="0">
                          <a:solidFill>
                            <a:srgbClr val="000000"/>
                          </a:solidFill>
                          <a:effectLst/>
                          <a:latin typeface="Arial" panose="020B0604020202020204" pitchFamily="34" charset="0"/>
                        </a:rPr>
                        <a:t>TRASFONDO INFORMATIVO</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900" b="1" i="0" u="none" strike="noStrike" dirty="0">
                          <a:solidFill>
                            <a:srgbClr val="000000"/>
                          </a:solidFill>
                          <a:effectLst/>
                          <a:latin typeface="Arial" panose="020B0604020202020204" pitchFamily="34" charset="0"/>
                        </a:rPr>
                        <a:t>0</a:t>
                      </a:r>
                    </a:p>
                  </a:txBody>
                  <a:tcPr marL="3011" marR="3011" marT="30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527853196"/>
                  </a:ext>
                </a:extLst>
              </a:tr>
              <a:tr h="181431">
                <a:tc>
                  <a:txBody>
                    <a:bodyPr/>
                    <a:lstStyle/>
                    <a:p>
                      <a:pPr algn="ctr" fontAlgn="b"/>
                      <a:r>
                        <a:rPr lang="es-MX" sz="900" b="1" i="0" u="none" strike="noStrike">
                          <a:solidFill>
                            <a:srgbClr val="000000"/>
                          </a:solidFill>
                          <a:effectLst/>
                          <a:latin typeface="Arial" panose="020B0604020202020204" pitchFamily="34" charset="0"/>
                        </a:rPr>
                        <a:t> </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44B3E1"/>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Arial" panose="020B0604020202020204" pitchFamily="34" charset="0"/>
                        </a:rPr>
                        <a:t>TOTAL</a:t>
                      </a:r>
                    </a:p>
                  </a:txBody>
                  <a:tcPr marL="3011" marR="3011" marT="30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Arial" panose="020B0604020202020204" pitchFamily="34" charset="0"/>
                        </a:rPr>
                        <a:t> </a:t>
                      </a:r>
                    </a:p>
                  </a:txBody>
                  <a:tcPr marL="3011" marR="3011" marT="301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a:solidFill>
                            <a:srgbClr val="000000"/>
                          </a:solidFill>
                          <a:effectLst/>
                          <a:latin typeface="Arial" panose="020B0604020202020204" pitchFamily="34" charset="0"/>
                        </a:rPr>
                        <a:t> </a:t>
                      </a:r>
                    </a:p>
                  </a:txBody>
                  <a:tcPr marL="3011" marR="3011" marT="301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0" i="0" u="none" strike="noStrike">
                          <a:solidFill>
                            <a:srgbClr val="000000"/>
                          </a:solidFill>
                          <a:effectLst/>
                          <a:latin typeface="Aptos Narrow"/>
                        </a:rPr>
                        <a:t> </a:t>
                      </a:r>
                    </a:p>
                  </a:txBody>
                  <a:tcPr marL="3011" marR="3011" marT="301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0" i="0" u="none" strike="noStrike">
                          <a:solidFill>
                            <a:srgbClr val="000000"/>
                          </a:solidFill>
                          <a:effectLst/>
                          <a:latin typeface="Aptos Narrow"/>
                        </a:rPr>
                        <a:t> </a:t>
                      </a:r>
                    </a:p>
                  </a:txBody>
                  <a:tcPr marL="3011" marR="3011" marT="301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0" i="0" u="none" strike="noStrike" dirty="0">
                          <a:solidFill>
                            <a:srgbClr val="000000"/>
                          </a:solidFill>
                          <a:effectLst/>
                          <a:latin typeface="Aptos Narrow"/>
                        </a:rPr>
                        <a:t> </a:t>
                      </a:r>
                    </a:p>
                  </a:txBody>
                  <a:tcPr marL="3011" marR="3011" marT="301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900" b="1" i="0" u="none" strike="noStrike" dirty="0">
                          <a:solidFill>
                            <a:srgbClr val="000000"/>
                          </a:solidFill>
                          <a:effectLst/>
                          <a:latin typeface="Aptos Narrow"/>
                        </a:rPr>
                        <a:t>4607</a:t>
                      </a:r>
                    </a:p>
                  </a:txBody>
                  <a:tcPr marL="3011" marR="3011" marT="3011"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019255"/>
                  </a:ext>
                </a:extLst>
              </a:tr>
            </a:tbl>
          </a:graphicData>
        </a:graphic>
      </p:graphicFrame>
      <p:sp>
        <p:nvSpPr>
          <p:cNvPr id="4" name="object 3"/>
          <p:cNvSpPr txBox="1">
            <a:spLocks/>
          </p:cNvSpPr>
          <p:nvPr/>
        </p:nvSpPr>
        <p:spPr>
          <a:xfrm>
            <a:off x="3657600" y="211179"/>
            <a:ext cx="5943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NÚMERO DE NOTAS EN RADIO Y TV</a:t>
            </a:r>
            <a:endParaRPr lang="es-MX" sz="1700" b="1" dirty="0">
              <a:solidFill>
                <a:srgbClr val="7030A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447450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bject 16"/>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15</a:t>
            </a:fld>
            <a:endParaRPr spc="-25" dirty="0"/>
          </a:p>
        </p:txBody>
      </p:sp>
      <p:sp>
        <p:nvSpPr>
          <p:cNvPr id="20" name="Rectángulo 19"/>
          <p:cNvSpPr/>
          <p:nvPr/>
        </p:nvSpPr>
        <p:spPr>
          <a:xfrm>
            <a:off x="6781800" y="1828800"/>
            <a:ext cx="4812118" cy="2031325"/>
          </a:xfrm>
          <a:prstGeom prst="rect">
            <a:avLst/>
          </a:prstGeom>
          <a:ln>
            <a:solidFill>
              <a:schemeClr val="bg1"/>
            </a:solidFill>
          </a:ln>
        </p:spPr>
        <p:txBody>
          <a:bodyPr wrap="square">
            <a:spAutoFit/>
          </a:bodyPr>
          <a:lstStyle/>
          <a:p>
            <a:pPr algn="just"/>
            <a:r>
              <a:rPr lang="es-MX" sz="1400" dirty="0" smtClean="0">
                <a:latin typeface="Arial" panose="020B0604020202020204" pitchFamily="34" charset="0"/>
                <a:cs typeface="Arial" panose="020B0604020202020204" pitchFamily="34" charset="0"/>
              </a:rPr>
              <a:t>Durante el periodo analizado se monitoreó un total de 681 horas, 58 minutos y 33 segundos. Del tiempo total, el 92.00% correspondió a programas de radio (624 horas, 15 minutos y 05 segundos) y el 8% a programas de televisión (57 horas, 43 minutos y 28 segundos).</a:t>
            </a:r>
          </a:p>
          <a:p>
            <a:pPr algn="just"/>
            <a:r>
              <a:rPr lang="es-MX" sz="1400" dirty="0" smtClean="0">
                <a:latin typeface="Arial" panose="020B0604020202020204" pitchFamily="34" charset="0"/>
                <a:cs typeface="Arial" panose="020B0604020202020204" pitchFamily="34" charset="0"/>
              </a:rPr>
              <a:t>Cabe destacar que se contabilizó el tiempo real de duración de cada programa, el cual, en muchos casos, no coincide con lo establecido en el Catálogo de Medios Electrónicos.</a:t>
            </a:r>
            <a:endParaRPr lang="es-MX" sz="1400" dirty="0">
              <a:latin typeface="Arial" panose="020B0604020202020204" pitchFamily="34" charset="0"/>
              <a:cs typeface="Arial" panose="020B0604020202020204" pitchFamily="34" charset="0"/>
            </a:endParaRPr>
          </a:p>
        </p:txBody>
      </p:sp>
      <p:graphicFrame>
        <p:nvGraphicFramePr>
          <p:cNvPr id="6" name="Gráfico 5"/>
          <p:cNvGraphicFramePr>
            <a:graphicFrameLocks/>
          </p:cNvGraphicFramePr>
          <p:nvPr>
            <p:extLst>
              <p:ext uri="{D42A27DB-BD31-4B8C-83A1-F6EECF244321}">
                <p14:modId xmlns:p14="http://schemas.microsoft.com/office/powerpoint/2010/main" val="2741950469"/>
              </p:ext>
            </p:extLst>
          </p:nvPr>
        </p:nvGraphicFramePr>
        <p:xfrm>
          <a:off x="1219200" y="457200"/>
          <a:ext cx="5105400" cy="32004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Tabla 3"/>
          <p:cNvGraphicFramePr>
            <a:graphicFrameLocks noGrp="1"/>
          </p:cNvGraphicFramePr>
          <p:nvPr>
            <p:extLst>
              <p:ext uri="{D42A27DB-BD31-4B8C-83A1-F6EECF244321}">
                <p14:modId xmlns:p14="http://schemas.microsoft.com/office/powerpoint/2010/main" val="1358080228"/>
              </p:ext>
            </p:extLst>
          </p:nvPr>
        </p:nvGraphicFramePr>
        <p:xfrm>
          <a:off x="1828800" y="3860125"/>
          <a:ext cx="4099719" cy="1504474"/>
        </p:xfrm>
        <a:graphic>
          <a:graphicData uri="http://schemas.openxmlformats.org/drawingml/2006/table">
            <a:tbl>
              <a:tblPr/>
              <a:tblGrid>
                <a:gridCol w="1116519">
                  <a:extLst>
                    <a:ext uri="{9D8B030D-6E8A-4147-A177-3AD203B41FA5}">
                      <a16:colId xmlns:a16="http://schemas.microsoft.com/office/drawing/2014/main" val="2989106199"/>
                    </a:ext>
                  </a:extLst>
                </a:gridCol>
                <a:gridCol w="1866681">
                  <a:extLst>
                    <a:ext uri="{9D8B030D-6E8A-4147-A177-3AD203B41FA5}">
                      <a16:colId xmlns:a16="http://schemas.microsoft.com/office/drawing/2014/main" val="1298498486"/>
                    </a:ext>
                  </a:extLst>
                </a:gridCol>
                <a:gridCol w="1116519">
                  <a:extLst>
                    <a:ext uri="{9D8B030D-6E8A-4147-A177-3AD203B41FA5}">
                      <a16:colId xmlns:a16="http://schemas.microsoft.com/office/drawing/2014/main" val="3543612218"/>
                    </a:ext>
                  </a:extLst>
                </a:gridCol>
              </a:tblGrid>
              <a:tr h="307643">
                <a:tc>
                  <a:txBody>
                    <a:bodyPr/>
                    <a:lstStyle/>
                    <a:p>
                      <a:pPr algn="ctr" fontAlgn="b"/>
                      <a:r>
                        <a:rPr lang="es-MX" sz="1200" b="1" i="0" u="none" strike="noStrike" dirty="0">
                          <a:solidFill>
                            <a:srgbClr val="FFFFFF"/>
                          </a:solidFill>
                          <a:effectLst/>
                          <a:latin typeface="Aptos Narrow" panose="02110004020202020204"/>
                        </a:rPr>
                        <a:t>MEDIO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a:solidFill>
                            <a:srgbClr val="FFFFFF"/>
                          </a:solidFill>
                          <a:effectLst/>
                          <a:latin typeface="Aptos Narrow" panose="02110004020202020204"/>
                        </a:rPr>
                        <a:t>TIEMPO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smtClean="0">
                          <a:solidFill>
                            <a:srgbClr val="FFFFFF"/>
                          </a:solidFill>
                          <a:effectLst/>
                          <a:latin typeface="Aptos Narrow" panose="02110004020202020204"/>
                        </a:rPr>
                        <a:t>%</a:t>
                      </a:r>
                      <a:r>
                        <a:rPr lang="es-MX" sz="1200" b="1" i="0" u="none" strike="noStrike" dirty="0">
                          <a:solidFill>
                            <a:srgbClr val="FFFFFF"/>
                          </a:solidFill>
                          <a:effectLst/>
                          <a:latin typeface="Aptos Narrow" panose="02110004020202020204"/>
                        </a:rPr>
                        <a:t>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440331639"/>
                  </a:ext>
                </a:extLst>
              </a:tr>
              <a:tr h="307643">
                <a:tc>
                  <a:txBody>
                    <a:bodyPr/>
                    <a:lstStyle/>
                    <a:p>
                      <a:pPr algn="l" fontAlgn="b"/>
                      <a:r>
                        <a:rPr lang="es-MX" sz="1200" b="0" i="0" u="none" strike="noStrike">
                          <a:solidFill>
                            <a:srgbClr val="000000"/>
                          </a:solidFill>
                          <a:effectLst/>
                          <a:latin typeface="Aptos Narrow" panose="02110004020202020204"/>
                        </a:rPr>
                        <a:t>RADIO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624:15:05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smtClean="0">
                          <a:solidFill>
                            <a:srgbClr val="000000"/>
                          </a:solidFill>
                          <a:effectLst/>
                          <a:latin typeface="Aptos Narrow" panose="02110004020202020204"/>
                        </a:rPr>
                        <a:t>92%</a:t>
                      </a:r>
                      <a:r>
                        <a:rPr lang="es-MX" sz="1200" b="0" i="0" u="none" strike="noStrike" dirty="0">
                          <a:solidFill>
                            <a:srgbClr val="000000"/>
                          </a:solidFill>
                          <a:effectLst/>
                          <a:latin typeface="Aptos Narrow" panose="02110004020202020204"/>
                        </a:rPr>
                        <a:t>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125493184"/>
                  </a:ext>
                </a:extLst>
              </a:tr>
              <a:tr h="581545">
                <a:tc>
                  <a:txBody>
                    <a:bodyPr/>
                    <a:lstStyle/>
                    <a:p>
                      <a:pPr algn="l" fontAlgn="b"/>
                      <a:r>
                        <a:rPr lang="es-MX" sz="1200" b="0" i="0" u="none" strike="noStrike">
                          <a:solidFill>
                            <a:srgbClr val="000000"/>
                          </a:solidFill>
                          <a:effectLst/>
                          <a:latin typeface="Aptos Narrow" panose="02110004020202020204"/>
                        </a:rPr>
                        <a:t>TELEVISIÓN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57:43:28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 </a:t>
                      </a:r>
                      <a:r>
                        <a:rPr lang="es-MX" sz="1200" b="0" i="0" u="none" strike="noStrike" dirty="0" smtClean="0">
                          <a:solidFill>
                            <a:srgbClr val="000000"/>
                          </a:solidFill>
                          <a:effectLst/>
                          <a:latin typeface="Aptos Narrow" panose="02110004020202020204"/>
                        </a:rPr>
                        <a:t>8%</a:t>
                      </a:r>
                      <a:endParaRPr lang="es-MX" sz="12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252612982"/>
                  </a:ext>
                </a:extLst>
              </a:tr>
              <a:tr h="307643">
                <a:tc>
                  <a:txBody>
                    <a:bodyPr/>
                    <a:lstStyle/>
                    <a:p>
                      <a:pPr algn="l" fontAlgn="b"/>
                      <a:r>
                        <a:rPr lang="es-MX" sz="1200" b="1" i="0" u="none" strike="noStrike">
                          <a:solidFill>
                            <a:srgbClr val="000000"/>
                          </a:solidFill>
                          <a:effectLst/>
                          <a:latin typeface="Aptos Narrow" panose="02110004020202020204"/>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Aptos Narrow" panose="02110004020202020204"/>
                        </a:rPr>
                        <a:t>681:58:33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smtClean="0">
                          <a:solidFill>
                            <a:srgbClr val="000000"/>
                          </a:solidFill>
                          <a:effectLst/>
                          <a:latin typeface="Aptos Narrow" panose="02110004020202020204"/>
                        </a:rPr>
                        <a:t>100%</a:t>
                      </a:r>
                      <a:r>
                        <a:rPr lang="es-MX" sz="1200" b="1" i="0" u="none" strike="noStrike" dirty="0">
                          <a:solidFill>
                            <a:srgbClr val="000000"/>
                          </a:solidFill>
                          <a:effectLst/>
                          <a:latin typeface="Aptos Narrow" panose="02110004020202020204"/>
                        </a:rPr>
                        <a:t>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1654200"/>
                  </a:ext>
                </a:extLst>
              </a:tr>
            </a:tbl>
          </a:graphicData>
        </a:graphic>
      </p:graphicFrame>
      <p:sp>
        <p:nvSpPr>
          <p:cNvPr id="7" name="object 3"/>
          <p:cNvSpPr txBox="1">
            <a:spLocks/>
          </p:cNvSpPr>
          <p:nvPr/>
        </p:nvSpPr>
        <p:spPr>
          <a:xfrm>
            <a:off x="3048000" y="182766"/>
            <a:ext cx="5943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TIEMPO EN RADIO Y TV</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bject 2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16</a:t>
            </a:fld>
            <a:endParaRPr spc="-25" dirty="0"/>
          </a:p>
        </p:txBody>
      </p:sp>
      <p:sp>
        <p:nvSpPr>
          <p:cNvPr id="26" name="Rectángulo 25"/>
          <p:cNvSpPr/>
          <p:nvPr/>
        </p:nvSpPr>
        <p:spPr>
          <a:xfrm>
            <a:off x="6934200" y="3614861"/>
            <a:ext cx="4800600" cy="3000821"/>
          </a:xfrm>
          <a:prstGeom prst="rect">
            <a:avLst/>
          </a:prstGeom>
          <a:ln>
            <a:solidFill>
              <a:schemeClr val="bg1"/>
            </a:solidFill>
          </a:ln>
        </p:spPr>
        <p:txBody>
          <a:bodyPr wrap="square">
            <a:spAutoFit/>
          </a:bodyPr>
          <a:lstStyle/>
          <a:p>
            <a:pPr algn="just">
              <a:lnSpc>
                <a:spcPct val="150000"/>
              </a:lnSpc>
            </a:pPr>
            <a:r>
              <a:rPr lang="es-MX" sz="1400" dirty="0" smtClean="0"/>
              <a:t>Entre el 01 de mayo y el 30 de junio de 2026 se analizaron un total de 646 programas transmitidos de lunes a viernes, en los cuales se codificaron 4,607 notas de radio y televisión en las que se hizo alusión a coaliciones, partidos y actores políticos.</a:t>
            </a:r>
          </a:p>
          <a:p>
            <a:pPr algn="just">
              <a:lnSpc>
                <a:spcPct val="150000"/>
              </a:lnSpc>
            </a:pPr>
            <a:r>
              <a:rPr lang="es-MX" sz="1400" dirty="0" smtClean="0"/>
              <a:t>Entre las notas codificadas, el género periodístico predominante fue la nota informativa, con una frecuencia de 2,971 registros, equivalente a 161 horas, 03 minutos y 49 segundos de tiempo registrado.</a:t>
            </a:r>
            <a:endParaRPr lang="es-MX" sz="1400" dirty="0"/>
          </a:p>
        </p:txBody>
      </p:sp>
      <p:graphicFrame>
        <p:nvGraphicFramePr>
          <p:cNvPr id="7" name="Gráfico 6">
            <a:extLst>
              <a:ext uri="{FF2B5EF4-FFF2-40B4-BE49-F238E27FC236}">
                <a16:creationId xmlns:a16="http://schemas.microsoft.com/office/drawing/2014/main" id="{9C5585BA-F9D0-B092-609F-7ADF90940660}"/>
              </a:ext>
            </a:extLst>
          </p:cNvPr>
          <p:cNvGraphicFramePr>
            <a:graphicFrameLocks/>
          </p:cNvGraphicFramePr>
          <p:nvPr>
            <p:extLst>
              <p:ext uri="{D42A27DB-BD31-4B8C-83A1-F6EECF244321}">
                <p14:modId xmlns:p14="http://schemas.microsoft.com/office/powerpoint/2010/main" val="2987021138"/>
              </p:ext>
            </p:extLst>
          </p:nvPr>
        </p:nvGraphicFramePr>
        <p:xfrm>
          <a:off x="685800" y="685800"/>
          <a:ext cx="5003731" cy="274245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Gráfico 9">
            <a:extLst>
              <a:ext uri="{FF2B5EF4-FFF2-40B4-BE49-F238E27FC236}">
                <a16:creationId xmlns:a16="http://schemas.microsoft.com/office/drawing/2014/main" id="{4539434E-A910-F9BE-5825-BBF84D5E3930}"/>
              </a:ext>
            </a:extLst>
          </p:cNvPr>
          <p:cNvGraphicFramePr>
            <a:graphicFrameLocks/>
          </p:cNvGraphicFramePr>
          <p:nvPr>
            <p:extLst>
              <p:ext uri="{D42A27DB-BD31-4B8C-83A1-F6EECF244321}">
                <p14:modId xmlns:p14="http://schemas.microsoft.com/office/powerpoint/2010/main" val="2268673094"/>
              </p:ext>
            </p:extLst>
          </p:nvPr>
        </p:nvGraphicFramePr>
        <p:xfrm>
          <a:off x="6135344" y="822308"/>
          <a:ext cx="5177942" cy="275871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Tabla 3"/>
          <p:cNvGraphicFramePr>
            <a:graphicFrameLocks noGrp="1"/>
          </p:cNvGraphicFramePr>
          <p:nvPr>
            <p:extLst>
              <p:ext uri="{D42A27DB-BD31-4B8C-83A1-F6EECF244321}">
                <p14:modId xmlns:p14="http://schemas.microsoft.com/office/powerpoint/2010/main" val="1962879491"/>
              </p:ext>
            </p:extLst>
          </p:nvPr>
        </p:nvGraphicFramePr>
        <p:xfrm>
          <a:off x="533400" y="4221461"/>
          <a:ext cx="6046787" cy="1297232"/>
        </p:xfrm>
        <a:graphic>
          <a:graphicData uri="http://schemas.openxmlformats.org/drawingml/2006/table">
            <a:tbl>
              <a:tblPr/>
              <a:tblGrid>
                <a:gridCol w="2395699">
                  <a:extLst>
                    <a:ext uri="{9D8B030D-6E8A-4147-A177-3AD203B41FA5}">
                      <a16:colId xmlns:a16="http://schemas.microsoft.com/office/drawing/2014/main" val="2462669064"/>
                    </a:ext>
                  </a:extLst>
                </a:gridCol>
                <a:gridCol w="1820313">
                  <a:extLst>
                    <a:ext uri="{9D8B030D-6E8A-4147-A177-3AD203B41FA5}">
                      <a16:colId xmlns:a16="http://schemas.microsoft.com/office/drawing/2014/main" val="203208579"/>
                    </a:ext>
                  </a:extLst>
                </a:gridCol>
                <a:gridCol w="1830775">
                  <a:extLst>
                    <a:ext uri="{9D8B030D-6E8A-4147-A177-3AD203B41FA5}">
                      <a16:colId xmlns:a16="http://schemas.microsoft.com/office/drawing/2014/main" val="2648682567"/>
                    </a:ext>
                  </a:extLst>
                </a:gridCol>
              </a:tblGrid>
              <a:tr h="162154">
                <a:tc>
                  <a:txBody>
                    <a:bodyPr/>
                    <a:lstStyle/>
                    <a:p>
                      <a:pPr algn="ctr" fontAlgn="b"/>
                      <a:r>
                        <a:rPr lang="es-MX" sz="1000" b="1" i="0" u="none" strike="noStrike" dirty="0" smtClean="0">
                          <a:solidFill>
                            <a:srgbClr val="FFFFFF"/>
                          </a:solidFill>
                          <a:effectLst/>
                          <a:latin typeface="Aptos Narrow" panose="02110004020202020204"/>
                        </a:rPr>
                        <a:t>GÉNEROS INFORMATIVOS</a:t>
                      </a:r>
                      <a:endParaRPr lang="es-MX" sz="1000" b="1" i="0" u="none" strike="noStrike" dirty="0">
                        <a:solidFill>
                          <a:srgbClr val="FFFFFF"/>
                        </a:solidFill>
                        <a:effectLst/>
                        <a:latin typeface="Aptos Narrow" panose="02110004020202020204"/>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a:solidFill>
                            <a:srgbClr val="FFFFFF"/>
                          </a:solidFill>
                          <a:effectLst/>
                          <a:latin typeface="Aptos Narrow" panose="02110004020202020204"/>
                        </a:rPr>
                        <a:t>FRECUENCIA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a:solidFill>
                            <a:srgbClr val="FFFFFF"/>
                          </a:solidFill>
                          <a:effectLst/>
                          <a:latin typeface="Aptos Narrow" panose="02110004020202020204"/>
                        </a:rPr>
                        <a:t>TIEMPO DE TRANSMISIÓN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210010121"/>
                  </a:ext>
                </a:extLst>
              </a:tr>
              <a:tr h="162154">
                <a:tc>
                  <a:txBody>
                    <a:bodyPr/>
                    <a:lstStyle/>
                    <a:p>
                      <a:pPr algn="l" fontAlgn="b"/>
                      <a:r>
                        <a:rPr lang="es-MX" sz="1000" b="0" i="0" u="none" strike="noStrike">
                          <a:solidFill>
                            <a:srgbClr val="000000"/>
                          </a:solidFill>
                          <a:effectLst/>
                          <a:latin typeface="Aptos Narrow" panose="02110004020202020204"/>
                        </a:rPr>
                        <a:t>Nota Informativa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ptos Narrow" panose="02110004020202020204"/>
                        </a:rPr>
                        <a:t>2971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161:03:49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616521558"/>
                  </a:ext>
                </a:extLst>
              </a:tr>
              <a:tr h="162154">
                <a:tc>
                  <a:txBody>
                    <a:bodyPr/>
                    <a:lstStyle/>
                    <a:p>
                      <a:pPr algn="l" fontAlgn="b"/>
                      <a:r>
                        <a:rPr lang="es-MX" sz="1000" b="0" i="0" u="none" strike="noStrike">
                          <a:solidFill>
                            <a:srgbClr val="000000"/>
                          </a:solidFill>
                          <a:effectLst/>
                          <a:latin typeface="Aptos Narrow" panose="02110004020202020204"/>
                        </a:rPr>
                        <a:t>Reportaje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965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45:51:52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218013594"/>
                  </a:ext>
                </a:extLst>
              </a:tr>
              <a:tr h="162154">
                <a:tc>
                  <a:txBody>
                    <a:bodyPr/>
                    <a:lstStyle/>
                    <a:p>
                      <a:pPr algn="l" fontAlgn="b"/>
                      <a:r>
                        <a:rPr lang="es-MX" sz="1000" b="0" i="0" u="none" strike="noStrike">
                          <a:solidFill>
                            <a:srgbClr val="000000"/>
                          </a:solidFill>
                          <a:effectLst/>
                          <a:latin typeface="Aptos Narrow" panose="02110004020202020204"/>
                        </a:rPr>
                        <a:t>Entrevista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ptos Narrow" panose="02110004020202020204"/>
                        </a:rPr>
                        <a:t>318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47:33:03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614587051"/>
                  </a:ext>
                </a:extLst>
              </a:tr>
              <a:tr h="162154">
                <a:tc>
                  <a:txBody>
                    <a:bodyPr/>
                    <a:lstStyle/>
                    <a:p>
                      <a:pPr algn="l" fontAlgn="b"/>
                      <a:r>
                        <a:rPr lang="es-MX" sz="1000" b="0" i="0" u="none" strike="noStrike">
                          <a:solidFill>
                            <a:srgbClr val="000000"/>
                          </a:solidFill>
                          <a:effectLst/>
                          <a:latin typeface="Aptos Narrow" panose="02110004020202020204"/>
                        </a:rPr>
                        <a:t>Opinión y análisis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ptos Narrow" panose="02110004020202020204"/>
                        </a:rPr>
                        <a:t>304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25:18:51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916021217"/>
                  </a:ext>
                </a:extLst>
              </a:tr>
              <a:tr h="162154">
                <a:tc>
                  <a:txBody>
                    <a:bodyPr/>
                    <a:lstStyle/>
                    <a:p>
                      <a:pPr algn="l" fontAlgn="b"/>
                      <a:r>
                        <a:rPr lang="es-MX" sz="1000" b="0" i="0" u="none" strike="noStrike">
                          <a:solidFill>
                            <a:srgbClr val="000000"/>
                          </a:solidFill>
                          <a:effectLst/>
                          <a:latin typeface="Aptos Narrow" panose="02110004020202020204"/>
                        </a:rPr>
                        <a:t>Crónica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2:45:32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435434572"/>
                  </a:ext>
                </a:extLst>
              </a:tr>
              <a:tr h="162154">
                <a:tc>
                  <a:txBody>
                    <a:bodyPr/>
                    <a:lstStyle/>
                    <a:p>
                      <a:pPr algn="l" fontAlgn="b"/>
                      <a:r>
                        <a:rPr lang="es-MX" sz="1000" b="0" i="0" u="none" strike="noStrike">
                          <a:solidFill>
                            <a:srgbClr val="000000"/>
                          </a:solidFill>
                          <a:effectLst/>
                          <a:latin typeface="Aptos Narrow" panose="02110004020202020204"/>
                        </a:rPr>
                        <a:t>Debate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ptos Narrow" panose="02110004020202020204"/>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1:03:00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763417360"/>
                  </a:ext>
                </a:extLst>
              </a:tr>
              <a:tr h="162154">
                <a:tc>
                  <a:txBody>
                    <a:bodyPr/>
                    <a:lstStyle/>
                    <a:p>
                      <a:pPr algn="l" fontAlgn="b"/>
                      <a:r>
                        <a:rPr lang="es-MX" sz="1000" b="1" i="0" u="none" strike="noStrike">
                          <a:solidFill>
                            <a:srgbClr val="000000"/>
                          </a:solidFill>
                          <a:effectLst/>
                          <a:latin typeface="Aptos Narrow" panose="02110004020202020204"/>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000" b="1" i="0" u="none" strike="noStrike">
                          <a:solidFill>
                            <a:srgbClr val="000000"/>
                          </a:solidFill>
                          <a:effectLst/>
                          <a:latin typeface="Aptos Narrow" panose="02110004020202020204"/>
                        </a:rPr>
                        <a:t>4,607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dirty="0">
                          <a:solidFill>
                            <a:srgbClr val="000000"/>
                          </a:solidFill>
                          <a:effectLst/>
                          <a:latin typeface="Aptos Narrow" panose="02110004020202020204"/>
                        </a:rPr>
                        <a:t>283:36:07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3585545"/>
                  </a:ext>
                </a:extLst>
              </a:tr>
            </a:tbl>
          </a:graphicData>
        </a:graphic>
      </p:graphicFrame>
      <p:sp>
        <p:nvSpPr>
          <p:cNvPr id="8" name="object 3"/>
          <p:cNvSpPr txBox="1">
            <a:spLocks/>
          </p:cNvSpPr>
          <p:nvPr/>
        </p:nvSpPr>
        <p:spPr>
          <a:xfrm>
            <a:off x="1905000" y="256809"/>
            <a:ext cx="5943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GÉNEROS INFORMATIVOS EN RADIO Y TV</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12011" y="4693031"/>
            <a:ext cx="9982200" cy="1004762"/>
          </a:xfrm>
          <a:prstGeom prst="rect">
            <a:avLst/>
          </a:prstGeom>
          <a:ln w="9525">
            <a:noFill/>
          </a:ln>
        </p:spPr>
        <p:txBody>
          <a:bodyPr vert="horz" wrap="square" lIns="0" tIns="34925" rIns="0" bIns="0" rtlCol="0">
            <a:spAutoFit/>
          </a:bodyPr>
          <a:lstStyle/>
          <a:p>
            <a:pPr marL="91440" marR="83820" algn="just">
              <a:lnSpc>
                <a:spcPct val="150000"/>
              </a:lnSpc>
              <a:spcBef>
                <a:spcPts val="275"/>
              </a:spcBef>
            </a:pPr>
            <a:r>
              <a:rPr lang="es-MX" sz="1400" dirty="0" smtClean="0">
                <a:latin typeface="Arial" panose="020B0604020202020204" pitchFamily="34" charset="0"/>
                <a:cs typeface="Arial" panose="020B0604020202020204" pitchFamily="34" charset="0"/>
              </a:rPr>
              <a:t>El registro de menciones a partidos políticos en los programas monitoreados alcanzó un total de 486 codificaciones. Entre ellas, predominaron las correspondientes al partido Morena, con 307 registros; seguidas por el Partido Revolucionario Institucional con 55, y Movimiento Ciudadano con 30.</a:t>
            </a:r>
            <a:endParaRPr sz="1400" dirty="0">
              <a:latin typeface="Arial" panose="020B0604020202020204" pitchFamily="34" charset="0"/>
              <a:cs typeface="Arial" panose="020B0604020202020204" pitchFamily="34" charset="0"/>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17</a:t>
            </a:fld>
            <a:endParaRPr spc="-25" dirty="0"/>
          </a:p>
        </p:txBody>
      </p:sp>
      <p:graphicFrame>
        <p:nvGraphicFramePr>
          <p:cNvPr id="6" name="Tabla 5"/>
          <p:cNvGraphicFramePr>
            <a:graphicFrameLocks noGrp="1"/>
          </p:cNvGraphicFramePr>
          <p:nvPr>
            <p:extLst>
              <p:ext uri="{D42A27DB-BD31-4B8C-83A1-F6EECF244321}">
                <p14:modId xmlns:p14="http://schemas.microsoft.com/office/powerpoint/2010/main" val="670762478"/>
              </p:ext>
            </p:extLst>
          </p:nvPr>
        </p:nvGraphicFramePr>
        <p:xfrm>
          <a:off x="7010400" y="1258824"/>
          <a:ext cx="3785690" cy="2743198"/>
        </p:xfrm>
        <a:graphic>
          <a:graphicData uri="http://schemas.openxmlformats.org/drawingml/2006/table">
            <a:tbl>
              <a:tblPr/>
              <a:tblGrid>
                <a:gridCol w="2648206">
                  <a:extLst>
                    <a:ext uri="{9D8B030D-6E8A-4147-A177-3AD203B41FA5}">
                      <a16:colId xmlns:a16="http://schemas.microsoft.com/office/drawing/2014/main" val="2189558002"/>
                    </a:ext>
                  </a:extLst>
                </a:gridCol>
                <a:gridCol w="1137484">
                  <a:extLst>
                    <a:ext uri="{9D8B030D-6E8A-4147-A177-3AD203B41FA5}">
                      <a16:colId xmlns:a16="http://schemas.microsoft.com/office/drawing/2014/main" val="784823217"/>
                    </a:ext>
                  </a:extLst>
                </a:gridCol>
              </a:tblGrid>
              <a:tr h="476161">
                <a:tc>
                  <a:txBody>
                    <a:bodyPr/>
                    <a:lstStyle/>
                    <a:p>
                      <a:pPr algn="ctr" fontAlgn="b"/>
                      <a:r>
                        <a:rPr lang="es-MX" sz="1200" b="1" i="0" u="none" strike="noStrike" dirty="0">
                          <a:solidFill>
                            <a:srgbClr val="FFFFFF"/>
                          </a:solidFill>
                          <a:effectLst/>
                          <a:latin typeface="Aptos Narrow" panose="02110004020202020204"/>
                        </a:rPr>
                        <a:t>PARTIDO POLÍTICO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FFFFFF"/>
                          </a:solidFill>
                          <a:effectLst/>
                          <a:latin typeface="Aptos Narrow" panose="02110004020202020204"/>
                        </a:rPr>
                        <a:t>MENCIONES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302560885"/>
                  </a:ext>
                </a:extLst>
              </a:tr>
              <a:tr h="251893">
                <a:tc>
                  <a:txBody>
                    <a:bodyPr/>
                    <a:lstStyle/>
                    <a:p>
                      <a:pPr algn="l" fontAlgn="b"/>
                      <a:r>
                        <a:rPr lang="es-MX" sz="1200" b="0" i="0" u="none" strike="noStrike">
                          <a:solidFill>
                            <a:srgbClr val="000000"/>
                          </a:solidFill>
                          <a:effectLst/>
                          <a:latin typeface="Aptos Narrow" panose="02110004020202020204"/>
                        </a:rPr>
                        <a:t>MORENA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307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110770483"/>
                  </a:ext>
                </a:extLst>
              </a:tr>
              <a:tr h="251893">
                <a:tc>
                  <a:txBody>
                    <a:bodyPr/>
                    <a:lstStyle/>
                    <a:p>
                      <a:pPr algn="l" fontAlgn="b"/>
                      <a:r>
                        <a:rPr lang="es-MX" sz="1200" b="0" i="0" u="none" strike="noStrike">
                          <a:solidFill>
                            <a:srgbClr val="000000"/>
                          </a:solidFill>
                          <a:effectLst/>
                          <a:latin typeface="Aptos Narrow" panose="02110004020202020204"/>
                        </a:rPr>
                        <a:t>PRI</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55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730988325"/>
                  </a:ext>
                </a:extLst>
              </a:tr>
              <a:tr h="251893">
                <a:tc>
                  <a:txBody>
                    <a:bodyPr/>
                    <a:lstStyle/>
                    <a:p>
                      <a:pPr algn="l" fontAlgn="b"/>
                      <a:r>
                        <a:rPr lang="es-MX" sz="1200" b="0" i="0" u="none" strike="noStrike" dirty="0" smtClean="0">
                          <a:solidFill>
                            <a:srgbClr val="000000"/>
                          </a:solidFill>
                          <a:effectLst/>
                          <a:latin typeface="Aptos Narrow" panose="02110004020202020204"/>
                        </a:rPr>
                        <a:t>MC</a:t>
                      </a:r>
                      <a:endParaRPr lang="es-MX" sz="12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30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725488404"/>
                  </a:ext>
                </a:extLst>
              </a:tr>
              <a:tr h="251893">
                <a:tc>
                  <a:txBody>
                    <a:bodyPr/>
                    <a:lstStyle/>
                    <a:p>
                      <a:pPr algn="l" fontAlgn="b"/>
                      <a:r>
                        <a:rPr lang="es-MX" sz="1200" b="0" i="0" u="none" strike="noStrike">
                          <a:solidFill>
                            <a:srgbClr val="000000"/>
                          </a:solidFill>
                          <a:effectLst/>
                          <a:latin typeface="Aptos Narrow" panose="02110004020202020204"/>
                        </a:rPr>
                        <a:t>PVEM</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25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838163981"/>
                  </a:ext>
                </a:extLst>
              </a:tr>
              <a:tr h="251893">
                <a:tc>
                  <a:txBody>
                    <a:bodyPr/>
                    <a:lstStyle/>
                    <a:p>
                      <a:pPr algn="l" fontAlgn="b"/>
                      <a:r>
                        <a:rPr lang="es-MX" sz="1200" b="0" i="0" u="none" strike="noStrike">
                          <a:solidFill>
                            <a:srgbClr val="000000"/>
                          </a:solidFill>
                          <a:effectLst/>
                          <a:latin typeface="Aptos Narrow" panose="02110004020202020204"/>
                        </a:rPr>
                        <a:t>PRD GUERRERO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21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767205334"/>
                  </a:ext>
                </a:extLst>
              </a:tr>
              <a:tr h="251893">
                <a:tc>
                  <a:txBody>
                    <a:bodyPr/>
                    <a:lstStyle/>
                    <a:p>
                      <a:pPr algn="l" fontAlgn="b"/>
                      <a:r>
                        <a:rPr lang="es-MX" sz="1200" b="0" i="0" u="none" strike="noStrike">
                          <a:solidFill>
                            <a:srgbClr val="000000"/>
                          </a:solidFill>
                          <a:effectLst/>
                          <a:latin typeface="Aptos Narrow" panose="02110004020202020204"/>
                        </a:rPr>
                        <a:t>PT</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21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941343570"/>
                  </a:ext>
                </a:extLst>
              </a:tr>
              <a:tr h="251893">
                <a:tc>
                  <a:txBody>
                    <a:bodyPr/>
                    <a:lstStyle/>
                    <a:p>
                      <a:pPr algn="l" fontAlgn="b"/>
                      <a:r>
                        <a:rPr lang="es-MX" sz="1200" b="0" i="0" u="none" strike="noStrike">
                          <a:solidFill>
                            <a:srgbClr val="000000"/>
                          </a:solidFill>
                          <a:effectLst/>
                          <a:latin typeface="Aptos Narrow" panose="02110004020202020204"/>
                        </a:rPr>
                        <a:t>PAN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15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857263031"/>
                  </a:ext>
                </a:extLst>
              </a:tr>
              <a:tr h="251893">
                <a:tc>
                  <a:txBody>
                    <a:bodyPr/>
                    <a:lstStyle/>
                    <a:p>
                      <a:pPr algn="l" fontAlgn="b"/>
                      <a:r>
                        <a:rPr lang="es-MX" sz="1200" b="0" i="0" u="none" strike="noStrike">
                          <a:solidFill>
                            <a:srgbClr val="000000"/>
                          </a:solidFill>
                          <a:effectLst/>
                          <a:latin typeface="Aptos Narrow" panose="02110004020202020204"/>
                        </a:rPr>
                        <a:t>PT-PVEM-MORENA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12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30231853"/>
                  </a:ext>
                </a:extLst>
              </a:tr>
              <a:tr h="251893">
                <a:tc>
                  <a:txBody>
                    <a:bodyPr/>
                    <a:lstStyle/>
                    <a:p>
                      <a:pPr algn="l" fontAlgn="b"/>
                      <a:r>
                        <a:rPr lang="es-MX" sz="1200" b="1" i="0" u="none" strike="noStrike" dirty="0">
                          <a:solidFill>
                            <a:srgbClr val="000000"/>
                          </a:solidFill>
                          <a:effectLst/>
                          <a:latin typeface="Aptos Narrow" panose="02110004020202020204"/>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Aptos Narrow" panose="02110004020202020204"/>
                        </a:rPr>
                        <a:t>486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3395531"/>
                  </a:ext>
                </a:extLst>
              </a:tr>
            </a:tbl>
          </a:graphicData>
        </a:graphic>
      </p:graphicFrame>
      <p:graphicFrame>
        <p:nvGraphicFramePr>
          <p:cNvPr id="7" name="Gráfico 6"/>
          <p:cNvGraphicFramePr>
            <a:graphicFrameLocks/>
          </p:cNvGraphicFramePr>
          <p:nvPr>
            <p:extLst>
              <p:ext uri="{D42A27DB-BD31-4B8C-83A1-F6EECF244321}">
                <p14:modId xmlns:p14="http://schemas.microsoft.com/office/powerpoint/2010/main" val="1524767386"/>
              </p:ext>
            </p:extLst>
          </p:nvPr>
        </p:nvGraphicFramePr>
        <p:xfrm>
          <a:off x="1600200" y="1258822"/>
          <a:ext cx="4572000"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8" name="object 3"/>
          <p:cNvSpPr txBox="1">
            <a:spLocks/>
          </p:cNvSpPr>
          <p:nvPr/>
        </p:nvSpPr>
        <p:spPr>
          <a:xfrm>
            <a:off x="2895600" y="448488"/>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 MENCIÓN POR PARTIDO POLÍTICO EN RADIO </a:t>
            </a:r>
            <a:endParaRPr lang="es-MX" sz="1700" b="1" dirty="0">
              <a:solidFill>
                <a:srgbClr val="7030A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45777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7619999" y="3733800"/>
            <a:ext cx="3272154" cy="969946"/>
          </a:xfrm>
          <a:prstGeom prst="rect">
            <a:avLst/>
          </a:prstGeom>
          <a:ln w="9525">
            <a:solidFill>
              <a:schemeClr val="bg1"/>
            </a:solidFill>
          </a:ln>
        </p:spPr>
        <p:txBody>
          <a:bodyPr vert="horz" wrap="square" lIns="0" tIns="34925" rIns="0" bIns="0" rtlCol="0">
            <a:spAutoFit/>
          </a:bodyPr>
          <a:lstStyle/>
          <a:p>
            <a:pPr marL="92075" marR="83185" algn="just">
              <a:lnSpc>
                <a:spcPct val="150000"/>
              </a:lnSpc>
              <a:spcBef>
                <a:spcPts val="275"/>
              </a:spcBef>
            </a:pPr>
            <a:r>
              <a:rPr lang="es-MX" sz="1400" dirty="0" smtClean="0"/>
              <a:t>En los programas de televisión monitoreados no se detectaron menciones a partidos políticos. </a:t>
            </a:r>
            <a:endParaRPr sz="1400" dirty="0">
              <a:latin typeface="Calibri"/>
              <a:cs typeface="Calibri"/>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18</a:t>
            </a:fld>
            <a:endParaRPr spc="-25" dirty="0"/>
          </a:p>
        </p:txBody>
      </p:sp>
      <p:graphicFrame>
        <p:nvGraphicFramePr>
          <p:cNvPr id="7" name="Tabla 6"/>
          <p:cNvGraphicFramePr>
            <a:graphicFrameLocks noGrp="1"/>
          </p:cNvGraphicFramePr>
          <p:nvPr>
            <p:extLst>
              <p:ext uri="{D42A27DB-BD31-4B8C-83A1-F6EECF244321}">
                <p14:modId xmlns:p14="http://schemas.microsoft.com/office/powerpoint/2010/main" val="1189034641"/>
              </p:ext>
            </p:extLst>
          </p:nvPr>
        </p:nvGraphicFramePr>
        <p:xfrm>
          <a:off x="7619999" y="1752600"/>
          <a:ext cx="3215131" cy="1066800"/>
        </p:xfrm>
        <a:graphic>
          <a:graphicData uri="http://schemas.openxmlformats.org/drawingml/2006/table">
            <a:tbl>
              <a:tblPr/>
              <a:tblGrid>
                <a:gridCol w="1967249">
                  <a:extLst>
                    <a:ext uri="{9D8B030D-6E8A-4147-A177-3AD203B41FA5}">
                      <a16:colId xmlns:a16="http://schemas.microsoft.com/office/drawing/2014/main" val="2387564327"/>
                    </a:ext>
                  </a:extLst>
                </a:gridCol>
                <a:gridCol w="1247882">
                  <a:extLst>
                    <a:ext uri="{9D8B030D-6E8A-4147-A177-3AD203B41FA5}">
                      <a16:colId xmlns:a16="http://schemas.microsoft.com/office/drawing/2014/main" val="1325737080"/>
                    </a:ext>
                  </a:extLst>
                </a:gridCol>
              </a:tblGrid>
              <a:tr h="355600">
                <a:tc>
                  <a:txBody>
                    <a:bodyPr/>
                    <a:lstStyle/>
                    <a:p>
                      <a:pPr algn="ctr" fontAlgn="b"/>
                      <a:r>
                        <a:rPr lang="es-MX" sz="1400" b="1" i="0" u="none" strike="noStrike" dirty="0">
                          <a:solidFill>
                            <a:schemeClr val="bg1"/>
                          </a:solidFill>
                          <a:effectLst/>
                          <a:latin typeface="Arial" panose="020B0604020202020204" pitchFamily="34" charset="0"/>
                          <a:cs typeface="Arial" panose="020B0604020202020204" pitchFamily="34" charset="0"/>
                        </a:rPr>
                        <a:t>PARTIDO POLÍTICO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400" b="1" i="0" u="none" strike="noStrike" dirty="0">
                          <a:solidFill>
                            <a:schemeClr val="bg1"/>
                          </a:solidFill>
                          <a:effectLst/>
                          <a:latin typeface="Arial" panose="020B0604020202020204" pitchFamily="34" charset="0"/>
                          <a:cs typeface="Arial" panose="020B0604020202020204" pitchFamily="34" charset="0"/>
                        </a:rPr>
                        <a:t>MENCIONES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691173694"/>
                  </a:ext>
                </a:extLst>
              </a:tr>
              <a:tr h="355600">
                <a:tc>
                  <a:txBody>
                    <a:bodyPr/>
                    <a:lstStyle/>
                    <a:p>
                      <a:pPr algn="ctr" fontAlgn="b"/>
                      <a:endParaRPr lang="es-MX"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endParaRPr lang="es-MX" sz="1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846879273"/>
                  </a:ext>
                </a:extLst>
              </a:tr>
              <a:tr h="355600">
                <a:tc>
                  <a:txBody>
                    <a:bodyPr/>
                    <a:lstStyle/>
                    <a:p>
                      <a:pPr algn="ctr" fontAlgn="b"/>
                      <a:r>
                        <a:rPr lang="es-MX" sz="1400" b="1" i="0" u="none" strike="noStrike" dirty="0">
                          <a:solidFill>
                            <a:srgbClr val="000000"/>
                          </a:solidFill>
                          <a:effectLst/>
                          <a:latin typeface="Arial" panose="020B0604020202020204" pitchFamily="34" charset="0"/>
                          <a:cs typeface="Arial" panose="020B0604020202020204" pitchFamily="34" charset="0"/>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400" b="1" i="0" u="none" strike="noStrike" dirty="0">
                          <a:solidFill>
                            <a:srgbClr val="000000"/>
                          </a:solidFill>
                          <a:effectLst/>
                          <a:latin typeface="Arial" panose="020B0604020202020204" pitchFamily="34" charset="0"/>
                          <a:cs typeface="Arial" panose="020B060402020202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095126"/>
                  </a:ext>
                </a:extLst>
              </a:tr>
            </a:tbl>
          </a:graphicData>
        </a:graphic>
      </p:graphicFrame>
      <p:graphicFrame>
        <p:nvGraphicFramePr>
          <p:cNvPr id="8" name="Gráfico 7">
            <a:extLst>
              <a:ext uri="{FF2B5EF4-FFF2-40B4-BE49-F238E27FC236}">
                <a16:creationId xmlns:a16="http://schemas.microsoft.com/office/drawing/2014/main" id="{882FAF23-439D-4DD4-B594-F065DF4BEC3A}"/>
              </a:ext>
            </a:extLst>
          </p:cNvPr>
          <p:cNvGraphicFramePr>
            <a:graphicFrameLocks/>
          </p:cNvGraphicFramePr>
          <p:nvPr>
            <p:extLst>
              <p:ext uri="{D42A27DB-BD31-4B8C-83A1-F6EECF244321}">
                <p14:modId xmlns:p14="http://schemas.microsoft.com/office/powerpoint/2010/main" val="3237301561"/>
              </p:ext>
            </p:extLst>
          </p:nvPr>
        </p:nvGraphicFramePr>
        <p:xfrm>
          <a:off x="914400" y="1652170"/>
          <a:ext cx="6076156" cy="3386933"/>
        </p:xfrm>
        <a:graphic>
          <a:graphicData uri="http://schemas.openxmlformats.org/drawingml/2006/chart">
            <c:chart xmlns:c="http://schemas.openxmlformats.org/drawingml/2006/chart" xmlns:r="http://schemas.openxmlformats.org/officeDocument/2006/relationships" r:id="rId2"/>
          </a:graphicData>
        </a:graphic>
      </p:graphicFrame>
      <p:sp>
        <p:nvSpPr>
          <p:cNvPr id="6" name="object 3"/>
          <p:cNvSpPr txBox="1">
            <a:spLocks/>
          </p:cNvSpPr>
          <p:nvPr/>
        </p:nvSpPr>
        <p:spPr>
          <a:xfrm>
            <a:off x="2974148" y="765315"/>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 MENCIÓN POR PARTIDO POLÍTICO EN TV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66800" y="4902804"/>
            <a:ext cx="10515600" cy="1651093"/>
          </a:xfrm>
          <a:prstGeom prst="rect">
            <a:avLst/>
          </a:prstGeom>
          <a:ln w="9525">
            <a:solidFill>
              <a:schemeClr val="bg1"/>
            </a:solidFill>
          </a:ln>
        </p:spPr>
        <p:txBody>
          <a:bodyPr vert="horz" wrap="square" lIns="0" tIns="34925" rIns="0" bIns="0" rtlCol="0">
            <a:spAutoFit/>
          </a:bodyPr>
          <a:lstStyle/>
          <a:p>
            <a:pPr marL="90805" marR="525145" algn="just">
              <a:lnSpc>
                <a:spcPct val="150000"/>
              </a:lnSpc>
              <a:spcBef>
                <a:spcPts val="275"/>
              </a:spcBef>
            </a:pPr>
            <a:r>
              <a:rPr lang="es-MX" sz="1400" spc="-10" dirty="0" smtClean="0">
                <a:latin typeface="Arial" panose="020B0604020202020204" pitchFamily="34" charset="0"/>
                <a:cs typeface="Arial" panose="020B0604020202020204" pitchFamily="34" charset="0"/>
              </a:rPr>
              <a:t>Se e</a:t>
            </a:r>
            <a:r>
              <a:rPr sz="1400" spc="-10" dirty="0" err="1" smtClean="0">
                <a:latin typeface="Arial" panose="020B0604020202020204" pitchFamily="34" charset="0"/>
                <a:cs typeface="Arial" panose="020B0604020202020204" pitchFamily="34" charset="0"/>
              </a:rPr>
              <a:t>xclu</a:t>
            </a:r>
            <a:r>
              <a:rPr lang="es-MX" sz="1400" spc="-10" dirty="0" err="1" smtClean="0">
                <a:latin typeface="Arial" panose="020B0604020202020204" pitchFamily="34" charset="0"/>
                <a:cs typeface="Arial" panose="020B0604020202020204" pitchFamily="34" charset="0"/>
              </a:rPr>
              <a:t>yeron</a:t>
            </a:r>
            <a:r>
              <a:rPr lang="es-MX" sz="1400" spc="-10" dirty="0" smtClean="0">
                <a:latin typeface="Arial" panose="020B0604020202020204" pitchFamily="34" charset="0"/>
                <a:cs typeface="Arial" panose="020B0604020202020204" pitchFamily="34" charset="0"/>
              </a:rPr>
              <a:t> la</a:t>
            </a:r>
            <a:r>
              <a:rPr sz="1400" dirty="0" smtClean="0">
                <a:latin typeface="Arial" panose="020B0604020202020204" pitchFamily="34" charset="0"/>
                <a:cs typeface="Arial" panose="020B0604020202020204" pitchFamily="34" charset="0"/>
              </a:rPr>
              <a:t>s</a:t>
            </a:r>
            <a:r>
              <a:rPr sz="1400" spc="-25" dirty="0" smtClean="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piezas</a:t>
            </a:r>
            <a:r>
              <a:rPr sz="1400" spc="-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de</a:t>
            </a:r>
            <a:r>
              <a:rPr sz="1400" spc="-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opinión</a:t>
            </a:r>
            <a:r>
              <a:rPr sz="1400" spc="-3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y</a:t>
            </a:r>
            <a:r>
              <a:rPr sz="1400" spc="-3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análisis</a:t>
            </a:r>
            <a:r>
              <a:rPr sz="1400" spc="-1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(con</a:t>
            </a:r>
            <a:r>
              <a:rPr sz="1400" spc="-3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base</a:t>
            </a:r>
            <a:r>
              <a:rPr sz="1400" spc="-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en</a:t>
            </a:r>
            <a:r>
              <a:rPr sz="1400" spc="-3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los</a:t>
            </a:r>
            <a:r>
              <a:rPr sz="1400" spc="-25"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lineamientos</a:t>
            </a:r>
            <a:r>
              <a:rPr sz="1400" spc="-15"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metodológicos</a:t>
            </a:r>
            <a:r>
              <a:rPr sz="1400" spc="-3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que</a:t>
            </a:r>
            <a:r>
              <a:rPr sz="1400" spc="-25"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respetan</a:t>
            </a:r>
            <a:r>
              <a:rPr sz="1400" spc="-1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los</a:t>
            </a:r>
            <a:r>
              <a:rPr sz="1400" spc="-3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principios</a:t>
            </a:r>
            <a:r>
              <a:rPr sz="1400" spc="-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de</a:t>
            </a:r>
            <a:r>
              <a:rPr sz="1400" spc="-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la</a:t>
            </a:r>
            <a:r>
              <a:rPr sz="1400" spc="-3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libertad</a:t>
            </a:r>
            <a:r>
              <a:rPr sz="1400" spc="-1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de</a:t>
            </a:r>
            <a:r>
              <a:rPr sz="1400" spc="-30"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expresión), </a:t>
            </a:r>
            <a:r>
              <a:rPr sz="1400" spc="-25" dirty="0">
                <a:latin typeface="Arial" panose="020B0604020202020204" pitchFamily="34" charset="0"/>
                <a:cs typeface="Arial" panose="020B0604020202020204" pitchFamily="34" charset="0"/>
              </a:rPr>
              <a:t>se </a:t>
            </a:r>
            <a:r>
              <a:rPr sz="1400" spc="-10" dirty="0">
                <a:latin typeface="Arial" panose="020B0604020202020204" pitchFamily="34" charset="0"/>
                <a:cs typeface="Arial" panose="020B0604020202020204" pitchFamily="34" charset="0"/>
              </a:rPr>
              <a:t>valoraron</a:t>
            </a:r>
            <a:r>
              <a:rPr sz="1400" spc="-4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las</a:t>
            </a:r>
            <a:r>
              <a:rPr sz="1400" spc="-15"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menciones</a:t>
            </a:r>
            <a:r>
              <a:rPr sz="1400" spc="-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a</a:t>
            </a:r>
            <a:r>
              <a:rPr sz="1400" spc="-1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partidos</a:t>
            </a:r>
            <a:r>
              <a:rPr sz="1400" spc="-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políticos</a:t>
            </a:r>
            <a:r>
              <a:rPr sz="1400" spc="-2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según</a:t>
            </a:r>
            <a:r>
              <a:rPr sz="1400" spc="-1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su</a:t>
            </a:r>
            <a:r>
              <a:rPr sz="1400" spc="-3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tono:</a:t>
            </a:r>
            <a:r>
              <a:rPr sz="1400" spc="-30"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Positiva,</a:t>
            </a:r>
            <a:r>
              <a:rPr sz="1400" spc="-20"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Negativa</a:t>
            </a:r>
            <a:r>
              <a:rPr sz="1400" spc="-1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o</a:t>
            </a:r>
            <a:r>
              <a:rPr sz="1400" spc="-2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No</a:t>
            </a:r>
            <a:r>
              <a:rPr sz="1400" spc="-45"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Adjetivada.</a:t>
            </a:r>
            <a:r>
              <a:rPr sz="1400" dirty="0">
                <a:latin typeface="Arial" panose="020B0604020202020204" pitchFamily="34" charset="0"/>
                <a:cs typeface="Arial" panose="020B0604020202020204" pitchFamily="34" charset="0"/>
              </a:rPr>
              <a:t> Con</a:t>
            </a:r>
            <a:r>
              <a:rPr sz="1400" spc="-20"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respecto </a:t>
            </a:r>
            <a:r>
              <a:rPr sz="1400" dirty="0">
                <a:latin typeface="Arial" panose="020B0604020202020204" pitchFamily="34" charset="0"/>
                <a:cs typeface="Arial" panose="020B0604020202020204" pitchFamily="34" charset="0"/>
              </a:rPr>
              <a:t>a</a:t>
            </a:r>
            <a:r>
              <a:rPr sz="1400" spc="-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los</a:t>
            </a:r>
            <a:r>
              <a:rPr sz="1400" spc="-2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tres</a:t>
            </a:r>
            <a:r>
              <a:rPr sz="1400" spc="-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partidos</a:t>
            </a:r>
            <a:r>
              <a:rPr sz="1400" spc="-10" dirty="0">
                <a:latin typeface="Arial" panose="020B0604020202020204" pitchFamily="34" charset="0"/>
                <a:cs typeface="Arial" panose="020B0604020202020204" pitchFamily="34" charset="0"/>
              </a:rPr>
              <a:t> </a:t>
            </a:r>
            <a:r>
              <a:rPr sz="1400" dirty="0" err="1">
                <a:latin typeface="Arial" panose="020B0604020202020204" pitchFamily="34" charset="0"/>
                <a:cs typeface="Arial" panose="020B0604020202020204" pitchFamily="34" charset="0"/>
              </a:rPr>
              <a:t>más</a:t>
            </a:r>
            <a:r>
              <a:rPr sz="1400" spc="-20" dirty="0">
                <a:latin typeface="Arial" panose="020B0604020202020204" pitchFamily="34" charset="0"/>
                <a:cs typeface="Arial" panose="020B0604020202020204" pitchFamily="34" charset="0"/>
              </a:rPr>
              <a:t> </a:t>
            </a:r>
            <a:r>
              <a:rPr sz="1400" spc="-10" dirty="0" err="1" smtClean="0">
                <a:latin typeface="Arial" panose="020B0604020202020204" pitchFamily="34" charset="0"/>
                <a:cs typeface="Arial" panose="020B0604020202020204" pitchFamily="34" charset="0"/>
              </a:rPr>
              <a:t>mencionados</a:t>
            </a:r>
            <a:r>
              <a:rPr lang="es-MX" sz="1400" spc="-10" dirty="0" smtClean="0">
                <a:latin typeface="Arial" panose="020B0604020202020204" pitchFamily="34" charset="0"/>
                <a:cs typeface="Arial" panose="020B0604020202020204" pitchFamily="34" charset="0"/>
              </a:rPr>
              <a:t>,</a:t>
            </a:r>
            <a:r>
              <a:rPr sz="1400" spc="-10" dirty="0" smtClean="0">
                <a:latin typeface="Arial" panose="020B0604020202020204" pitchFamily="34" charset="0"/>
                <a:cs typeface="Arial" panose="020B0604020202020204" pitchFamily="34" charset="0"/>
              </a:rPr>
              <a:t> </a:t>
            </a:r>
            <a:r>
              <a:rPr lang="es-MX" sz="1400" dirty="0">
                <a:latin typeface="Arial" panose="020B0604020202020204" pitchFamily="34" charset="0"/>
                <a:cs typeface="Arial" panose="020B0604020202020204" pitchFamily="34" charset="0"/>
              </a:rPr>
              <a:t>e</a:t>
            </a:r>
            <a:r>
              <a:rPr sz="1400" dirty="0" smtClean="0">
                <a:latin typeface="Arial" panose="020B0604020202020204" pitchFamily="34" charset="0"/>
                <a:cs typeface="Arial" panose="020B0604020202020204" pitchFamily="34" charset="0"/>
              </a:rPr>
              <a:t>l</a:t>
            </a:r>
            <a:r>
              <a:rPr sz="1400" spc="-35" dirty="0" smtClean="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partido</a:t>
            </a:r>
            <a:r>
              <a:rPr sz="1400" spc="-1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Morena</a:t>
            </a:r>
            <a:r>
              <a:rPr sz="1400" spc="-2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obtuvo</a:t>
            </a:r>
            <a:r>
              <a:rPr sz="1400" spc="-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1</a:t>
            </a:r>
            <a:r>
              <a:rPr sz="1400" spc="-40" dirty="0">
                <a:latin typeface="Arial" panose="020B0604020202020204" pitchFamily="34" charset="0"/>
                <a:cs typeface="Arial" panose="020B0604020202020204" pitchFamily="34" charset="0"/>
              </a:rPr>
              <a:t> </a:t>
            </a:r>
            <a:r>
              <a:rPr sz="1400" dirty="0" err="1" smtClean="0">
                <a:latin typeface="Arial" panose="020B0604020202020204" pitchFamily="34" charset="0"/>
                <a:cs typeface="Arial" panose="020B0604020202020204" pitchFamily="34" charset="0"/>
              </a:rPr>
              <a:t>menci</a:t>
            </a:r>
            <a:r>
              <a:rPr lang="es-MX" sz="1400" dirty="0" err="1" smtClean="0">
                <a:latin typeface="Arial" panose="020B0604020202020204" pitchFamily="34" charset="0"/>
                <a:cs typeface="Arial" panose="020B0604020202020204" pitchFamily="34" charset="0"/>
              </a:rPr>
              <a:t>ón</a:t>
            </a:r>
            <a:r>
              <a:rPr sz="1400" spc="-30" dirty="0" smtClean="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Positiva,</a:t>
            </a:r>
            <a:r>
              <a:rPr sz="1400" spc="-25" dirty="0">
                <a:latin typeface="Arial" panose="020B0604020202020204" pitchFamily="34" charset="0"/>
                <a:cs typeface="Arial" panose="020B0604020202020204" pitchFamily="34" charset="0"/>
              </a:rPr>
              <a:t> </a:t>
            </a:r>
            <a:r>
              <a:rPr lang="es-MX" sz="1400" dirty="0" smtClean="0">
                <a:latin typeface="Arial" panose="020B0604020202020204" pitchFamily="34" charset="0"/>
                <a:cs typeface="Arial" panose="020B0604020202020204" pitchFamily="34" charset="0"/>
              </a:rPr>
              <a:t>10</a:t>
            </a:r>
            <a:r>
              <a:rPr sz="1400" spc="-30" dirty="0" smtClean="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Negativas</a:t>
            </a:r>
            <a:r>
              <a:rPr sz="1400" spc="-2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y</a:t>
            </a:r>
            <a:r>
              <a:rPr sz="1400" spc="-30" dirty="0">
                <a:latin typeface="Arial" panose="020B0604020202020204" pitchFamily="34" charset="0"/>
                <a:cs typeface="Arial" panose="020B0604020202020204" pitchFamily="34" charset="0"/>
              </a:rPr>
              <a:t> </a:t>
            </a:r>
            <a:r>
              <a:rPr lang="es-MX" sz="1400" spc="-30" dirty="0" smtClean="0">
                <a:latin typeface="Arial" panose="020B0604020202020204" pitchFamily="34" charset="0"/>
                <a:cs typeface="Arial" panose="020B0604020202020204" pitchFamily="34" charset="0"/>
              </a:rPr>
              <a:t>296</a:t>
            </a:r>
            <a:r>
              <a:rPr sz="1400" spc="-30" dirty="0" smtClean="0">
                <a:latin typeface="Arial" panose="020B0604020202020204" pitchFamily="34" charset="0"/>
                <a:cs typeface="Arial" panose="020B0604020202020204" pitchFamily="34" charset="0"/>
              </a:rPr>
              <a:t> </a:t>
            </a:r>
            <a:r>
              <a:rPr lang="es-MX" sz="1400" dirty="0" smtClean="0">
                <a:latin typeface="Arial" panose="020B0604020202020204" pitchFamily="34" charset="0"/>
                <a:cs typeface="Arial" panose="020B0604020202020204" pitchFamily="34" charset="0"/>
              </a:rPr>
              <a:t>No A</a:t>
            </a:r>
            <a:r>
              <a:rPr sz="1400" spc="-10" dirty="0" err="1" smtClean="0">
                <a:latin typeface="Arial" panose="020B0604020202020204" pitchFamily="34" charset="0"/>
                <a:cs typeface="Arial" panose="020B0604020202020204" pitchFamily="34" charset="0"/>
              </a:rPr>
              <a:t>djetivadas</a:t>
            </a:r>
            <a:r>
              <a:rPr sz="1400" spc="-10" dirty="0" smtClean="0">
                <a:latin typeface="Arial" panose="020B0604020202020204" pitchFamily="34" charset="0"/>
                <a:cs typeface="Arial" panose="020B0604020202020204" pitchFamily="34" charset="0"/>
              </a:rPr>
              <a:t>.</a:t>
            </a:r>
            <a:r>
              <a:rPr lang="es-MX" sz="1400" spc="-10" dirty="0" smtClean="0">
                <a:latin typeface="Arial" panose="020B0604020202020204" pitchFamily="34" charset="0"/>
                <a:cs typeface="Arial" panose="020B0604020202020204" pitchFamily="34" charset="0"/>
              </a:rPr>
              <a:t> El Partido Revolucionario Institucional obtuvo 3 menciones Positiva, 2 menciones Negativas y 50 No </a:t>
            </a:r>
            <a:r>
              <a:rPr lang="es-MX" sz="1400" spc="-10" dirty="0">
                <a:latin typeface="Arial" panose="020B0604020202020204" pitchFamily="34" charset="0"/>
                <a:cs typeface="Arial" panose="020B0604020202020204" pitchFamily="34" charset="0"/>
              </a:rPr>
              <a:t>A</a:t>
            </a:r>
            <a:r>
              <a:rPr lang="es-MX" sz="1400" spc="-10" dirty="0" smtClean="0">
                <a:latin typeface="Arial" panose="020B0604020202020204" pitchFamily="34" charset="0"/>
                <a:cs typeface="Arial" panose="020B0604020202020204" pitchFamily="34" charset="0"/>
              </a:rPr>
              <a:t>djetivadas. El partido Movimiento Ciudadano obtuvo 0 menciones Positivas, 3 Negativas y 27 No Adjetivadas. </a:t>
            </a:r>
            <a:endParaRPr sz="1400" dirty="0">
              <a:latin typeface="Arial" panose="020B0604020202020204" pitchFamily="34" charset="0"/>
              <a:cs typeface="Arial" panose="020B0604020202020204" pitchFamily="34" charset="0"/>
            </a:endParaRP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19</a:t>
            </a:fld>
            <a:endParaRPr spc="-25" dirty="0"/>
          </a:p>
        </p:txBody>
      </p:sp>
      <p:graphicFrame>
        <p:nvGraphicFramePr>
          <p:cNvPr id="6" name="Gráfico 5">
            <a:extLst>
              <a:ext uri="{FF2B5EF4-FFF2-40B4-BE49-F238E27FC236}">
                <a16:creationId xmlns:a16="http://schemas.microsoft.com/office/drawing/2014/main" id="{41CEAB6B-01E4-BCE7-D866-47AF3FC416FA}"/>
              </a:ext>
            </a:extLst>
          </p:cNvPr>
          <p:cNvGraphicFramePr>
            <a:graphicFrameLocks/>
          </p:cNvGraphicFramePr>
          <p:nvPr>
            <p:extLst>
              <p:ext uri="{D42A27DB-BD31-4B8C-83A1-F6EECF244321}">
                <p14:modId xmlns:p14="http://schemas.microsoft.com/office/powerpoint/2010/main" val="1422408438"/>
              </p:ext>
            </p:extLst>
          </p:nvPr>
        </p:nvGraphicFramePr>
        <p:xfrm>
          <a:off x="1524000" y="946527"/>
          <a:ext cx="8153400" cy="3956277"/>
        </p:xfrm>
        <a:graphic>
          <a:graphicData uri="http://schemas.openxmlformats.org/drawingml/2006/chart">
            <c:chart xmlns:c="http://schemas.openxmlformats.org/drawingml/2006/chart" xmlns:r="http://schemas.openxmlformats.org/officeDocument/2006/relationships" r:id="rId2"/>
          </a:graphicData>
        </a:graphic>
      </p:graphicFrame>
      <p:sp>
        <p:nvSpPr>
          <p:cNvPr id="5" name="object 3"/>
          <p:cNvSpPr txBox="1">
            <a:spLocks/>
          </p:cNvSpPr>
          <p:nvPr/>
        </p:nvSpPr>
        <p:spPr>
          <a:xfrm>
            <a:off x="3053206" y="552396"/>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VALORA</a:t>
            </a:r>
            <a:r>
              <a:rPr lang="es-MX" sz="1700" b="1" spc="-10" dirty="0" smtClean="0">
                <a:solidFill>
                  <a:srgbClr val="7030A0"/>
                </a:solidFill>
                <a:latin typeface="Arial" panose="020B0604020202020204" pitchFamily="34" charset="0"/>
                <a:cs typeface="Arial" panose="020B0604020202020204" pitchFamily="34" charset="0"/>
              </a:rPr>
              <a:t>CIÓN POR PARTIDO POLÍTICO EN RADIO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76200" y="6294"/>
            <a:ext cx="12192000" cy="6857999"/>
          </a:xfrm>
          <a:prstGeom prst="rect">
            <a:avLst/>
          </a:prstGeom>
        </p:spPr>
      </p:pic>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2</a:t>
            </a:fld>
            <a:endParaRPr spc="-25" dirty="0"/>
          </a:p>
        </p:txBody>
      </p:sp>
      <p:sp>
        <p:nvSpPr>
          <p:cNvPr id="10" name="object 3"/>
          <p:cNvSpPr txBox="1">
            <a:spLocks noGrp="1"/>
          </p:cNvSpPr>
          <p:nvPr>
            <p:ph type="title"/>
          </p:nvPr>
        </p:nvSpPr>
        <p:spPr>
          <a:xfrm>
            <a:off x="228600" y="77097"/>
            <a:ext cx="1678707" cy="274434"/>
          </a:xfrm>
          <a:prstGeom prst="rect">
            <a:avLst/>
          </a:prstGeom>
        </p:spPr>
        <p:txBody>
          <a:bodyPr vert="horz" wrap="square" lIns="0" tIns="12700" rIns="0" bIns="0" rtlCol="0">
            <a:spAutoFit/>
          </a:bodyPr>
          <a:lstStyle/>
          <a:p>
            <a:pPr marL="12700">
              <a:lnSpc>
                <a:spcPct val="100000"/>
              </a:lnSpc>
              <a:spcBef>
                <a:spcPts val="100"/>
              </a:spcBef>
            </a:pPr>
            <a:r>
              <a:rPr lang="es-MX" sz="1700" spc="-10" dirty="0" smtClean="0">
                <a:solidFill>
                  <a:srgbClr val="7030A0"/>
                </a:solidFill>
                <a:latin typeface="Arial" panose="020B0604020202020204" pitchFamily="34" charset="0"/>
                <a:cs typeface="Arial" panose="020B0604020202020204" pitchFamily="34" charset="0"/>
              </a:rPr>
              <a:t>INTRODUCCIÓN</a:t>
            </a:r>
            <a:endParaRPr sz="1700" dirty="0">
              <a:solidFill>
                <a:srgbClr val="7030A0"/>
              </a:solidFill>
              <a:latin typeface="Arial" panose="020B0604020202020204" pitchFamily="34" charset="0"/>
              <a:cs typeface="Arial" panose="020B0604020202020204" pitchFamily="34" charset="0"/>
            </a:endParaRPr>
          </a:p>
        </p:txBody>
      </p:sp>
      <p:sp>
        <p:nvSpPr>
          <p:cNvPr id="4" name="Rectangle 2"/>
          <p:cNvSpPr>
            <a:spLocks noChangeArrowheads="1"/>
          </p:cNvSpPr>
          <p:nvPr/>
        </p:nvSpPr>
        <p:spPr bwMode="auto">
          <a:xfrm>
            <a:off x="76200" y="328704"/>
            <a:ext cx="5943600"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600" i="0" u="none" strike="noStrike" cap="none" normalizeH="0" baseline="0" dirty="0" smtClean="0">
                <a:ln>
                  <a:noFill/>
                </a:ln>
                <a:solidFill>
                  <a:schemeClr val="tx1"/>
                </a:solidFill>
                <a:effectLst/>
                <a:latin typeface="Arial" panose="020B0604020202020204" pitchFamily="34" charset="0"/>
              </a:rPr>
              <a:t>La Facultad de Comunicación y Mercadotecnia de la Universidad Autónoma de Guerrero, en el marco de un convenio de colaboración con el Instituto Electoral y de Participación Ciudadana del Estado de Guerrero (IEPC), presenta los resultados del monitoreo de radio y televisión a nivel estatal, correspondientes al periodo </a:t>
            </a:r>
            <a:r>
              <a:rPr lang="es-MX" altLang="es-MX" sz="1600" dirty="0" smtClean="0">
                <a:solidFill>
                  <a:schemeClr val="tx1"/>
                </a:solidFill>
                <a:latin typeface="Arial" panose="020B0604020202020204" pitchFamily="34" charset="0"/>
              </a:rPr>
              <a:t>mayo </a:t>
            </a:r>
            <a:r>
              <a:rPr kumimoji="0" lang="es-MX" altLang="es-MX" sz="1600" i="0" u="none" strike="noStrike" cap="none" normalizeH="0" baseline="0" dirty="0" smtClean="0">
                <a:ln>
                  <a:noFill/>
                </a:ln>
                <a:solidFill>
                  <a:schemeClr val="tx1"/>
                </a:solidFill>
                <a:effectLst/>
                <a:latin typeface="Arial" panose="020B0604020202020204" pitchFamily="34" charset="0"/>
              </a:rPr>
              <a:t>- junio de 2026.</a:t>
            </a:r>
          </a:p>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600" i="0" u="none" strike="noStrike" cap="none" normalizeH="0" baseline="0" dirty="0" smtClean="0">
                <a:ln>
                  <a:noFill/>
                </a:ln>
                <a:solidFill>
                  <a:schemeClr val="tx1"/>
                </a:solidFill>
                <a:effectLst/>
                <a:latin typeface="Arial" panose="020B0604020202020204" pitchFamily="34" charset="0"/>
              </a:rPr>
              <a:t>Este ejercicio analiza la cobertura mediática relacionada con partidos políticos y personas actoras políticas, con el propósito de contribuir a la transparencia, el seguimiento informativo y el fortalecimiento de la vida democrática.</a:t>
            </a:r>
          </a:p>
        </p:txBody>
      </p:sp>
      <p:sp>
        <p:nvSpPr>
          <p:cNvPr id="6" name="Rectangle 3"/>
          <p:cNvSpPr>
            <a:spLocks noChangeArrowheads="1"/>
          </p:cNvSpPr>
          <p:nvPr/>
        </p:nvSpPr>
        <p:spPr bwMode="auto">
          <a:xfrm>
            <a:off x="76200" y="3962400"/>
            <a:ext cx="935665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600" i="0" u="none" strike="noStrike" cap="none" normalizeH="0" baseline="0" dirty="0" smtClean="0">
                <a:ln>
                  <a:noFill/>
                </a:ln>
                <a:solidFill>
                  <a:schemeClr val="tx1"/>
                </a:solidFill>
                <a:effectLst/>
                <a:latin typeface="Arial" panose="020B0604020202020204" pitchFamily="34" charset="0"/>
              </a:rPr>
              <a:t>El objetivo de este ejercicio es analizar y evaluar la calidad de la cobertura informativa relacionada con los partidos políticos y las personas actoras políticas en el estado de Guerrero, durante el periodo comprendido del 01 de mayo al </a:t>
            </a:r>
            <a:r>
              <a:rPr lang="es-MX" altLang="es-MX" sz="1600" dirty="0" smtClean="0">
                <a:solidFill>
                  <a:schemeClr val="tx1"/>
                </a:solidFill>
                <a:latin typeface="Arial" panose="020B0604020202020204" pitchFamily="34" charset="0"/>
              </a:rPr>
              <a:t>30</a:t>
            </a:r>
            <a:r>
              <a:rPr kumimoji="0" lang="es-MX" altLang="es-MX" sz="1600" i="0" u="none" strike="noStrike" cap="none" normalizeH="0" baseline="0" dirty="0" smtClean="0">
                <a:ln>
                  <a:noFill/>
                </a:ln>
                <a:solidFill>
                  <a:schemeClr val="tx1"/>
                </a:solidFill>
                <a:effectLst/>
                <a:latin typeface="Arial" panose="020B0604020202020204" pitchFamily="34" charset="0"/>
              </a:rPr>
              <a:t> de </a:t>
            </a:r>
            <a:r>
              <a:rPr lang="es-MX" altLang="es-MX" sz="1600" dirty="0" smtClean="0">
                <a:solidFill>
                  <a:schemeClr val="tx1"/>
                </a:solidFill>
                <a:latin typeface="Arial" panose="020B0604020202020204" pitchFamily="34" charset="0"/>
              </a:rPr>
              <a:t>junio</a:t>
            </a:r>
            <a:r>
              <a:rPr kumimoji="0" lang="es-MX" altLang="es-MX" sz="1600" i="0" u="none" strike="noStrike" cap="none" normalizeH="0" baseline="0" dirty="0" smtClean="0">
                <a:ln>
                  <a:noFill/>
                </a:ln>
                <a:solidFill>
                  <a:schemeClr val="tx1"/>
                </a:solidFill>
                <a:effectLst/>
                <a:latin typeface="Arial" panose="020B0604020202020204" pitchFamily="34" charset="0"/>
              </a:rPr>
              <a:t> de 2026.</a:t>
            </a:r>
          </a:p>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600" i="0" u="none" strike="noStrike" cap="none" normalizeH="0" baseline="0" dirty="0" smtClean="0">
                <a:ln>
                  <a:noFill/>
                </a:ln>
                <a:solidFill>
                  <a:schemeClr val="tx1"/>
                </a:solidFill>
                <a:effectLst/>
                <a:latin typeface="Arial" panose="020B0604020202020204" pitchFamily="34" charset="0"/>
              </a:rPr>
              <a:t>Para ello, se empleó una metodología de carácter cuantitativo y cualitativo, basada en la técnica de análisis de contenido, sustentada en las variables metodológicas aprobadas por el Instituto Nacional Electoral (INE).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20</a:t>
            </a:fld>
            <a:endParaRPr spc="-25" dirty="0"/>
          </a:p>
        </p:txBody>
      </p:sp>
      <p:graphicFrame>
        <p:nvGraphicFramePr>
          <p:cNvPr id="5" name="Tabla 4"/>
          <p:cNvGraphicFramePr>
            <a:graphicFrameLocks noGrp="1"/>
          </p:cNvGraphicFramePr>
          <p:nvPr>
            <p:extLst>
              <p:ext uri="{D42A27DB-BD31-4B8C-83A1-F6EECF244321}">
                <p14:modId xmlns:p14="http://schemas.microsoft.com/office/powerpoint/2010/main" val="1198164361"/>
              </p:ext>
            </p:extLst>
          </p:nvPr>
        </p:nvGraphicFramePr>
        <p:xfrm>
          <a:off x="2362200" y="1600200"/>
          <a:ext cx="8049421" cy="3634262"/>
        </p:xfrm>
        <a:graphic>
          <a:graphicData uri="http://schemas.openxmlformats.org/drawingml/2006/table">
            <a:tbl>
              <a:tblPr/>
              <a:tblGrid>
                <a:gridCol w="3517195">
                  <a:extLst>
                    <a:ext uri="{9D8B030D-6E8A-4147-A177-3AD203B41FA5}">
                      <a16:colId xmlns:a16="http://schemas.microsoft.com/office/drawing/2014/main" val="2106910808"/>
                    </a:ext>
                  </a:extLst>
                </a:gridCol>
                <a:gridCol w="1510742">
                  <a:extLst>
                    <a:ext uri="{9D8B030D-6E8A-4147-A177-3AD203B41FA5}">
                      <a16:colId xmlns:a16="http://schemas.microsoft.com/office/drawing/2014/main" val="1814438928"/>
                    </a:ext>
                  </a:extLst>
                </a:gridCol>
                <a:gridCol w="1510742">
                  <a:extLst>
                    <a:ext uri="{9D8B030D-6E8A-4147-A177-3AD203B41FA5}">
                      <a16:colId xmlns:a16="http://schemas.microsoft.com/office/drawing/2014/main" val="3515381321"/>
                    </a:ext>
                  </a:extLst>
                </a:gridCol>
                <a:gridCol w="1510742">
                  <a:extLst>
                    <a:ext uri="{9D8B030D-6E8A-4147-A177-3AD203B41FA5}">
                      <a16:colId xmlns:a16="http://schemas.microsoft.com/office/drawing/2014/main" val="995085597"/>
                    </a:ext>
                  </a:extLst>
                </a:gridCol>
              </a:tblGrid>
              <a:tr h="866906">
                <a:tc>
                  <a:txBody>
                    <a:bodyPr/>
                    <a:lstStyle/>
                    <a:p>
                      <a:pPr algn="ctr" fontAlgn="b"/>
                      <a:r>
                        <a:rPr lang="es-MX" sz="1200" b="1" i="0" u="none" strike="noStrike" dirty="0">
                          <a:solidFill>
                            <a:srgbClr val="FFFFFF"/>
                          </a:solidFill>
                          <a:effectLst/>
                          <a:latin typeface="Aptos Narrow" panose="02110004020202020204"/>
                        </a:rPr>
                        <a:t>PARTIDO </a:t>
                      </a:r>
                      <a:r>
                        <a:rPr lang="es-MX" sz="1200" b="1" i="0" u="none" strike="noStrike" dirty="0" smtClean="0">
                          <a:solidFill>
                            <a:srgbClr val="FFFFFF"/>
                          </a:solidFill>
                          <a:effectLst/>
                          <a:latin typeface="Aptos Narrow" panose="02110004020202020204"/>
                        </a:rPr>
                        <a:t>POLÍTICO</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smtClean="0">
                          <a:solidFill>
                            <a:srgbClr val="FFFFFF"/>
                          </a:solidFill>
                          <a:effectLst/>
                          <a:latin typeface="Aptos Narrow" panose="02110004020202020204"/>
                        </a:rPr>
                        <a:t>POSITIVA</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smtClean="0">
                          <a:solidFill>
                            <a:srgbClr val="FFFFFF"/>
                          </a:solidFill>
                          <a:effectLst/>
                          <a:latin typeface="Aptos Narrow" panose="02110004020202020204"/>
                        </a:rPr>
                        <a:t>NEGATIVA</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FFFFFF"/>
                          </a:solidFill>
                          <a:effectLst/>
                          <a:latin typeface="Aptos Narrow" panose="02110004020202020204"/>
                        </a:rPr>
                        <a:t>NO </a:t>
                      </a:r>
                      <a:r>
                        <a:rPr lang="es-MX" sz="1200" b="1" i="0" u="none" strike="noStrike" dirty="0" smtClean="0">
                          <a:solidFill>
                            <a:srgbClr val="FFFFFF"/>
                          </a:solidFill>
                          <a:effectLst/>
                          <a:latin typeface="Aptos Narrow" panose="02110004020202020204"/>
                        </a:rPr>
                        <a:t>ADJETIVADA</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4986075"/>
                  </a:ext>
                </a:extLst>
              </a:tr>
              <a:tr h="307484">
                <a:tc>
                  <a:txBody>
                    <a:bodyPr/>
                    <a:lstStyle/>
                    <a:p>
                      <a:pPr algn="l" fontAlgn="b"/>
                      <a:r>
                        <a:rPr lang="es-MX" sz="1200" b="0" i="0" u="none" strike="noStrike">
                          <a:solidFill>
                            <a:srgbClr val="000000"/>
                          </a:solidFill>
                          <a:effectLst/>
                          <a:latin typeface="Aptos Narrow" panose="02110004020202020204"/>
                        </a:rPr>
                        <a:t>MORENA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10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296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981734998"/>
                  </a:ext>
                </a:extLst>
              </a:tr>
              <a:tr h="307484">
                <a:tc>
                  <a:txBody>
                    <a:bodyPr/>
                    <a:lstStyle/>
                    <a:p>
                      <a:pPr algn="l" fontAlgn="b"/>
                      <a:r>
                        <a:rPr lang="es-MX" sz="1200" b="0" i="0" u="none" strike="noStrike">
                          <a:solidFill>
                            <a:srgbClr val="000000"/>
                          </a:solidFill>
                          <a:effectLst/>
                          <a:latin typeface="Aptos Narrow" panose="02110004020202020204"/>
                        </a:rPr>
                        <a:t>PRI</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50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359266657"/>
                  </a:ext>
                </a:extLst>
              </a:tr>
              <a:tr h="307484">
                <a:tc>
                  <a:txBody>
                    <a:bodyPr/>
                    <a:lstStyle/>
                    <a:p>
                      <a:pPr algn="l" fontAlgn="b"/>
                      <a:r>
                        <a:rPr lang="es-MX" sz="1200" b="0" i="0" u="none" strike="noStrike">
                          <a:solidFill>
                            <a:srgbClr val="000000"/>
                          </a:solidFill>
                          <a:effectLst/>
                          <a:latin typeface="Aptos Narrow" panose="02110004020202020204"/>
                        </a:rPr>
                        <a:t>MC</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27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908874186"/>
                  </a:ext>
                </a:extLst>
              </a:tr>
              <a:tr h="307484">
                <a:tc>
                  <a:txBody>
                    <a:bodyPr/>
                    <a:lstStyle/>
                    <a:p>
                      <a:pPr algn="l" fontAlgn="b"/>
                      <a:r>
                        <a:rPr lang="es-MX" sz="1200" b="0" i="0" u="none" strike="noStrike">
                          <a:solidFill>
                            <a:srgbClr val="000000"/>
                          </a:solidFill>
                          <a:effectLst/>
                          <a:latin typeface="Aptos Narrow" panose="02110004020202020204"/>
                        </a:rPr>
                        <a:t>PVEM</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25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616262036"/>
                  </a:ext>
                </a:extLst>
              </a:tr>
              <a:tr h="307484">
                <a:tc>
                  <a:txBody>
                    <a:bodyPr/>
                    <a:lstStyle/>
                    <a:p>
                      <a:pPr algn="l" fontAlgn="b"/>
                      <a:r>
                        <a:rPr lang="es-MX" sz="1200" b="0" i="0" u="none" strike="noStrike">
                          <a:solidFill>
                            <a:srgbClr val="000000"/>
                          </a:solidFill>
                          <a:effectLst/>
                          <a:latin typeface="Aptos Narrow" panose="02110004020202020204"/>
                        </a:rPr>
                        <a:t>PRD GUERRERO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21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804888607"/>
                  </a:ext>
                </a:extLst>
              </a:tr>
              <a:tr h="307484">
                <a:tc>
                  <a:txBody>
                    <a:bodyPr/>
                    <a:lstStyle/>
                    <a:p>
                      <a:pPr algn="l" fontAlgn="b"/>
                      <a:r>
                        <a:rPr lang="es-MX" sz="1200" b="0" i="0" u="none" strike="noStrike">
                          <a:solidFill>
                            <a:srgbClr val="000000"/>
                          </a:solidFill>
                          <a:effectLst/>
                          <a:latin typeface="Aptos Narrow" panose="02110004020202020204"/>
                        </a:rPr>
                        <a:t>PT</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21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797467170"/>
                  </a:ext>
                </a:extLst>
              </a:tr>
              <a:tr h="307484">
                <a:tc>
                  <a:txBody>
                    <a:bodyPr/>
                    <a:lstStyle/>
                    <a:p>
                      <a:pPr algn="l" fontAlgn="b"/>
                      <a:r>
                        <a:rPr lang="es-MX" sz="1200" b="0" i="0" u="none" strike="noStrike">
                          <a:solidFill>
                            <a:srgbClr val="000000"/>
                          </a:solidFill>
                          <a:effectLst/>
                          <a:latin typeface="Aptos Narrow" panose="02110004020202020204"/>
                        </a:rPr>
                        <a:t>PAN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15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408619237"/>
                  </a:ext>
                </a:extLst>
              </a:tr>
              <a:tr h="307484">
                <a:tc>
                  <a:txBody>
                    <a:bodyPr/>
                    <a:lstStyle/>
                    <a:p>
                      <a:pPr algn="l" fontAlgn="b"/>
                      <a:r>
                        <a:rPr lang="es-MX" sz="1200" b="0" i="0" u="none" strike="noStrike">
                          <a:solidFill>
                            <a:srgbClr val="000000"/>
                          </a:solidFill>
                          <a:effectLst/>
                          <a:latin typeface="Aptos Narrow" panose="02110004020202020204"/>
                        </a:rPr>
                        <a:t>PT-PVEM-MORENA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11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707579684"/>
                  </a:ext>
                </a:extLst>
              </a:tr>
              <a:tr h="307484">
                <a:tc>
                  <a:txBody>
                    <a:bodyPr/>
                    <a:lstStyle/>
                    <a:p>
                      <a:pPr algn="l" fontAlgn="b"/>
                      <a:r>
                        <a:rPr lang="es-MX" sz="1200" b="1" i="0" u="none" strike="noStrike">
                          <a:solidFill>
                            <a:srgbClr val="000000"/>
                          </a:solidFill>
                          <a:effectLst/>
                          <a:latin typeface="Aptos Narrow" panose="02110004020202020204"/>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Aptos Narrow" panose="02110004020202020204"/>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Aptos Narrow" panose="02110004020202020204"/>
                        </a:rPr>
                        <a:t>16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Aptos Narrow" panose="02110004020202020204"/>
                        </a:rPr>
                        <a:t>466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9620000"/>
                  </a:ext>
                </a:extLst>
              </a:tr>
            </a:tbl>
          </a:graphicData>
        </a:graphic>
      </p:graphicFrame>
      <p:sp>
        <p:nvSpPr>
          <p:cNvPr id="4" name="object 3"/>
          <p:cNvSpPr txBox="1">
            <a:spLocks/>
          </p:cNvSpPr>
          <p:nvPr/>
        </p:nvSpPr>
        <p:spPr>
          <a:xfrm>
            <a:off x="3657600" y="838200"/>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VALORA</a:t>
            </a:r>
            <a:r>
              <a:rPr lang="es-MX" sz="1700" b="1" spc="-10" dirty="0" smtClean="0">
                <a:solidFill>
                  <a:srgbClr val="7030A0"/>
                </a:solidFill>
                <a:latin typeface="Arial" panose="020B0604020202020204" pitchFamily="34" charset="0"/>
                <a:cs typeface="Arial" panose="020B0604020202020204" pitchFamily="34" charset="0"/>
              </a:rPr>
              <a:t>CIÓN POR PARTIDO POLÍTICO EN RADIO </a:t>
            </a:r>
            <a:endParaRPr lang="es-MX" sz="1700" b="1" dirty="0">
              <a:solidFill>
                <a:srgbClr val="7030A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965682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10400" y="4648200"/>
            <a:ext cx="4802948" cy="641009"/>
          </a:xfrm>
          <a:prstGeom prst="rect">
            <a:avLst/>
          </a:prstGeom>
          <a:ln w="9525">
            <a:solidFill>
              <a:schemeClr val="bg1"/>
            </a:solidFill>
          </a:ln>
        </p:spPr>
        <p:txBody>
          <a:bodyPr vert="horz" wrap="square" lIns="0" tIns="34290" rIns="0" bIns="0" rtlCol="0">
            <a:spAutoFit/>
          </a:bodyPr>
          <a:lstStyle/>
          <a:p>
            <a:pPr marL="92075" marR="81915" algn="just">
              <a:lnSpc>
                <a:spcPct val="150000"/>
              </a:lnSpc>
              <a:spcBef>
                <a:spcPts val="270"/>
              </a:spcBef>
            </a:pPr>
            <a:r>
              <a:rPr lang="es-MX" sz="1400" dirty="0" smtClean="0">
                <a:latin typeface="Arial" panose="020B0604020202020204" pitchFamily="34" charset="0"/>
                <a:cs typeface="Arial" panose="020B0604020202020204" pitchFamily="34" charset="0"/>
              </a:rPr>
              <a:t>No se detectaron registros de menciones </a:t>
            </a:r>
            <a:r>
              <a:rPr lang="es-MX" sz="1400" dirty="0" smtClean="0">
                <a:latin typeface="Arial" panose="020B0604020202020204" pitchFamily="34" charset="0"/>
                <a:cs typeface="Arial" panose="020B0604020202020204" pitchFamily="34" charset="0"/>
              </a:rPr>
              <a:t>directas por </a:t>
            </a:r>
            <a:r>
              <a:rPr lang="es-MX" sz="1400" dirty="0" smtClean="0">
                <a:latin typeface="Arial" panose="020B0604020202020204" pitchFamily="34" charset="0"/>
                <a:cs typeface="Arial" panose="020B0604020202020204" pitchFamily="34" charset="0"/>
              </a:rPr>
              <a:t>partido político en televisión. </a:t>
            </a:r>
            <a:endParaRPr sz="1400" dirty="0">
              <a:latin typeface="Arial" panose="020B0604020202020204" pitchFamily="34" charset="0"/>
              <a:cs typeface="Arial" panose="020B0604020202020204" pitchFamily="34" charset="0"/>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21</a:t>
            </a:fld>
            <a:endParaRPr spc="-25" dirty="0"/>
          </a:p>
        </p:txBody>
      </p:sp>
      <p:graphicFrame>
        <p:nvGraphicFramePr>
          <p:cNvPr id="9" name="Tabla 8"/>
          <p:cNvGraphicFramePr>
            <a:graphicFrameLocks noGrp="1"/>
          </p:cNvGraphicFramePr>
          <p:nvPr>
            <p:extLst>
              <p:ext uri="{D42A27DB-BD31-4B8C-83A1-F6EECF244321}">
                <p14:modId xmlns:p14="http://schemas.microsoft.com/office/powerpoint/2010/main" val="2786102030"/>
              </p:ext>
            </p:extLst>
          </p:nvPr>
        </p:nvGraphicFramePr>
        <p:xfrm>
          <a:off x="609599" y="4724400"/>
          <a:ext cx="6096000" cy="1359279"/>
        </p:xfrm>
        <a:graphic>
          <a:graphicData uri="http://schemas.openxmlformats.org/drawingml/2006/table">
            <a:tbl>
              <a:tblPr/>
              <a:tblGrid>
                <a:gridCol w="2086650">
                  <a:extLst>
                    <a:ext uri="{9D8B030D-6E8A-4147-A177-3AD203B41FA5}">
                      <a16:colId xmlns:a16="http://schemas.microsoft.com/office/drawing/2014/main" val="3408025813"/>
                    </a:ext>
                  </a:extLst>
                </a:gridCol>
                <a:gridCol w="1326513">
                  <a:extLst>
                    <a:ext uri="{9D8B030D-6E8A-4147-A177-3AD203B41FA5}">
                      <a16:colId xmlns:a16="http://schemas.microsoft.com/office/drawing/2014/main" val="609786910"/>
                    </a:ext>
                  </a:extLst>
                </a:gridCol>
                <a:gridCol w="1296705">
                  <a:extLst>
                    <a:ext uri="{9D8B030D-6E8A-4147-A177-3AD203B41FA5}">
                      <a16:colId xmlns:a16="http://schemas.microsoft.com/office/drawing/2014/main" val="3719658437"/>
                    </a:ext>
                  </a:extLst>
                </a:gridCol>
                <a:gridCol w="1386132">
                  <a:extLst>
                    <a:ext uri="{9D8B030D-6E8A-4147-A177-3AD203B41FA5}">
                      <a16:colId xmlns:a16="http://schemas.microsoft.com/office/drawing/2014/main" val="915474408"/>
                    </a:ext>
                  </a:extLst>
                </a:gridCol>
              </a:tblGrid>
              <a:tr h="453093">
                <a:tc>
                  <a:txBody>
                    <a:bodyPr/>
                    <a:lstStyle/>
                    <a:p>
                      <a:pPr algn="ctr" fontAlgn="b"/>
                      <a:r>
                        <a:rPr lang="es-MX" sz="1400" b="1" i="0" u="none" strike="noStrike" dirty="0">
                          <a:solidFill>
                            <a:schemeClr val="bg1"/>
                          </a:solidFill>
                          <a:effectLst/>
                          <a:latin typeface="Arial" panose="020B0604020202020204" pitchFamily="34" charset="0"/>
                          <a:cs typeface="Arial" panose="020B0604020202020204" pitchFamily="34" charset="0"/>
                        </a:rPr>
                        <a:t>PARTIDO POLÍTICO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400" b="1" i="0" u="none" strike="noStrike" dirty="0">
                          <a:solidFill>
                            <a:schemeClr val="bg1"/>
                          </a:solidFill>
                          <a:effectLst/>
                          <a:latin typeface="Arial" panose="020B0604020202020204" pitchFamily="34" charset="0"/>
                          <a:cs typeface="Arial" panose="020B0604020202020204" pitchFamily="34" charset="0"/>
                        </a:rPr>
                        <a:t>POSITIVA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400" b="1" i="0" u="none" strike="noStrike" dirty="0">
                          <a:solidFill>
                            <a:schemeClr val="bg1"/>
                          </a:solidFill>
                          <a:effectLst/>
                          <a:latin typeface="Arial" panose="020B0604020202020204" pitchFamily="34" charset="0"/>
                          <a:cs typeface="Arial" panose="020B0604020202020204" pitchFamily="34" charset="0"/>
                        </a:rPr>
                        <a:t>NEGATIVA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400" b="1" i="0" u="none" strike="noStrike" dirty="0">
                          <a:solidFill>
                            <a:schemeClr val="bg1"/>
                          </a:solidFill>
                          <a:effectLst/>
                          <a:latin typeface="Arial" panose="020B0604020202020204" pitchFamily="34" charset="0"/>
                          <a:cs typeface="Arial" panose="020B0604020202020204" pitchFamily="34" charset="0"/>
                        </a:rPr>
                        <a:t>NO ADJETIVADA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061242481"/>
                  </a:ext>
                </a:extLst>
              </a:tr>
              <a:tr h="453093">
                <a:tc>
                  <a:txBody>
                    <a:bodyPr/>
                    <a:lstStyle/>
                    <a:p>
                      <a:pPr algn="l" fontAlgn="b"/>
                      <a:r>
                        <a:rPr lang="es-MX" sz="1400" b="0" i="0" u="none" strike="noStrike" dirty="0" smtClean="0">
                          <a:solidFill>
                            <a:srgbClr val="000000"/>
                          </a:solidFill>
                          <a:effectLst/>
                          <a:latin typeface="Arial" panose="020B0604020202020204" pitchFamily="34" charset="0"/>
                          <a:cs typeface="Arial" panose="020B0604020202020204" pitchFamily="34" charset="0"/>
                        </a:rPr>
                        <a:t>SIN REGISTROS</a:t>
                      </a:r>
                      <a:endParaRPr lang="es-MX" sz="14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400" b="0" i="0" u="none" strike="noStrike" dirty="0">
                          <a:solidFill>
                            <a:srgbClr val="000000"/>
                          </a:solidFill>
                          <a:effectLst/>
                          <a:latin typeface="Arial" panose="020B0604020202020204" pitchFamily="34" charset="0"/>
                          <a:cs typeface="Arial" panose="020B0604020202020204" pitchFamily="34" charset="0"/>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400" b="0" i="0" u="none" strike="noStrike" dirty="0">
                          <a:solidFill>
                            <a:srgbClr val="000000"/>
                          </a:solidFill>
                          <a:effectLst/>
                          <a:latin typeface="Arial" panose="020B0604020202020204" pitchFamily="34" charset="0"/>
                          <a:cs typeface="Arial" panose="020B0604020202020204" pitchFamily="34" charset="0"/>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400" b="0" i="0" u="none" strike="noStrike" dirty="0" smtClean="0">
                          <a:solidFill>
                            <a:srgbClr val="000000"/>
                          </a:solidFill>
                          <a:effectLst/>
                          <a:latin typeface="Arial" panose="020B0604020202020204" pitchFamily="34" charset="0"/>
                          <a:cs typeface="Arial" panose="020B0604020202020204" pitchFamily="34" charset="0"/>
                        </a:rPr>
                        <a:t>0</a:t>
                      </a:r>
                      <a:endParaRPr lang="es-MX" sz="14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959653508"/>
                  </a:ext>
                </a:extLst>
              </a:tr>
              <a:tr h="453093">
                <a:tc>
                  <a:txBody>
                    <a:bodyPr/>
                    <a:lstStyle/>
                    <a:p>
                      <a:pPr algn="l" fontAlgn="b"/>
                      <a:r>
                        <a:rPr lang="es-MX" sz="1400" b="1" i="0" u="none" strike="noStrike" dirty="0">
                          <a:solidFill>
                            <a:srgbClr val="000000"/>
                          </a:solidFill>
                          <a:effectLst/>
                          <a:latin typeface="Arial" panose="020B0604020202020204" pitchFamily="34" charset="0"/>
                          <a:cs typeface="Arial" panose="020B0604020202020204" pitchFamily="34" charset="0"/>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400" b="1" i="0" u="none" strike="noStrike" dirty="0">
                          <a:solidFill>
                            <a:srgbClr val="000000"/>
                          </a:solidFill>
                          <a:effectLst/>
                          <a:latin typeface="Arial" panose="020B0604020202020204" pitchFamily="34" charset="0"/>
                          <a:cs typeface="Arial" panose="020B0604020202020204" pitchFamily="34" charset="0"/>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400" b="1" i="0" u="none" strike="noStrike" dirty="0">
                          <a:solidFill>
                            <a:srgbClr val="000000"/>
                          </a:solidFill>
                          <a:effectLst/>
                          <a:latin typeface="Arial" panose="020B0604020202020204" pitchFamily="34" charset="0"/>
                          <a:cs typeface="Arial" panose="020B0604020202020204" pitchFamily="34" charset="0"/>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400" b="1" i="0" u="none" strike="noStrike" dirty="0" smtClean="0">
                          <a:solidFill>
                            <a:srgbClr val="000000"/>
                          </a:solidFill>
                          <a:effectLst/>
                          <a:latin typeface="Arial" panose="020B0604020202020204" pitchFamily="34" charset="0"/>
                          <a:cs typeface="Arial" panose="020B0604020202020204" pitchFamily="34" charset="0"/>
                        </a:rPr>
                        <a:t>0</a:t>
                      </a:r>
                      <a:endParaRPr lang="es-MX" sz="1400" b="1"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300243"/>
                  </a:ext>
                </a:extLst>
              </a:tr>
            </a:tbl>
          </a:graphicData>
        </a:graphic>
      </p:graphicFrame>
      <p:graphicFrame>
        <p:nvGraphicFramePr>
          <p:cNvPr id="6" name="Gráfico 5">
            <a:extLst>
              <a:ext uri="{FF2B5EF4-FFF2-40B4-BE49-F238E27FC236}">
                <a16:creationId xmlns:a16="http://schemas.microsoft.com/office/drawing/2014/main" id="{882FAF23-439D-4DD4-B594-F065DF4BEC3A}"/>
              </a:ext>
            </a:extLst>
          </p:cNvPr>
          <p:cNvGraphicFramePr>
            <a:graphicFrameLocks/>
          </p:cNvGraphicFramePr>
          <p:nvPr>
            <p:extLst>
              <p:ext uri="{D42A27DB-BD31-4B8C-83A1-F6EECF244321}">
                <p14:modId xmlns:p14="http://schemas.microsoft.com/office/powerpoint/2010/main" val="47523712"/>
              </p:ext>
            </p:extLst>
          </p:nvPr>
        </p:nvGraphicFramePr>
        <p:xfrm>
          <a:off x="629443" y="1143000"/>
          <a:ext cx="6076156" cy="3386933"/>
        </p:xfrm>
        <a:graphic>
          <a:graphicData uri="http://schemas.openxmlformats.org/drawingml/2006/chart">
            <c:chart xmlns:c="http://schemas.openxmlformats.org/drawingml/2006/chart" xmlns:r="http://schemas.openxmlformats.org/officeDocument/2006/relationships" r:id="rId2"/>
          </a:graphicData>
        </a:graphic>
      </p:graphicFrame>
      <p:sp>
        <p:nvSpPr>
          <p:cNvPr id="7" name="object 3"/>
          <p:cNvSpPr txBox="1">
            <a:spLocks/>
          </p:cNvSpPr>
          <p:nvPr/>
        </p:nvSpPr>
        <p:spPr>
          <a:xfrm>
            <a:off x="1981200" y="428433"/>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VALORA</a:t>
            </a:r>
            <a:r>
              <a:rPr lang="es-MX" sz="1700" b="1" spc="-10" dirty="0" smtClean="0">
                <a:solidFill>
                  <a:srgbClr val="7030A0"/>
                </a:solidFill>
                <a:latin typeface="Arial" panose="020B0604020202020204" pitchFamily="34" charset="0"/>
                <a:cs typeface="Arial" panose="020B0604020202020204" pitchFamily="34" charset="0"/>
              </a:rPr>
              <a:t>CIÓN POR PARTIDO POLÍTICO EN TV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22</a:t>
            </a:fld>
            <a:endParaRPr spc="-25" dirty="0"/>
          </a:p>
        </p:txBody>
      </p:sp>
      <p:sp>
        <p:nvSpPr>
          <p:cNvPr id="3" name="Rectangle 1"/>
          <p:cNvSpPr>
            <a:spLocks noChangeArrowheads="1"/>
          </p:cNvSpPr>
          <p:nvPr/>
        </p:nvSpPr>
        <p:spPr bwMode="auto">
          <a:xfrm>
            <a:off x="914400" y="4064675"/>
            <a:ext cx="10668000"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smtClean="0">
                <a:ln>
                  <a:noFill/>
                </a:ln>
                <a:solidFill>
                  <a:schemeClr val="tx1"/>
                </a:solidFill>
                <a:effectLst/>
                <a:latin typeface="Arial" panose="020B0604020202020204" pitchFamily="34" charset="0"/>
              </a:rPr>
              <a:t>En el monitoreo de medios de radio y televisión se analizó la ubicación de las menciones a los partidos </a:t>
            </a:r>
            <a:r>
              <a:rPr kumimoji="0" lang="es-MX" altLang="es-MX" sz="1400" i="0" u="none" strike="noStrike" cap="none" normalizeH="0" baseline="0" dirty="0" smtClean="0">
                <a:ln>
                  <a:noFill/>
                </a:ln>
                <a:solidFill>
                  <a:schemeClr val="tx1"/>
                </a:solidFill>
                <a:effectLst/>
                <a:latin typeface="Arial" panose="020B0604020202020204" pitchFamily="34" charset="0"/>
              </a:rPr>
              <a:t>políticos, las cuales únicamente se identificaron en la radio, y fueron clasificadas </a:t>
            </a:r>
            <a:r>
              <a:rPr kumimoji="0" lang="es-MX" altLang="es-MX" sz="1400" i="0" u="none" strike="noStrike" cap="none" normalizeH="0" baseline="0" dirty="0" smtClean="0">
                <a:ln>
                  <a:noFill/>
                </a:ln>
                <a:solidFill>
                  <a:schemeClr val="tx1"/>
                </a:solidFill>
                <a:effectLst/>
                <a:latin typeface="Arial" panose="020B0604020202020204" pitchFamily="34" charset="0"/>
              </a:rPr>
              <a:t>en tres categorías: Introducción, Vinculada y Sin relación. </a:t>
            </a:r>
            <a:r>
              <a:rPr lang="es-MX" altLang="es-MX" sz="1400" dirty="0" smtClean="0">
                <a:solidFill>
                  <a:schemeClr val="tx1"/>
                </a:solidFill>
                <a:latin typeface="Arial" panose="020B0604020202020204" pitchFamily="34" charset="0"/>
              </a:rPr>
              <a:t>Lo</a:t>
            </a:r>
            <a:r>
              <a:rPr kumimoji="0" lang="es-MX" altLang="es-MX" sz="1400" i="0" u="none" strike="noStrike" cap="none" normalizeH="0" baseline="0" dirty="0" smtClean="0">
                <a:ln>
                  <a:noFill/>
                </a:ln>
                <a:solidFill>
                  <a:schemeClr val="tx1"/>
                </a:solidFill>
                <a:effectLst/>
                <a:latin typeface="Arial" panose="020B0604020202020204" pitchFamily="34" charset="0"/>
              </a:rPr>
              <a:t>s tres partidos políticos con mayor número de menciones fueron los siguientes:</a:t>
            </a:r>
          </a:p>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smtClean="0">
                <a:ln>
                  <a:noFill/>
                </a:ln>
                <a:solidFill>
                  <a:schemeClr val="tx1"/>
                </a:solidFill>
                <a:effectLst/>
                <a:latin typeface="Arial" panose="020B0604020202020204" pitchFamily="34" charset="0"/>
              </a:rPr>
              <a:t>El partido Morena registró </a:t>
            </a:r>
            <a:r>
              <a:rPr lang="es-MX" altLang="es-MX" sz="1400" dirty="0" smtClean="0">
                <a:solidFill>
                  <a:schemeClr val="tx1"/>
                </a:solidFill>
                <a:latin typeface="Arial" panose="020B0604020202020204" pitchFamily="34" charset="0"/>
              </a:rPr>
              <a:t>61</a:t>
            </a:r>
            <a:r>
              <a:rPr kumimoji="0" lang="es-MX" altLang="es-MX" sz="1400" i="0" u="none" strike="noStrike" cap="none" normalizeH="0" baseline="0" dirty="0" smtClean="0">
                <a:ln>
                  <a:noFill/>
                </a:ln>
                <a:solidFill>
                  <a:schemeClr val="tx1"/>
                </a:solidFill>
                <a:effectLst/>
                <a:latin typeface="Arial" panose="020B0604020202020204" pitchFamily="34" charset="0"/>
              </a:rPr>
              <a:t> menciones en la categoría Introducción, </a:t>
            </a:r>
            <a:r>
              <a:rPr lang="es-MX" altLang="es-MX" sz="1400" dirty="0" smtClean="0">
                <a:solidFill>
                  <a:schemeClr val="tx1"/>
                </a:solidFill>
                <a:latin typeface="Arial" panose="020B0604020202020204" pitchFamily="34" charset="0"/>
              </a:rPr>
              <a:t>27</a:t>
            </a:r>
            <a:r>
              <a:rPr kumimoji="0" lang="es-MX" altLang="es-MX" sz="1400" i="0" u="none" strike="noStrike" cap="none" normalizeH="0" baseline="0" dirty="0" smtClean="0">
                <a:ln>
                  <a:noFill/>
                </a:ln>
                <a:solidFill>
                  <a:schemeClr val="tx1"/>
                </a:solidFill>
                <a:effectLst/>
                <a:latin typeface="Arial" panose="020B0604020202020204" pitchFamily="34" charset="0"/>
              </a:rPr>
              <a:t> Vinculadas y </a:t>
            </a:r>
            <a:r>
              <a:rPr lang="es-MX" altLang="es-MX" sz="1400" dirty="0" smtClean="0">
                <a:solidFill>
                  <a:schemeClr val="tx1"/>
                </a:solidFill>
                <a:latin typeface="Arial" panose="020B0604020202020204" pitchFamily="34" charset="0"/>
              </a:rPr>
              <a:t>219</a:t>
            </a:r>
            <a:r>
              <a:rPr kumimoji="0" lang="es-MX" altLang="es-MX" sz="1400" i="0" u="none" strike="noStrike" cap="none" normalizeH="0" baseline="0" dirty="0" smtClean="0">
                <a:ln>
                  <a:noFill/>
                </a:ln>
                <a:solidFill>
                  <a:schemeClr val="tx1"/>
                </a:solidFill>
                <a:effectLst/>
                <a:latin typeface="Arial" panose="020B0604020202020204" pitchFamily="34" charset="0"/>
              </a:rPr>
              <a:t> Sin </a:t>
            </a:r>
            <a:r>
              <a:rPr lang="es-MX" altLang="es-MX" sz="1400" dirty="0">
                <a:solidFill>
                  <a:schemeClr val="tx1"/>
                </a:solidFill>
                <a:latin typeface="Arial" panose="020B0604020202020204" pitchFamily="34" charset="0"/>
              </a:rPr>
              <a:t>R</a:t>
            </a:r>
            <a:r>
              <a:rPr kumimoji="0" lang="es-MX" altLang="es-MX" sz="1400" i="0" u="none" strike="noStrike" cap="none" normalizeH="0" baseline="0" dirty="0" smtClean="0">
                <a:ln>
                  <a:noFill/>
                </a:ln>
                <a:solidFill>
                  <a:schemeClr val="tx1"/>
                </a:solidFill>
                <a:effectLst/>
                <a:latin typeface="Arial" panose="020B0604020202020204" pitchFamily="34" charset="0"/>
              </a:rPr>
              <a:t>elación. Por su parte, el Partido </a:t>
            </a:r>
            <a:r>
              <a:rPr lang="es-MX" altLang="es-MX" sz="1400" dirty="0" smtClean="0">
                <a:solidFill>
                  <a:schemeClr val="tx1"/>
                </a:solidFill>
                <a:latin typeface="Arial" panose="020B0604020202020204" pitchFamily="34" charset="0"/>
              </a:rPr>
              <a:t>Revolucionario Institucional </a:t>
            </a:r>
            <a:r>
              <a:rPr kumimoji="0" lang="es-MX" altLang="es-MX" sz="1400" i="0" u="none" strike="noStrike" cap="none" normalizeH="0" baseline="0" dirty="0" smtClean="0">
                <a:ln>
                  <a:noFill/>
                </a:ln>
                <a:solidFill>
                  <a:schemeClr val="tx1"/>
                </a:solidFill>
                <a:effectLst/>
                <a:latin typeface="Arial" panose="020B0604020202020204" pitchFamily="34" charset="0"/>
              </a:rPr>
              <a:t>contabilizó </a:t>
            </a:r>
            <a:r>
              <a:rPr lang="es-MX" altLang="es-MX" sz="1400" dirty="0">
                <a:solidFill>
                  <a:schemeClr val="tx1"/>
                </a:solidFill>
                <a:latin typeface="Arial" panose="020B0604020202020204" pitchFamily="34" charset="0"/>
              </a:rPr>
              <a:t>8</a:t>
            </a:r>
            <a:r>
              <a:rPr kumimoji="0" lang="es-MX" altLang="es-MX" sz="1400" i="0" u="none" strike="noStrike" cap="none" normalizeH="0" baseline="0" dirty="0" smtClean="0">
                <a:ln>
                  <a:noFill/>
                </a:ln>
                <a:solidFill>
                  <a:schemeClr val="tx1"/>
                </a:solidFill>
                <a:effectLst/>
                <a:latin typeface="Arial" panose="020B0604020202020204" pitchFamily="34" charset="0"/>
              </a:rPr>
              <a:t> menciones en Introducción, 5 Vinculadas y </a:t>
            </a:r>
            <a:r>
              <a:rPr lang="es-MX" altLang="es-MX" sz="1400" dirty="0" smtClean="0">
                <a:solidFill>
                  <a:schemeClr val="tx1"/>
                </a:solidFill>
                <a:latin typeface="Arial" panose="020B0604020202020204" pitchFamily="34" charset="0"/>
              </a:rPr>
              <a:t>42</a:t>
            </a:r>
            <a:r>
              <a:rPr kumimoji="0" lang="es-MX" altLang="es-MX" sz="1400" i="0" u="none" strike="noStrike" cap="none" normalizeH="0" baseline="0" dirty="0" smtClean="0">
                <a:ln>
                  <a:noFill/>
                </a:ln>
                <a:solidFill>
                  <a:schemeClr val="tx1"/>
                </a:solidFill>
                <a:effectLst/>
                <a:latin typeface="Arial" panose="020B0604020202020204" pitchFamily="34" charset="0"/>
              </a:rPr>
              <a:t> Sin </a:t>
            </a:r>
            <a:r>
              <a:rPr lang="es-MX" altLang="es-MX" sz="1400" dirty="0">
                <a:solidFill>
                  <a:schemeClr val="tx1"/>
                </a:solidFill>
                <a:latin typeface="Arial" panose="020B0604020202020204" pitchFamily="34" charset="0"/>
              </a:rPr>
              <a:t>R</a:t>
            </a:r>
            <a:r>
              <a:rPr kumimoji="0" lang="es-MX" altLang="es-MX" sz="1400" i="0" u="none" strike="noStrike" cap="none" normalizeH="0" baseline="0" dirty="0" smtClean="0">
                <a:ln>
                  <a:noFill/>
                </a:ln>
                <a:solidFill>
                  <a:schemeClr val="tx1"/>
                </a:solidFill>
                <a:effectLst/>
                <a:latin typeface="Arial" panose="020B0604020202020204" pitchFamily="34" charset="0"/>
              </a:rPr>
              <a:t>elación. Finalmente, el Partido </a:t>
            </a:r>
            <a:r>
              <a:rPr lang="es-MX" altLang="es-MX" sz="1400" dirty="0" smtClean="0">
                <a:solidFill>
                  <a:schemeClr val="tx1"/>
                </a:solidFill>
                <a:latin typeface="Arial" panose="020B0604020202020204" pitchFamily="34" charset="0"/>
              </a:rPr>
              <a:t>Movimiento Ciudadano</a:t>
            </a:r>
            <a:r>
              <a:rPr kumimoji="0" lang="es-MX" altLang="es-MX" sz="1400" i="0" u="none" strike="noStrike" cap="none" normalizeH="0" baseline="0" dirty="0" smtClean="0">
                <a:ln>
                  <a:noFill/>
                </a:ln>
                <a:solidFill>
                  <a:schemeClr val="tx1"/>
                </a:solidFill>
                <a:effectLst/>
                <a:latin typeface="Arial" panose="020B0604020202020204" pitchFamily="34" charset="0"/>
              </a:rPr>
              <a:t> obtuvo 3 menciones en Introducción, 7 Vinculadas y 20 Sin </a:t>
            </a:r>
            <a:r>
              <a:rPr lang="es-MX" altLang="es-MX" sz="1400" dirty="0">
                <a:solidFill>
                  <a:schemeClr val="tx1"/>
                </a:solidFill>
                <a:latin typeface="Arial" panose="020B0604020202020204" pitchFamily="34" charset="0"/>
              </a:rPr>
              <a:t>R</a:t>
            </a:r>
            <a:r>
              <a:rPr kumimoji="0" lang="es-MX" altLang="es-MX" sz="1400" i="0" u="none" strike="noStrike" cap="none" normalizeH="0" baseline="0" dirty="0" smtClean="0">
                <a:ln>
                  <a:noFill/>
                </a:ln>
                <a:solidFill>
                  <a:schemeClr val="tx1"/>
                </a:solidFill>
                <a:effectLst/>
                <a:latin typeface="Arial" panose="020B0604020202020204" pitchFamily="34" charset="0"/>
              </a:rPr>
              <a:t>elación.</a:t>
            </a:r>
          </a:p>
        </p:txBody>
      </p:sp>
      <p:graphicFrame>
        <p:nvGraphicFramePr>
          <p:cNvPr id="6" name="Gráfico 5">
            <a:extLst>
              <a:ext uri="{FF2B5EF4-FFF2-40B4-BE49-F238E27FC236}">
                <a16:creationId xmlns:a16="http://schemas.microsoft.com/office/drawing/2014/main" id="{06BAD8C1-C023-8C57-17CF-F77C82637E15}"/>
              </a:ext>
            </a:extLst>
          </p:cNvPr>
          <p:cNvGraphicFramePr>
            <a:graphicFrameLocks/>
          </p:cNvGraphicFramePr>
          <p:nvPr>
            <p:extLst>
              <p:ext uri="{D42A27DB-BD31-4B8C-83A1-F6EECF244321}">
                <p14:modId xmlns:p14="http://schemas.microsoft.com/office/powerpoint/2010/main" val="1690707352"/>
              </p:ext>
            </p:extLst>
          </p:nvPr>
        </p:nvGraphicFramePr>
        <p:xfrm>
          <a:off x="1371600" y="838200"/>
          <a:ext cx="9368158" cy="3293082"/>
        </p:xfrm>
        <a:graphic>
          <a:graphicData uri="http://schemas.openxmlformats.org/drawingml/2006/chart">
            <c:chart xmlns:c="http://schemas.openxmlformats.org/drawingml/2006/chart" xmlns:r="http://schemas.openxmlformats.org/officeDocument/2006/relationships" r:id="rId2"/>
          </a:graphicData>
        </a:graphic>
      </p:graphicFrame>
      <p:sp>
        <p:nvSpPr>
          <p:cNvPr id="7" name="object 3"/>
          <p:cNvSpPr txBox="1">
            <a:spLocks/>
          </p:cNvSpPr>
          <p:nvPr/>
        </p:nvSpPr>
        <p:spPr>
          <a:xfrm>
            <a:off x="3109086" y="479626"/>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UBICA</a:t>
            </a:r>
            <a:r>
              <a:rPr lang="es-MX" sz="1700" b="1" spc="-10" dirty="0" smtClean="0">
                <a:solidFill>
                  <a:srgbClr val="7030A0"/>
                </a:solidFill>
                <a:latin typeface="Arial" panose="020B0604020202020204" pitchFamily="34" charset="0"/>
                <a:cs typeface="Arial" panose="020B0604020202020204" pitchFamily="34" charset="0"/>
              </a:rPr>
              <a:t>CIÓN POR PARTIDO POLÍTICO EN RADIO </a:t>
            </a:r>
            <a:endParaRPr lang="es-MX" sz="1700" b="1" dirty="0">
              <a:solidFill>
                <a:srgbClr val="7030A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54165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23</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2598177561"/>
              </p:ext>
            </p:extLst>
          </p:nvPr>
        </p:nvGraphicFramePr>
        <p:xfrm>
          <a:off x="1752600" y="1676400"/>
          <a:ext cx="8582820" cy="3695227"/>
        </p:xfrm>
        <a:graphic>
          <a:graphicData uri="http://schemas.openxmlformats.org/drawingml/2006/table">
            <a:tbl>
              <a:tblPr/>
              <a:tblGrid>
                <a:gridCol w="2971800">
                  <a:extLst>
                    <a:ext uri="{9D8B030D-6E8A-4147-A177-3AD203B41FA5}">
                      <a16:colId xmlns:a16="http://schemas.microsoft.com/office/drawing/2014/main" val="269331974"/>
                    </a:ext>
                  </a:extLst>
                </a:gridCol>
                <a:gridCol w="1981200">
                  <a:extLst>
                    <a:ext uri="{9D8B030D-6E8A-4147-A177-3AD203B41FA5}">
                      <a16:colId xmlns:a16="http://schemas.microsoft.com/office/drawing/2014/main" val="641274446"/>
                    </a:ext>
                  </a:extLst>
                </a:gridCol>
                <a:gridCol w="2018968">
                  <a:extLst>
                    <a:ext uri="{9D8B030D-6E8A-4147-A177-3AD203B41FA5}">
                      <a16:colId xmlns:a16="http://schemas.microsoft.com/office/drawing/2014/main" val="1525584106"/>
                    </a:ext>
                  </a:extLst>
                </a:gridCol>
                <a:gridCol w="1610852">
                  <a:extLst>
                    <a:ext uri="{9D8B030D-6E8A-4147-A177-3AD203B41FA5}">
                      <a16:colId xmlns:a16="http://schemas.microsoft.com/office/drawing/2014/main" val="1758692139"/>
                    </a:ext>
                  </a:extLst>
                </a:gridCol>
              </a:tblGrid>
              <a:tr h="641410">
                <a:tc>
                  <a:txBody>
                    <a:bodyPr/>
                    <a:lstStyle/>
                    <a:p>
                      <a:pPr algn="l" fontAlgn="b"/>
                      <a:r>
                        <a:rPr lang="es-MX" sz="1200" b="1" i="0" u="none" strike="noStrike" dirty="0">
                          <a:solidFill>
                            <a:srgbClr val="FFFFFF"/>
                          </a:solidFill>
                          <a:effectLst/>
                          <a:latin typeface="Aptos Narrow" panose="02110004020202020204"/>
                        </a:rPr>
                        <a:t>PARTIDO </a:t>
                      </a:r>
                      <a:r>
                        <a:rPr lang="es-MX" sz="1200" b="1" i="0" u="none" strike="noStrike" dirty="0" smtClean="0">
                          <a:solidFill>
                            <a:srgbClr val="FFFFFF"/>
                          </a:solidFill>
                          <a:effectLst/>
                          <a:latin typeface="Aptos Narrow" panose="02110004020202020204"/>
                        </a:rPr>
                        <a:t>POLÍTICO</a:t>
                      </a:r>
                    </a:p>
                    <a:p>
                      <a:pPr algn="l"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smtClean="0">
                          <a:solidFill>
                            <a:srgbClr val="FFFFFF"/>
                          </a:solidFill>
                          <a:effectLst/>
                          <a:latin typeface="Aptos Narrow" panose="02110004020202020204"/>
                        </a:rPr>
                        <a:t>INTRODUCCIÓN</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smtClean="0">
                          <a:solidFill>
                            <a:srgbClr val="FFFFFF"/>
                          </a:solidFill>
                          <a:effectLst/>
                          <a:latin typeface="Aptos Narrow" panose="02110004020202020204"/>
                        </a:rPr>
                        <a:t>VINCULADA</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FFFFFF"/>
                          </a:solidFill>
                          <a:effectLst/>
                          <a:latin typeface="Aptos Narrow" panose="02110004020202020204"/>
                        </a:rPr>
                        <a:t>SIN </a:t>
                      </a:r>
                      <a:r>
                        <a:rPr lang="es-MX" sz="1200" b="1" i="0" u="none" strike="noStrike" dirty="0" smtClean="0">
                          <a:solidFill>
                            <a:srgbClr val="FFFFFF"/>
                          </a:solidFill>
                          <a:effectLst/>
                          <a:latin typeface="Aptos Narrow" panose="02110004020202020204"/>
                        </a:rPr>
                        <a:t>RELACIÓN</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77992521"/>
                  </a:ext>
                </a:extLst>
              </a:tr>
              <a:tr h="339313">
                <a:tc>
                  <a:txBody>
                    <a:bodyPr/>
                    <a:lstStyle/>
                    <a:p>
                      <a:pPr algn="l" fontAlgn="b"/>
                      <a:r>
                        <a:rPr lang="es-MX" sz="1200" b="0" i="0" u="none" strike="noStrike">
                          <a:solidFill>
                            <a:srgbClr val="000000"/>
                          </a:solidFill>
                          <a:effectLst/>
                          <a:latin typeface="Aptos Narrow" panose="02110004020202020204"/>
                        </a:rPr>
                        <a:t>MORENA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61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27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219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720087432"/>
                  </a:ext>
                </a:extLst>
              </a:tr>
              <a:tr h="339313">
                <a:tc>
                  <a:txBody>
                    <a:bodyPr/>
                    <a:lstStyle/>
                    <a:p>
                      <a:pPr algn="l" fontAlgn="b"/>
                      <a:r>
                        <a:rPr lang="es-MX" sz="1200" b="0" i="0" u="none" strike="noStrike">
                          <a:solidFill>
                            <a:srgbClr val="000000"/>
                          </a:solidFill>
                          <a:effectLst/>
                          <a:latin typeface="Aptos Narrow" panose="02110004020202020204"/>
                        </a:rPr>
                        <a:t>PRI</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42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589949241"/>
                  </a:ext>
                </a:extLst>
              </a:tr>
              <a:tr h="339313">
                <a:tc>
                  <a:txBody>
                    <a:bodyPr/>
                    <a:lstStyle/>
                    <a:p>
                      <a:pPr algn="l" fontAlgn="b"/>
                      <a:r>
                        <a:rPr lang="es-MX" sz="1200" b="0" i="0" u="none" strike="noStrike">
                          <a:solidFill>
                            <a:srgbClr val="000000"/>
                          </a:solidFill>
                          <a:effectLst/>
                          <a:latin typeface="Aptos Narrow" panose="02110004020202020204"/>
                        </a:rPr>
                        <a:t>MC</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20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873897692"/>
                  </a:ext>
                </a:extLst>
              </a:tr>
              <a:tr h="339313">
                <a:tc>
                  <a:txBody>
                    <a:bodyPr/>
                    <a:lstStyle/>
                    <a:p>
                      <a:pPr algn="l" fontAlgn="b"/>
                      <a:r>
                        <a:rPr lang="es-MX" sz="1200" b="0" i="0" u="none" strike="noStrike">
                          <a:solidFill>
                            <a:srgbClr val="000000"/>
                          </a:solidFill>
                          <a:effectLst/>
                          <a:latin typeface="Aptos Narrow" panose="02110004020202020204"/>
                        </a:rPr>
                        <a:t>PVEM</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22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107626515"/>
                  </a:ext>
                </a:extLst>
              </a:tr>
              <a:tr h="339313">
                <a:tc>
                  <a:txBody>
                    <a:bodyPr/>
                    <a:lstStyle/>
                    <a:p>
                      <a:pPr algn="l" fontAlgn="b"/>
                      <a:r>
                        <a:rPr lang="es-MX" sz="1200" b="0" i="0" u="none" strike="noStrike">
                          <a:solidFill>
                            <a:srgbClr val="000000"/>
                          </a:solidFill>
                          <a:effectLst/>
                          <a:latin typeface="Aptos Narrow" panose="02110004020202020204"/>
                        </a:rPr>
                        <a:t>PRD GUERRERO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15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883616778"/>
                  </a:ext>
                </a:extLst>
              </a:tr>
              <a:tr h="339313">
                <a:tc>
                  <a:txBody>
                    <a:bodyPr/>
                    <a:lstStyle/>
                    <a:p>
                      <a:pPr algn="l" fontAlgn="b"/>
                      <a:r>
                        <a:rPr lang="es-MX" sz="1200" b="0" i="0" u="none" strike="noStrike">
                          <a:solidFill>
                            <a:srgbClr val="000000"/>
                          </a:solidFill>
                          <a:effectLst/>
                          <a:latin typeface="Aptos Narrow" panose="02110004020202020204"/>
                        </a:rPr>
                        <a:t>PT</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19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692016387"/>
                  </a:ext>
                </a:extLst>
              </a:tr>
              <a:tr h="339313">
                <a:tc>
                  <a:txBody>
                    <a:bodyPr/>
                    <a:lstStyle/>
                    <a:p>
                      <a:pPr algn="l" fontAlgn="b"/>
                      <a:r>
                        <a:rPr lang="es-MX" sz="1200" b="0" i="0" u="none" strike="noStrike">
                          <a:solidFill>
                            <a:srgbClr val="000000"/>
                          </a:solidFill>
                          <a:effectLst/>
                          <a:latin typeface="Aptos Narrow" panose="02110004020202020204"/>
                        </a:rPr>
                        <a:t>PAN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13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695639053"/>
                  </a:ext>
                </a:extLst>
              </a:tr>
              <a:tr h="339313">
                <a:tc>
                  <a:txBody>
                    <a:bodyPr/>
                    <a:lstStyle/>
                    <a:p>
                      <a:pPr algn="l" fontAlgn="b"/>
                      <a:r>
                        <a:rPr lang="es-MX" sz="1200" b="0" i="0" u="none" strike="noStrike">
                          <a:solidFill>
                            <a:srgbClr val="000000"/>
                          </a:solidFill>
                          <a:effectLst/>
                          <a:latin typeface="Aptos Narrow" panose="02110004020202020204"/>
                        </a:rPr>
                        <a:t>PT-PVEM-MORENA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213776775"/>
                  </a:ext>
                </a:extLst>
              </a:tr>
              <a:tr h="339313">
                <a:tc>
                  <a:txBody>
                    <a:bodyPr/>
                    <a:lstStyle/>
                    <a:p>
                      <a:pPr algn="l" fontAlgn="b"/>
                      <a:r>
                        <a:rPr lang="es-MX" sz="1200" b="1" i="0" u="none" strike="noStrike">
                          <a:solidFill>
                            <a:srgbClr val="000000"/>
                          </a:solidFill>
                          <a:effectLst/>
                          <a:latin typeface="Aptos Narrow" panose="02110004020202020204"/>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Aptos Narrow" panose="02110004020202020204"/>
                        </a:rPr>
                        <a:t>81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Aptos Narrow" panose="02110004020202020204"/>
                        </a:rPr>
                        <a:t>47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Aptos Narrow" panose="02110004020202020204"/>
                        </a:rPr>
                        <a:t>358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0338309"/>
                  </a:ext>
                </a:extLst>
              </a:tr>
            </a:tbl>
          </a:graphicData>
        </a:graphic>
      </p:graphicFrame>
      <p:sp>
        <p:nvSpPr>
          <p:cNvPr id="6" name="object 3"/>
          <p:cNvSpPr txBox="1">
            <a:spLocks/>
          </p:cNvSpPr>
          <p:nvPr/>
        </p:nvSpPr>
        <p:spPr>
          <a:xfrm>
            <a:off x="3276600" y="990600"/>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UBICA</a:t>
            </a:r>
            <a:r>
              <a:rPr lang="es-MX" sz="1700" b="1" spc="-10" dirty="0" smtClean="0">
                <a:solidFill>
                  <a:srgbClr val="7030A0"/>
                </a:solidFill>
                <a:latin typeface="Arial" panose="020B0604020202020204" pitchFamily="34" charset="0"/>
                <a:cs typeface="Arial" panose="020B0604020202020204" pitchFamily="34" charset="0"/>
              </a:rPr>
              <a:t>CIÓN POR PARTIDO POLÍTICO EN RADIO </a:t>
            </a:r>
            <a:endParaRPr lang="es-MX" sz="1700" b="1" dirty="0">
              <a:solidFill>
                <a:srgbClr val="7030A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467112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24</a:t>
            </a:fld>
            <a:endParaRPr spc="-25" dirty="0"/>
          </a:p>
        </p:txBody>
      </p:sp>
      <p:graphicFrame>
        <p:nvGraphicFramePr>
          <p:cNvPr id="9" name="Tabla 8"/>
          <p:cNvGraphicFramePr>
            <a:graphicFrameLocks noGrp="1"/>
          </p:cNvGraphicFramePr>
          <p:nvPr>
            <p:extLst>
              <p:ext uri="{D42A27DB-BD31-4B8C-83A1-F6EECF244321}">
                <p14:modId xmlns:p14="http://schemas.microsoft.com/office/powerpoint/2010/main" val="3250341888"/>
              </p:ext>
            </p:extLst>
          </p:nvPr>
        </p:nvGraphicFramePr>
        <p:xfrm>
          <a:off x="868680" y="4850607"/>
          <a:ext cx="6119019" cy="1242219"/>
        </p:xfrm>
        <a:graphic>
          <a:graphicData uri="http://schemas.openxmlformats.org/drawingml/2006/table">
            <a:tbl>
              <a:tblPr/>
              <a:tblGrid>
                <a:gridCol w="2094530">
                  <a:extLst>
                    <a:ext uri="{9D8B030D-6E8A-4147-A177-3AD203B41FA5}">
                      <a16:colId xmlns:a16="http://schemas.microsoft.com/office/drawing/2014/main" val="3045818835"/>
                    </a:ext>
                  </a:extLst>
                </a:gridCol>
                <a:gridCol w="1331522">
                  <a:extLst>
                    <a:ext uri="{9D8B030D-6E8A-4147-A177-3AD203B41FA5}">
                      <a16:colId xmlns:a16="http://schemas.microsoft.com/office/drawing/2014/main" val="3227112358"/>
                    </a:ext>
                  </a:extLst>
                </a:gridCol>
                <a:gridCol w="1301601">
                  <a:extLst>
                    <a:ext uri="{9D8B030D-6E8A-4147-A177-3AD203B41FA5}">
                      <a16:colId xmlns:a16="http://schemas.microsoft.com/office/drawing/2014/main" val="4214997329"/>
                    </a:ext>
                  </a:extLst>
                </a:gridCol>
                <a:gridCol w="1391366">
                  <a:extLst>
                    <a:ext uri="{9D8B030D-6E8A-4147-A177-3AD203B41FA5}">
                      <a16:colId xmlns:a16="http://schemas.microsoft.com/office/drawing/2014/main" val="555783563"/>
                    </a:ext>
                  </a:extLst>
                </a:gridCol>
              </a:tblGrid>
              <a:tr h="414073">
                <a:tc>
                  <a:txBody>
                    <a:bodyPr/>
                    <a:lstStyle/>
                    <a:p>
                      <a:pPr algn="ctr" fontAlgn="b"/>
                      <a:r>
                        <a:rPr lang="es-MX" sz="1200" b="1" i="0" u="none" strike="noStrike" dirty="0">
                          <a:solidFill>
                            <a:schemeClr val="bg1"/>
                          </a:solidFill>
                          <a:effectLst/>
                          <a:latin typeface="Calibri" panose="020F0502020204030204" pitchFamily="34" charset="0"/>
                        </a:rPr>
                        <a:t>PARTIDO POLÍTICO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chemeClr val="bg1"/>
                          </a:solidFill>
                          <a:effectLst/>
                          <a:latin typeface="Calibri" panose="020F0502020204030204" pitchFamily="34" charset="0"/>
                        </a:rPr>
                        <a:t>INTRODUCCIÓN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chemeClr val="bg1"/>
                          </a:solidFill>
                          <a:effectLst/>
                          <a:latin typeface="Calibri" panose="020F0502020204030204" pitchFamily="34" charset="0"/>
                        </a:rPr>
                        <a:t>VINCULADA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chemeClr val="bg1"/>
                          </a:solidFill>
                          <a:effectLst/>
                          <a:latin typeface="Calibri" panose="020F0502020204030204" pitchFamily="34" charset="0"/>
                        </a:rPr>
                        <a:t>SIN RELACIÓN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519451036"/>
                  </a:ext>
                </a:extLst>
              </a:tr>
              <a:tr h="414073">
                <a:tc>
                  <a:txBody>
                    <a:bodyPr/>
                    <a:lstStyle/>
                    <a:p>
                      <a:pPr algn="l" fontAlgn="b"/>
                      <a:r>
                        <a:rPr lang="es-MX" sz="1200" b="0" i="0" u="none" strike="noStrike">
                          <a:solidFill>
                            <a:srgbClr val="000000"/>
                          </a:solidFill>
                          <a:effectLst/>
                          <a:latin typeface="Calibri" panose="020F0502020204030204" pitchFamily="34" charset="0"/>
                        </a:rPr>
                        <a:t>MORENA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smtClean="0">
                          <a:solidFill>
                            <a:srgbClr val="000000"/>
                          </a:solidFill>
                          <a:effectLst/>
                          <a:latin typeface="Calibri" panose="020F0502020204030204" pitchFamily="34" charset="0"/>
                        </a:rPr>
                        <a:t>0</a:t>
                      </a:r>
                      <a:endParaRPr lang="es-MX" sz="12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876820822"/>
                  </a:ext>
                </a:extLst>
              </a:tr>
              <a:tr h="414073">
                <a:tc>
                  <a:txBody>
                    <a:bodyPr/>
                    <a:lstStyle/>
                    <a:p>
                      <a:pPr algn="l" fontAlgn="b"/>
                      <a:r>
                        <a:rPr lang="es-MX" sz="1200" b="1" i="0" u="none" strike="noStrike">
                          <a:solidFill>
                            <a:srgbClr val="000000"/>
                          </a:solidFill>
                          <a:effectLst/>
                          <a:latin typeface="Calibri" panose="020F0502020204030204" pitchFamily="34" charset="0"/>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smtClean="0">
                          <a:solidFill>
                            <a:srgbClr val="000000"/>
                          </a:solidFill>
                          <a:effectLst/>
                          <a:latin typeface="Calibri" panose="020F0502020204030204" pitchFamily="34" charset="0"/>
                        </a:rPr>
                        <a:t>0</a:t>
                      </a:r>
                      <a:endParaRPr lang="es-MX" sz="1200" b="1"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7564173"/>
                  </a:ext>
                </a:extLst>
              </a:tr>
            </a:tbl>
          </a:graphicData>
        </a:graphic>
      </p:graphicFrame>
      <p:sp>
        <p:nvSpPr>
          <p:cNvPr id="11" name="Rectangle 2"/>
          <p:cNvSpPr>
            <a:spLocks noChangeArrowheads="1"/>
          </p:cNvSpPr>
          <p:nvPr/>
        </p:nvSpPr>
        <p:spPr bwMode="auto">
          <a:xfrm>
            <a:off x="7391400" y="2609909"/>
            <a:ext cx="41910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0" eaLnBrk="0" fontAlgn="base" hangingPunct="0">
              <a:lnSpc>
                <a:spcPct val="150000"/>
              </a:lnSpc>
              <a:spcBef>
                <a:spcPct val="0"/>
              </a:spcBef>
              <a:spcAft>
                <a:spcPct val="0"/>
              </a:spcAft>
            </a:pPr>
            <a:r>
              <a:rPr lang="es-MX" sz="1400" dirty="0" smtClean="0">
                <a:latin typeface="Arial" panose="020B0604020202020204" pitchFamily="34" charset="0"/>
                <a:cs typeface="Arial" panose="020B0604020202020204" pitchFamily="34" charset="0"/>
              </a:rPr>
              <a:t>No se detectaron ubicaciones registradas por partido político en televisión.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MX" altLang="es-MX" sz="1400" i="0" u="none" strike="noStrike" cap="none" normalizeH="0" baseline="0" dirty="0" smtClean="0">
              <a:ln>
                <a:noFill/>
              </a:ln>
              <a:solidFill>
                <a:schemeClr val="tx1"/>
              </a:solidFill>
              <a:effectLst/>
              <a:latin typeface="Arial" panose="020B0604020202020204" pitchFamily="34" charset="0"/>
            </a:endParaRPr>
          </a:p>
        </p:txBody>
      </p:sp>
      <p:graphicFrame>
        <p:nvGraphicFramePr>
          <p:cNvPr id="6" name="Gráfico 5">
            <a:extLst>
              <a:ext uri="{FF2B5EF4-FFF2-40B4-BE49-F238E27FC236}">
                <a16:creationId xmlns:a16="http://schemas.microsoft.com/office/drawing/2014/main" id="{882FAF23-439D-4DD4-B594-F065DF4BEC3A}"/>
              </a:ext>
            </a:extLst>
          </p:cNvPr>
          <p:cNvGraphicFramePr>
            <a:graphicFrameLocks/>
          </p:cNvGraphicFramePr>
          <p:nvPr>
            <p:extLst>
              <p:ext uri="{D42A27DB-BD31-4B8C-83A1-F6EECF244321}">
                <p14:modId xmlns:p14="http://schemas.microsoft.com/office/powerpoint/2010/main" val="3639030641"/>
              </p:ext>
            </p:extLst>
          </p:nvPr>
        </p:nvGraphicFramePr>
        <p:xfrm>
          <a:off x="838200" y="1108867"/>
          <a:ext cx="6076156" cy="3386933"/>
        </p:xfrm>
        <a:graphic>
          <a:graphicData uri="http://schemas.openxmlformats.org/drawingml/2006/chart">
            <c:chart xmlns:c="http://schemas.openxmlformats.org/drawingml/2006/chart" xmlns:r="http://schemas.openxmlformats.org/officeDocument/2006/relationships" r:id="rId2"/>
          </a:graphicData>
        </a:graphic>
      </p:graphicFrame>
      <p:sp>
        <p:nvSpPr>
          <p:cNvPr id="7" name="object 3"/>
          <p:cNvSpPr txBox="1">
            <a:spLocks/>
          </p:cNvSpPr>
          <p:nvPr/>
        </p:nvSpPr>
        <p:spPr>
          <a:xfrm>
            <a:off x="3109086" y="479626"/>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UBICA</a:t>
            </a:r>
            <a:r>
              <a:rPr lang="es-MX" sz="1700" b="1" spc="-10" dirty="0" smtClean="0">
                <a:solidFill>
                  <a:srgbClr val="7030A0"/>
                </a:solidFill>
                <a:latin typeface="Arial" panose="020B0604020202020204" pitchFamily="34" charset="0"/>
                <a:cs typeface="Arial" panose="020B0604020202020204" pitchFamily="34" charset="0"/>
              </a:rPr>
              <a:t>CIÓN POR PARTIDO POLÍTICO EN TV</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25</a:t>
            </a:fld>
            <a:endParaRPr spc="-25" dirty="0"/>
          </a:p>
        </p:txBody>
      </p:sp>
      <p:sp>
        <p:nvSpPr>
          <p:cNvPr id="8" name="Rectangle 2"/>
          <p:cNvSpPr>
            <a:spLocks noChangeArrowheads="1"/>
          </p:cNvSpPr>
          <p:nvPr/>
        </p:nvSpPr>
        <p:spPr bwMode="auto">
          <a:xfrm>
            <a:off x="990600" y="4629835"/>
            <a:ext cx="10322686"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smtClean="0">
                <a:ln>
                  <a:noFill/>
                </a:ln>
                <a:solidFill>
                  <a:schemeClr val="tx1"/>
                </a:solidFill>
                <a:effectLst/>
                <a:latin typeface="Arial" panose="020B0604020202020204" pitchFamily="34" charset="0"/>
              </a:rPr>
              <a:t>En el monitoreo de radio se analizó la forma de presentación de las menciones correspondientes a los partidos políticos con mayor número de registros. En este sentido, el partido Morena acumuló un total de 307 menciones: 11 con Cita y Voz, 31 con Cita y Audio, 45 con Solo Voz y </a:t>
            </a:r>
            <a:r>
              <a:rPr lang="es-MX" altLang="es-MX" sz="1400" dirty="0" smtClean="0">
                <a:solidFill>
                  <a:schemeClr val="tx1"/>
                </a:solidFill>
                <a:latin typeface="Arial" panose="020B0604020202020204" pitchFamily="34" charset="0"/>
              </a:rPr>
              <a:t>220 </a:t>
            </a:r>
            <a:r>
              <a:rPr kumimoji="0" lang="es-MX" altLang="es-MX" sz="1400" i="0" u="none" strike="noStrike" cap="none" normalizeH="0" baseline="0" dirty="0" smtClean="0">
                <a:ln>
                  <a:noFill/>
                </a:ln>
                <a:solidFill>
                  <a:schemeClr val="tx1"/>
                </a:solidFill>
                <a:effectLst/>
                <a:latin typeface="Arial" panose="020B0604020202020204" pitchFamily="34" charset="0"/>
              </a:rPr>
              <a:t>con Solo Cita. Por su parte, el Partido Revolucionario Institucional</a:t>
            </a:r>
            <a:r>
              <a:rPr kumimoji="0" lang="es-MX" altLang="es-MX" sz="1400" i="0" u="none" strike="noStrike" cap="none" normalizeH="0" dirty="0" smtClean="0">
                <a:ln>
                  <a:noFill/>
                </a:ln>
                <a:solidFill>
                  <a:schemeClr val="tx1"/>
                </a:solidFill>
                <a:effectLst/>
                <a:latin typeface="Arial" panose="020B0604020202020204" pitchFamily="34" charset="0"/>
              </a:rPr>
              <a:t> </a:t>
            </a:r>
            <a:r>
              <a:rPr kumimoji="0" lang="es-MX" altLang="es-MX" sz="1400" i="0" u="none" strike="noStrike" cap="none" normalizeH="0" baseline="0" dirty="0" smtClean="0">
                <a:ln>
                  <a:noFill/>
                </a:ln>
                <a:solidFill>
                  <a:schemeClr val="tx1"/>
                </a:solidFill>
                <a:effectLst/>
                <a:latin typeface="Arial" panose="020B0604020202020204" pitchFamily="34" charset="0"/>
              </a:rPr>
              <a:t> (PRI) registró </a:t>
            </a:r>
            <a:r>
              <a:rPr lang="es-MX" altLang="es-MX" sz="1400" dirty="0" smtClean="0">
                <a:solidFill>
                  <a:schemeClr val="tx1"/>
                </a:solidFill>
                <a:latin typeface="Arial" panose="020B0604020202020204" pitchFamily="34" charset="0"/>
              </a:rPr>
              <a:t>55</a:t>
            </a:r>
            <a:r>
              <a:rPr kumimoji="0" lang="es-MX" altLang="es-MX" sz="1400" i="0" u="none" strike="noStrike" cap="none" normalizeH="0" baseline="0" dirty="0" smtClean="0">
                <a:ln>
                  <a:noFill/>
                </a:ln>
                <a:solidFill>
                  <a:schemeClr val="tx1"/>
                </a:solidFill>
                <a:effectLst/>
                <a:latin typeface="Arial" panose="020B0604020202020204" pitchFamily="34" charset="0"/>
              </a:rPr>
              <a:t> menciones, distribuidas en 1 Cita y Voz, con Cita y Audio 6, con Solo Voz 8 y </a:t>
            </a:r>
            <a:r>
              <a:rPr lang="es-MX" altLang="es-MX" sz="1400" dirty="0" smtClean="0">
                <a:solidFill>
                  <a:schemeClr val="tx1"/>
                </a:solidFill>
                <a:latin typeface="Arial" panose="020B0604020202020204" pitchFamily="34" charset="0"/>
              </a:rPr>
              <a:t>40</a:t>
            </a:r>
            <a:r>
              <a:rPr kumimoji="0" lang="es-MX" altLang="es-MX" sz="1400" i="0" u="none" strike="noStrike" cap="none" normalizeH="0" baseline="0" dirty="0" smtClean="0">
                <a:ln>
                  <a:noFill/>
                </a:ln>
                <a:solidFill>
                  <a:schemeClr val="tx1"/>
                </a:solidFill>
                <a:effectLst/>
                <a:latin typeface="Arial" panose="020B0604020202020204" pitchFamily="34" charset="0"/>
              </a:rPr>
              <a:t> con Solo Cita</a:t>
            </a:r>
            <a:r>
              <a:rPr lang="es-MX" altLang="es-MX" sz="1400" dirty="0">
                <a:solidFill>
                  <a:schemeClr val="tx1"/>
                </a:solidFill>
                <a:latin typeface="Arial" panose="020B0604020202020204" pitchFamily="34" charset="0"/>
              </a:rPr>
              <a:t>.</a:t>
            </a:r>
            <a:r>
              <a:rPr kumimoji="0" lang="es-MX" altLang="es-MX" sz="1400" i="0" u="none" strike="noStrike" cap="none" normalizeH="0" baseline="0" dirty="0" smtClean="0">
                <a:ln>
                  <a:noFill/>
                </a:ln>
                <a:solidFill>
                  <a:schemeClr val="tx1"/>
                </a:solidFill>
                <a:effectLst/>
                <a:latin typeface="Arial" panose="020B0604020202020204" pitchFamily="34" charset="0"/>
              </a:rPr>
              <a:t> Finalmente, el Partido </a:t>
            </a:r>
            <a:r>
              <a:rPr lang="es-MX" altLang="es-MX" sz="1400" dirty="0" smtClean="0">
                <a:solidFill>
                  <a:schemeClr val="tx1"/>
                </a:solidFill>
                <a:latin typeface="Arial" panose="020B0604020202020204" pitchFamily="34" charset="0"/>
              </a:rPr>
              <a:t>Movimiento Ciudadano</a:t>
            </a:r>
            <a:r>
              <a:rPr kumimoji="0" lang="es-MX" altLang="es-MX" sz="1400" i="0" u="none" strike="noStrike" cap="none" normalizeH="0" baseline="0" dirty="0" smtClean="0">
                <a:ln>
                  <a:noFill/>
                </a:ln>
                <a:solidFill>
                  <a:schemeClr val="tx1"/>
                </a:solidFill>
                <a:effectLst/>
                <a:latin typeface="Arial" panose="020B0604020202020204" pitchFamily="34" charset="0"/>
              </a:rPr>
              <a:t> (MC) contabilizó 30</a:t>
            </a:r>
            <a:r>
              <a:rPr kumimoji="0" lang="es-MX" altLang="es-MX" sz="1400" i="0" u="none" strike="noStrike" cap="none" normalizeH="0" dirty="0" smtClean="0">
                <a:ln>
                  <a:noFill/>
                </a:ln>
                <a:solidFill>
                  <a:schemeClr val="tx1"/>
                </a:solidFill>
                <a:effectLst/>
                <a:latin typeface="Arial" panose="020B0604020202020204" pitchFamily="34" charset="0"/>
              </a:rPr>
              <a:t> </a:t>
            </a:r>
            <a:r>
              <a:rPr kumimoji="0" lang="es-MX" altLang="es-MX" sz="1400" i="0" u="none" strike="noStrike" cap="none" normalizeH="0" baseline="0" dirty="0" smtClean="0">
                <a:ln>
                  <a:noFill/>
                </a:ln>
                <a:solidFill>
                  <a:schemeClr val="tx1"/>
                </a:solidFill>
                <a:effectLst/>
                <a:latin typeface="Arial" panose="020B0604020202020204" pitchFamily="34" charset="0"/>
              </a:rPr>
              <a:t>menciones, de las cuales la categoría Cita y Voz tiene 1 mención,</a:t>
            </a:r>
            <a:r>
              <a:rPr kumimoji="0" lang="es-MX" altLang="es-MX" sz="1400" i="0" u="none" strike="noStrike" cap="none" normalizeH="0" dirty="0" smtClean="0">
                <a:ln>
                  <a:noFill/>
                </a:ln>
                <a:solidFill>
                  <a:schemeClr val="tx1"/>
                </a:solidFill>
                <a:effectLst/>
                <a:latin typeface="Arial" panose="020B0604020202020204" pitchFamily="34" charset="0"/>
              </a:rPr>
              <a:t> </a:t>
            </a:r>
            <a:r>
              <a:rPr kumimoji="0" lang="es-MX" altLang="es-MX" sz="1400" i="0" u="none" strike="noStrike" cap="none" normalizeH="0" baseline="0" dirty="0" smtClean="0">
                <a:ln>
                  <a:noFill/>
                </a:ln>
                <a:solidFill>
                  <a:schemeClr val="tx1"/>
                </a:solidFill>
                <a:effectLst/>
                <a:latin typeface="Arial" panose="020B0604020202020204" pitchFamily="34" charset="0"/>
              </a:rPr>
              <a:t>Cita y Audio 1,</a:t>
            </a:r>
            <a:r>
              <a:rPr kumimoji="0" lang="es-MX" altLang="es-MX" sz="1400" i="0" u="none" strike="noStrike" cap="none" normalizeH="0" dirty="0" smtClean="0">
                <a:ln>
                  <a:noFill/>
                </a:ln>
                <a:solidFill>
                  <a:schemeClr val="tx1"/>
                </a:solidFill>
                <a:effectLst/>
                <a:latin typeface="Arial" panose="020B0604020202020204" pitchFamily="34" charset="0"/>
              </a:rPr>
              <a:t> </a:t>
            </a:r>
            <a:r>
              <a:rPr kumimoji="0" lang="es-MX" altLang="es-MX" sz="1400" i="0" u="none" strike="noStrike" cap="none" normalizeH="0" baseline="0" dirty="0" smtClean="0">
                <a:ln>
                  <a:noFill/>
                </a:ln>
                <a:solidFill>
                  <a:schemeClr val="tx1"/>
                </a:solidFill>
                <a:effectLst/>
                <a:latin typeface="Arial" panose="020B0604020202020204" pitchFamily="34" charset="0"/>
              </a:rPr>
              <a:t>Solo Voz 3 </a:t>
            </a:r>
            <a:r>
              <a:rPr kumimoji="0" lang="es-MX" altLang="es-MX" sz="1400" i="0" u="none" strike="noStrike" cap="none" normalizeH="0" dirty="0" smtClean="0">
                <a:ln>
                  <a:noFill/>
                </a:ln>
                <a:solidFill>
                  <a:schemeClr val="tx1"/>
                </a:solidFill>
                <a:effectLst/>
                <a:latin typeface="Arial" panose="020B0604020202020204" pitchFamily="34" charset="0"/>
              </a:rPr>
              <a:t> y </a:t>
            </a:r>
            <a:r>
              <a:rPr kumimoji="0" lang="es-MX" altLang="es-MX" sz="1400" i="0" u="none" strike="noStrike" cap="none" normalizeH="0" baseline="0" dirty="0" smtClean="0">
                <a:ln>
                  <a:noFill/>
                </a:ln>
                <a:solidFill>
                  <a:schemeClr val="tx1"/>
                </a:solidFill>
                <a:effectLst/>
                <a:latin typeface="Arial" panose="020B0604020202020204" pitchFamily="34" charset="0"/>
              </a:rPr>
              <a:t> Solo Cita</a:t>
            </a:r>
            <a:r>
              <a:rPr kumimoji="0" lang="es-MX" altLang="es-MX" sz="1400" i="0" u="none" strike="noStrike" cap="none" normalizeH="0" dirty="0" smtClean="0">
                <a:ln>
                  <a:noFill/>
                </a:ln>
                <a:solidFill>
                  <a:schemeClr val="tx1"/>
                </a:solidFill>
                <a:effectLst/>
                <a:latin typeface="Arial" panose="020B0604020202020204" pitchFamily="34" charset="0"/>
              </a:rPr>
              <a:t> 25. </a:t>
            </a:r>
            <a:endParaRPr kumimoji="0" lang="es-MX" altLang="es-MX" sz="1400" i="0" u="none" strike="noStrike" cap="none" normalizeH="0" baseline="0" dirty="0" smtClean="0">
              <a:ln>
                <a:noFill/>
              </a:ln>
              <a:solidFill>
                <a:schemeClr val="tx1"/>
              </a:solidFill>
              <a:effectLst/>
              <a:latin typeface="Arial" panose="020B0604020202020204" pitchFamily="34" charset="0"/>
            </a:endParaRPr>
          </a:p>
        </p:txBody>
      </p:sp>
      <p:graphicFrame>
        <p:nvGraphicFramePr>
          <p:cNvPr id="5" name="Gráfico 4">
            <a:extLst>
              <a:ext uri="{FF2B5EF4-FFF2-40B4-BE49-F238E27FC236}">
                <a16:creationId xmlns:a16="http://schemas.microsoft.com/office/drawing/2014/main" id="{0F33A4BF-9237-3F4B-9563-67F68E106BD4}"/>
              </a:ext>
            </a:extLst>
          </p:cNvPr>
          <p:cNvGraphicFramePr>
            <a:graphicFrameLocks/>
          </p:cNvGraphicFramePr>
          <p:nvPr>
            <p:extLst>
              <p:ext uri="{D42A27DB-BD31-4B8C-83A1-F6EECF244321}">
                <p14:modId xmlns:p14="http://schemas.microsoft.com/office/powerpoint/2010/main" val="886638373"/>
              </p:ext>
            </p:extLst>
          </p:nvPr>
        </p:nvGraphicFramePr>
        <p:xfrm>
          <a:off x="609600" y="609600"/>
          <a:ext cx="10484611" cy="4215818"/>
        </p:xfrm>
        <a:graphic>
          <a:graphicData uri="http://schemas.openxmlformats.org/drawingml/2006/chart">
            <c:chart xmlns:c="http://schemas.openxmlformats.org/drawingml/2006/chart" xmlns:r="http://schemas.openxmlformats.org/officeDocument/2006/relationships" r:id="rId3"/>
          </a:graphicData>
        </a:graphic>
      </p:graphicFrame>
      <p:sp>
        <p:nvSpPr>
          <p:cNvPr id="6" name="object 3"/>
          <p:cNvSpPr txBox="1">
            <a:spLocks/>
          </p:cNvSpPr>
          <p:nvPr/>
        </p:nvSpPr>
        <p:spPr>
          <a:xfrm>
            <a:off x="2209800" y="228600"/>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PRESENTA</a:t>
            </a:r>
            <a:r>
              <a:rPr lang="es-MX" sz="1700" b="1" spc="-10" dirty="0" smtClean="0">
                <a:solidFill>
                  <a:srgbClr val="7030A0"/>
                </a:solidFill>
                <a:latin typeface="Arial" panose="020B0604020202020204" pitchFamily="34" charset="0"/>
                <a:cs typeface="Arial" panose="020B0604020202020204" pitchFamily="34" charset="0"/>
              </a:rPr>
              <a:t>CIÓN POR PARTIDO POLÍTICO EN RADIO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26</a:t>
            </a:fld>
            <a:endParaRPr spc="-25" dirty="0"/>
          </a:p>
        </p:txBody>
      </p:sp>
      <p:graphicFrame>
        <p:nvGraphicFramePr>
          <p:cNvPr id="7" name="Tabla 6"/>
          <p:cNvGraphicFramePr>
            <a:graphicFrameLocks noGrp="1"/>
          </p:cNvGraphicFramePr>
          <p:nvPr>
            <p:extLst>
              <p:ext uri="{D42A27DB-BD31-4B8C-83A1-F6EECF244321}">
                <p14:modId xmlns:p14="http://schemas.microsoft.com/office/powerpoint/2010/main" val="3306399165"/>
              </p:ext>
            </p:extLst>
          </p:nvPr>
        </p:nvGraphicFramePr>
        <p:xfrm>
          <a:off x="1295400" y="1371600"/>
          <a:ext cx="10126664" cy="3295715"/>
        </p:xfrm>
        <a:graphic>
          <a:graphicData uri="http://schemas.openxmlformats.org/drawingml/2006/table">
            <a:tbl>
              <a:tblPr/>
              <a:tblGrid>
                <a:gridCol w="2274127">
                  <a:extLst>
                    <a:ext uri="{9D8B030D-6E8A-4147-A177-3AD203B41FA5}">
                      <a16:colId xmlns:a16="http://schemas.microsoft.com/office/drawing/2014/main" val="2703508372"/>
                    </a:ext>
                  </a:extLst>
                </a:gridCol>
                <a:gridCol w="1963135">
                  <a:extLst>
                    <a:ext uri="{9D8B030D-6E8A-4147-A177-3AD203B41FA5}">
                      <a16:colId xmlns:a16="http://schemas.microsoft.com/office/drawing/2014/main" val="1779231524"/>
                    </a:ext>
                  </a:extLst>
                </a:gridCol>
                <a:gridCol w="2157504">
                  <a:extLst>
                    <a:ext uri="{9D8B030D-6E8A-4147-A177-3AD203B41FA5}">
                      <a16:colId xmlns:a16="http://schemas.microsoft.com/office/drawing/2014/main" val="578666964"/>
                    </a:ext>
                  </a:extLst>
                </a:gridCol>
                <a:gridCol w="1243966">
                  <a:extLst>
                    <a:ext uri="{9D8B030D-6E8A-4147-A177-3AD203B41FA5}">
                      <a16:colId xmlns:a16="http://schemas.microsoft.com/office/drawing/2014/main" val="3587988415"/>
                    </a:ext>
                  </a:extLst>
                </a:gridCol>
                <a:gridCol w="1243966">
                  <a:extLst>
                    <a:ext uri="{9D8B030D-6E8A-4147-A177-3AD203B41FA5}">
                      <a16:colId xmlns:a16="http://schemas.microsoft.com/office/drawing/2014/main" val="2767368052"/>
                    </a:ext>
                  </a:extLst>
                </a:gridCol>
                <a:gridCol w="1243966">
                  <a:extLst>
                    <a:ext uri="{9D8B030D-6E8A-4147-A177-3AD203B41FA5}">
                      <a16:colId xmlns:a16="http://schemas.microsoft.com/office/drawing/2014/main" val="100349072"/>
                    </a:ext>
                  </a:extLst>
                </a:gridCol>
              </a:tblGrid>
              <a:tr h="565403">
                <a:tc>
                  <a:txBody>
                    <a:bodyPr/>
                    <a:lstStyle/>
                    <a:p>
                      <a:pPr algn="ctr" fontAlgn="b"/>
                      <a:r>
                        <a:rPr lang="es-MX" sz="1100" b="1" i="0" u="none" strike="noStrike" dirty="0">
                          <a:solidFill>
                            <a:srgbClr val="FFFFFF"/>
                          </a:solidFill>
                          <a:effectLst/>
                          <a:latin typeface="Aptos Narrow" panose="02110004020202020204"/>
                        </a:rPr>
                        <a:t>PARTIDO </a:t>
                      </a:r>
                      <a:r>
                        <a:rPr lang="es-MX" sz="1100" b="1" i="0" u="none" strike="noStrike" dirty="0" smtClean="0">
                          <a:solidFill>
                            <a:srgbClr val="FFFFFF"/>
                          </a:solidFill>
                          <a:effectLst/>
                          <a:latin typeface="Aptos Narrow" panose="02110004020202020204"/>
                        </a:rPr>
                        <a:t>POLÍTICO</a:t>
                      </a:r>
                    </a:p>
                    <a:p>
                      <a:pPr algn="l" fontAlgn="b"/>
                      <a:endParaRPr lang="es-MX" sz="1100" b="1" i="0" u="none" strike="noStrike" dirty="0">
                        <a:solidFill>
                          <a:srgbClr val="FFFFFF"/>
                        </a:solidFill>
                        <a:effectLst/>
                        <a:latin typeface="Aptos Narrow" panose="02110004020202020204"/>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a:solidFill>
                            <a:srgbClr val="FFFFFF"/>
                          </a:solidFill>
                          <a:effectLst/>
                          <a:latin typeface="Aptos Narrow" panose="02110004020202020204"/>
                        </a:rPr>
                        <a:t>CITA Y </a:t>
                      </a:r>
                      <a:r>
                        <a:rPr lang="es-MX" sz="1100" b="1" i="0" u="none" strike="noStrike" dirty="0" smtClean="0">
                          <a:solidFill>
                            <a:srgbClr val="FFFFFF"/>
                          </a:solidFill>
                          <a:effectLst/>
                          <a:latin typeface="Aptos Narrow" panose="02110004020202020204"/>
                        </a:rPr>
                        <a:t>VOZ</a:t>
                      </a:r>
                    </a:p>
                    <a:p>
                      <a:pPr algn="ctr" fontAlgn="b"/>
                      <a:endParaRPr lang="es-MX" sz="1100" b="1" i="0" u="none" strike="noStrike" dirty="0">
                        <a:solidFill>
                          <a:srgbClr val="FFFFFF"/>
                        </a:solidFill>
                        <a:effectLst/>
                        <a:latin typeface="Aptos Narrow" panose="02110004020202020204"/>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a:solidFill>
                            <a:srgbClr val="FFFFFF"/>
                          </a:solidFill>
                          <a:effectLst/>
                          <a:latin typeface="Aptos Narrow" panose="02110004020202020204"/>
                        </a:rPr>
                        <a:t>CITA Y </a:t>
                      </a:r>
                      <a:r>
                        <a:rPr lang="es-MX" sz="1100" b="1" i="0" u="none" strike="noStrike" dirty="0" smtClean="0">
                          <a:solidFill>
                            <a:srgbClr val="FFFFFF"/>
                          </a:solidFill>
                          <a:effectLst/>
                          <a:latin typeface="Aptos Narrow" panose="02110004020202020204"/>
                        </a:rPr>
                        <a:t>AUDIO</a:t>
                      </a:r>
                    </a:p>
                    <a:p>
                      <a:pPr algn="ctr" fontAlgn="b"/>
                      <a:endParaRPr lang="es-MX" sz="1100" b="1" i="0" u="none" strike="noStrike" dirty="0">
                        <a:solidFill>
                          <a:srgbClr val="FFFFFF"/>
                        </a:solidFill>
                        <a:effectLst/>
                        <a:latin typeface="Aptos Narrow" panose="02110004020202020204"/>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a:solidFill>
                            <a:srgbClr val="FFFFFF"/>
                          </a:solidFill>
                          <a:effectLst/>
                          <a:latin typeface="Aptos Narrow" panose="02110004020202020204"/>
                        </a:rPr>
                        <a:t>SOLO </a:t>
                      </a:r>
                      <a:r>
                        <a:rPr lang="es-MX" sz="1100" b="1" i="0" u="none" strike="noStrike" dirty="0" smtClean="0">
                          <a:solidFill>
                            <a:srgbClr val="FFFFFF"/>
                          </a:solidFill>
                          <a:effectLst/>
                          <a:latin typeface="Aptos Narrow" panose="02110004020202020204"/>
                        </a:rPr>
                        <a:t>VOZ</a:t>
                      </a:r>
                    </a:p>
                    <a:p>
                      <a:pPr algn="ctr" fontAlgn="b"/>
                      <a:endParaRPr lang="es-MX" sz="1100" b="1" i="0" u="none" strike="noStrike" dirty="0">
                        <a:solidFill>
                          <a:srgbClr val="FFFFFF"/>
                        </a:solidFill>
                        <a:effectLst/>
                        <a:latin typeface="Aptos Narrow" panose="02110004020202020204"/>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a:solidFill>
                            <a:srgbClr val="FFFFFF"/>
                          </a:solidFill>
                          <a:effectLst/>
                          <a:latin typeface="Aptos Narrow" panose="02110004020202020204"/>
                        </a:rPr>
                        <a:t>SOLO </a:t>
                      </a:r>
                      <a:r>
                        <a:rPr lang="es-MX" sz="1100" b="1" i="0" u="none" strike="noStrike" dirty="0" smtClean="0">
                          <a:solidFill>
                            <a:srgbClr val="FFFFFF"/>
                          </a:solidFill>
                          <a:effectLst/>
                          <a:latin typeface="Aptos Narrow" panose="02110004020202020204"/>
                        </a:rPr>
                        <a:t>CITA</a:t>
                      </a:r>
                    </a:p>
                    <a:p>
                      <a:pPr algn="ctr" fontAlgn="b"/>
                      <a:endParaRPr lang="es-MX" sz="1100" b="1" i="0" u="none" strike="noStrike" dirty="0">
                        <a:solidFill>
                          <a:srgbClr val="FFFFFF"/>
                        </a:solidFill>
                        <a:effectLst/>
                        <a:latin typeface="Aptos Narrow" panose="02110004020202020204"/>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smtClean="0">
                          <a:solidFill>
                            <a:srgbClr val="FFFFFF"/>
                          </a:solidFill>
                          <a:effectLst/>
                          <a:latin typeface="Aptos Narrow" panose="02110004020202020204"/>
                        </a:rPr>
                        <a:t>TOTAL</a:t>
                      </a:r>
                    </a:p>
                    <a:p>
                      <a:pPr algn="ctr" fontAlgn="b"/>
                      <a:endParaRPr lang="es-MX" sz="1100" b="1" i="0" u="none" strike="noStrike" dirty="0">
                        <a:solidFill>
                          <a:srgbClr val="FFFFFF"/>
                        </a:solidFill>
                        <a:effectLst/>
                        <a:latin typeface="Aptos Narrow" panose="02110004020202020204"/>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010006363"/>
                  </a:ext>
                </a:extLst>
              </a:tr>
              <a:tr h="303368">
                <a:tc>
                  <a:txBody>
                    <a:bodyPr/>
                    <a:lstStyle/>
                    <a:p>
                      <a:pPr algn="l" fontAlgn="b"/>
                      <a:r>
                        <a:rPr lang="es-MX" sz="1100" b="0" i="0" u="none" strike="noStrike">
                          <a:solidFill>
                            <a:srgbClr val="000000"/>
                          </a:solidFill>
                          <a:effectLst/>
                          <a:latin typeface="Aptos Narrow" panose="02110004020202020204"/>
                        </a:rPr>
                        <a:t>MORENA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220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307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873888389"/>
                  </a:ext>
                </a:extLst>
              </a:tr>
              <a:tr h="303368">
                <a:tc>
                  <a:txBody>
                    <a:bodyPr/>
                    <a:lstStyle/>
                    <a:p>
                      <a:pPr algn="l" fontAlgn="b"/>
                      <a:r>
                        <a:rPr lang="es-MX" sz="1100" b="0" i="0" u="none" strike="noStrike">
                          <a:solidFill>
                            <a:srgbClr val="000000"/>
                          </a:solidFill>
                          <a:effectLst/>
                          <a:latin typeface="Aptos Narrow" panose="02110004020202020204"/>
                        </a:rPr>
                        <a:t>PRI</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73626723"/>
                  </a:ext>
                </a:extLst>
              </a:tr>
              <a:tr h="303368">
                <a:tc>
                  <a:txBody>
                    <a:bodyPr/>
                    <a:lstStyle/>
                    <a:p>
                      <a:pPr algn="l" fontAlgn="b"/>
                      <a:r>
                        <a:rPr lang="es-MX" sz="1100" b="0" i="0" u="none" strike="noStrike">
                          <a:solidFill>
                            <a:srgbClr val="000000"/>
                          </a:solidFill>
                          <a:effectLst/>
                          <a:latin typeface="Aptos Narrow" panose="02110004020202020204"/>
                        </a:rPr>
                        <a:t>MC</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792520998"/>
                  </a:ext>
                </a:extLst>
              </a:tr>
              <a:tr h="303368">
                <a:tc>
                  <a:txBody>
                    <a:bodyPr/>
                    <a:lstStyle/>
                    <a:p>
                      <a:pPr algn="l" fontAlgn="b"/>
                      <a:r>
                        <a:rPr lang="es-MX" sz="1100" b="0" i="0" u="none" strike="noStrike">
                          <a:solidFill>
                            <a:srgbClr val="000000"/>
                          </a:solidFill>
                          <a:effectLst/>
                          <a:latin typeface="Aptos Narrow" panose="02110004020202020204"/>
                        </a:rPr>
                        <a:t>PVEM</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213646693"/>
                  </a:ext>
                </a:extLst>
              </a:tr>
              <a:tr h="303368">
                <a:tc>
                  <a:txBody>
                    <a:bodyPr/>
                    <a:lstStyle/>
                    <a:p>
                      <a:pPr algn="l" fontAlgn="b"/>
                      <a:r>
                        <a:rPr lang="es-MX" sz="1100" b="0" i="0" u="none" strike="noStrike">
                          <a:solidFill>
                            <a:srgbClr val="000000"/>
                          </a:solidFill>
                          <a:effectLst/>
                          <a:latin typeface="Aptos Narrow" panose="02110004020202020204"/>
                        </a:rPr>
                        <a:t>PRD GUERRERO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834964628"/>
                  </a:ext>
                </a:extLst>
              </a:tr>
              <a:tr h="303368">
                <a:tc>
                  <a:txBody>
                    <a:bodyPr/>
                    <a:lstStyle/>
                    <a:p>
                      <a:pPr algn="l" fontAlgn="b"/>
                      <a:r>
                        <a:rPr lang="es-MX" sz="1100" b="0" i="0" u="none" strike="noStrike">
                          <a:solidFill>
                            <a:srgbClr val="000000"/>
                          </a:solidFill>
                          <a:effectLst/>
                          <a:latin typeface="Aptos Narrow" panose="02110004020202020204"/>
                        </a:rPr>
                        <a:t>PT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857129535"/>
                  </a:ext>
                </a:extLst>
              </a:tr>
              <a:tr h="303368">
                <a:tc>
                  <a:txBody>
                    <a:bodyPr/>
                    <a:lstStyle/>
                    <a:p>
                      <a:pPr algn="l" fontAlgn="b"/>
                      <a:r>
                        <a:rPr lang="es-MX" sz="1100" b="0" i="0" u="none" strike="noStrike">
                          <a:solidFill>
                            <a:srgbClr val="000000"/>
                          </a:solidFill>
                          <a:effectLst/>
                          <a:latin typeface="Aptos Narrow" panose="02110004020202020204"/>
                        </a:rPr>
                        <a:t>PAN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978657046"/>
                  </a:ext>
                </a:extLst>
              </a:tr>
              <a:tr h="303368">
                <a:tc>
                  <a:txBody>
                    <a:bodyPr/>
                    <a:lstStyle/>
                    <a:p>
                      <a:pPr algn="l" fontAlgn="b"/>
                      <a:r>
                        <a:rPr lang="es-MX" sz="1100" b="0" i="0" u="none" strike="noStrike">
                          <a:solidFill>
                            <a:srgbClr val="000000"/>
                          </a:solidFill>
                          <a:effectLst/>
                          <a:latin typeface="Aptos Narrow" panose="02110004020202020204"/>
                        </a:rPr>
                        <a:t>PT-PVEM-MORENA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487485005"/>
                  </a:ext>
                </a:extLst>
              </a:tr>
              <a:tr h="303368">
                <a:tc>
                  <a:txBody>
                    <a:bodyPr/>
                    <a:lstStyle/>
                    <a:p>
                      <a:pPr algn="l" fontAlgn="b"/>
                      <a:r>
                        <a:rPr lang="es-MX" sz="1100" b="1" i="0" u="none" strike="noStrike">
                          <a:solidFill>
                            <a:srgbClr val="000000"/>
                          </a:solidFill>
                          <a:effectLst/>
                          <a:latin typeface="Aptos Narrow" panose="02110004020202020204"/>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a:solidFill>
                            <a:srgbClr val="000000"/>
                          </a:solidFill>
                          <a:effectLst/>
                          <a:latin typeface="Aptos Narrow" panose="02110004020202020204"/>
                        </a:rPr>
                        <a:t>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a:solidFill>
                            <a:srgbClr val="000000"/>
                          </a:solidFill>
                          <a:effectLst/>
                          <a:latin typeface="Aptos Narrow" panose="02110004020202020204"/>
                        </a:rPr>
                        <a:t>403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a:solidFill>
                            <a:srgbClr val="000000"/>
                          </a:solidFill>
                          <a:effectLst/>
                          <a:latin typeface="Aptos Narrow" panose="02110004020202020204"/>
                        </a:rPr>
                        <a:t>81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dirty="0">
                          <a:solidFill>
                            <a:srgbClr val="000000"/>
                          </a:solidFill>
                          <a:effectLst/>
                          <a:latin typeface="Aptos Narrow" panose="02110004020202020204"/>
                        </a:rPr>
                        <a:t>405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dirty="0">
                          <a:solidFill>
                            <a:srgbClr val="000000"/>
                          </a:solidFill>
                          <a:effectLst/>
                          <a:latin typeface="Aptos Narrow" panose="02110004020202020204"/>
                        </a:rPr>
                        <a:t>953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8573547"/>
                  </a:ext>
                </a:extLst>
              </a:tr>
            </a:tbl>
          </a:graphicData>
        </a:graphic>
      </p:graphicFrame>
      <p:sp>
        <p:nvSpPr>
          <p:cNvPr id="4" name="object 3"/>
          <p:cNvSpPr txBox="1">
            <a:spLocks/>
          </p:cNvSpPr>
          <p:nvPr/>
        </p:nvSpPr>
        <p:spPr>
          <a:xfrm>
            <a:off x="3109086" y="479626"/>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PRESENTACIÓN POR PARTIDO POLÍTICO EN RADIO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27</a:t>
            </a:fld>
            <a:endParaRPr spc="-25" dirty="0"/>
          </a:p>
        </p:txBody>
      </p:sp>
      <p:graphicFrame>
        <p:nvGraphicFramePr>
          <p:cNvPr id="9" name="Tabla 8"/>
          <p:cNvGraphicFramePr>
            <a:graphicFrameLocks noGrp="1"/>
          </p:cNvGraphicFramePr>
          <p:nvPr>
            <p:extLst>
              <p:ext uri="{D42A27DB-BD31-4B8C-83A1-F6EECF244321}">
                <p14:modId xmlns:p14="http://schemas.microsoft.com/office/powerpoint/2010/main" val="2688152665"/>
              </p:ext>
            </p:extLst>
          </p:nvPr>
        </p:nvGraphicFramePr>
        <p:xfrm>
          <a:off x="2793822" y="4905490"/>
          <a:ext cx="6576219" cy="878727"/>
        </p:xfrm>
        <a:graphic>
          <a:graphicData uri="http://schemas.openxmlformats.org/drawingml/2006/table">
            <a:tbl>
              <a:tblPr/>
              <a:tblGrid>
                <a:gridCol w="1692409">
                  <a:extLst>
                    <a:ext uri="{9D8B030D-6E8A-4147-A177-3AD203B41FA5}">
                      <a16:colId xmlns:a16="http://schemas.microsoft.com/office/drawing/2014/main" val="3367129110"/>
                    </a:ext>
                  </a:extLst>
                </a:gridCol>
                <a:gridCol w="1027534">
                  <a:extLst>
                    <a:ext uri="{9D8B030D-6E8A-4147-A177-3AD203B41FA5}">
                      <a16:colId xmlns:a16="http://schemas.microsoft.com/office/drawing/2014/main" val="2047459862"/>
                    </a:ext>
                  </a:extLst>
                </a:gridCol>
                <a:gridCol w="1051712">
                  <a:extLst>
                    <a:ext uri="{9D8B030D-6E8A-4147-A177-3AD203B41FA5}">
                      <a16:colId xmlns:a16="http://schemas.microsoft.com/office/drawing/2014/main" val="3016304559"/>
                    </a:ext>
                  </a:extLst>
                </a:gridCol>
                <a:gridCol w="1027534">
                  <a:extLst>
                    <a:ext uri="{9D8B030D-6E8A-4147-A177-3AD203B41FA5}">
                      <a16:colId xmlns:a16="http://schemas.microsoft.com/office/drawing/2014/main" val="1458177909"/>
                    </a:ext>
                  </a:extLst>
                </a:gridCol>
                <a:gridCol w="1051712">
                  <a:extLst>
                    <a:ext uri="{9D8B030D-6E8A-4147-A177-3AD203B41FA5}">
                      <a16:colId xmlns:a16="http://schemas.microsoft.com/office/drawing/2014/main" val="15646569"/>
                    </a:ext>
                  </a:extLst>
                </a:gridCol>
                <a:gridCol w="725318">
                  <a:extLst>
                    <a:ext uri="{9D8B030D-6E8A-4147-A177-3AD203B41FA5}">
                      <a16:colId xmlns:a16="http://schemas.microsoft.com/office/drawing/2014/main" val="1539654171"/>
                    </a:ext>
                  </a:extLst>
                </a:gridCol>
              </a:tblGrid>
              <a:tr h="292909">
                <a:tc>
                  <a:txBody>
                    <a:bodyPr/>
                    <a:lstStyle/>
                    <a:p>
                      <a:pPr algn="ctr" fontAlgn="b"/>
                      <a:r>
                        <a:rPr lang="es-MX" sz="1100" b="1" i="0" u="none" strike="noStrike" dirty="0">
                          <a:solidFill>
                            <a:schemeClr val="bg1"/>
                          </a:solidFill>
                          <a:effectLst/>
                          <a:latin typeface="Calibri" panose="020F0502020204030204" pitchFamily="34" charset="0"/>
                        </a:rPr>
                        <a:t>PARTIDO POLÍTICO</a:t>
                      </a:r>
                    </a:p>
                  </a:txBody>
                  <a:tcPr marL="5558" marR="5558" marT="55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a:solidFill>
                            <a:schemeClr val="bg1"/>
                          </a:solidFill>
                          <a:effectLst/>
                          <a:latin typeface="Calibri" panose="020F0502020204030204" pitchFamily="34" charset="0"/>
                        </a:rPr>
                        <a:t>VOZ E IMAGEN</a:t>
                      </a:r>
                    </a:p>
                  </a:txBody>
                  <a:tcPr marL="5558" marR="5558" marT="55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a:solidFill>
                            <a:schemeClr val="bg1"/>
                          </a:solidFill>
                          <a:effectLst/>
                          <a:latin typeface="Calibri" panose="020F0502020204030204" pitchFamily="34" charset="0"/>
                        </a:rPr>
                        <a:t>CITA E IMAGEN</a:t>
                      </a:r>
                    </a:p>
                  </a:txBody>
                  <a:tcPr marL="5558" marR="5558" marT="55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a:solidFill>
                            <a:schemeClr val="bg1"/>
                          </a:solidFill>
                          <a:effectLst/>
                          <a:latin typeface="Calibri" panose="020F0502020204030204" pitchFamily="34" charset="0"/>
                        </a:rPr>
                        <a:t>SOLO VOZ</a:t>
                      </a:r>
                    </a:p>
                  </a:txBody>
                  <a:tcPr marL="5558" marR="5558" marT="55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a:solidFill>
                            <a:schemeClr val="bg1"/>
                          </a:solidFill>
                          <a:effectLst/>
                          <a:latin typeface="Calibri" panose="020F0502020204030204" pitchFamily="34" charset="0"/>
                        </a:rPr>
                        <a:t>SOLO IMAGEN</a:t>
                      </a:r>
                    </a:p>
                  </a:txBody>
                  <a:tcPr marL="5558" marR="5558" marT="55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a:solidFill>
                            <a:schemeClr val="bg1"/>
                          </a:solidFill>
                          <a:effectLst/>
                          <a:latin typeface="Calibri" panose="020F0502020204030204" pitchFamily="34" charset="0"/>
                        </a:rPr>
                        <a:t>SOLO CITA</a:t>
                      </a:r>
                    </a:p>
                  </a:txBody>
                  <a:tcPr marL="5558" marR="5558" marT="55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223664888"/>
                  </a:ext>
                </a:extLst>
              </a:tr>
              <a:tr h="292909">
                <a:tc>
                  <a:txBody>
                    <a:bodyPr/>
                    <a:lstStyle/>
                    <a:p>
                      <a:pPr algn="l" fontAlgn="b"/>
                      <a:r>
                        <a:rPr lang="es-MX" sz="1100" b="0" i="0" u="none" strike="noStrike" dirty="0" smtClean="0">
                          <a:solidFill>
                            <a:srgbClr val="000000"/>
                          </a:solidFill>
                          <a:effectLst/>
                          <a:latin typeface="Calibri" panose="020F0502020204030204" pitchFamily="34" charset="0"/>
                        </a:rPr>
                        <a:t>SIN</a:t>
                      </a:r>
                      <a:r>
                        <a:rPr lang="es-MX" sz="1100" b="0" i="0" u="none" strike="noStrike" baseline="0" dirty="0" smtClean="0">
                          <a:solidFill>
                            <a:srgbClr val="000000"/>
                          </a:solidFill>
                          <a:effectLst/>
                          <a:latin typeface="Calibri" panose="020F0502020204030204" pitchFamily="34" charset="0"/>
                        </a:rPr>
                        <a:t> PRESENTACIÓN</a:t>
                      </a:r>
                      <a:endParaRPr lang="es-MX" sz="1100" b="0" i="0" u="none" strike="noStrike" dirty="0">
                        <a:solidFill>
                          <a:srgbClr val="000000"/>
                        </a:solidFill>
                        <a:effectLst/>
                        <a:latin typeface="Calibri" panose="020F0502020204030204" pitchFamily="34" charset="0"/>
                      </a:endParaRPr>
                    </a:p>
                  </a:txBody>
                  <a:tcPr marL="5558" marR="5558" marT="55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Calibri" panose="020F0502020204030204" pitchFamily="34" charset="0"/>
                        </a:rPr>
                        <a:t>0</a:t>
                      </a:r>
                    </a:p>
                  </a:txBody>
                  <a:tcPr marL="5558" marR="5558" marT="55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Calibri" panose="020F0502020204030204" pitchFamily="34" charset="0"/>
                        </a:rPr>
                        <a:t>0</a:t>
                      </a:r>
                    </a:p>
                  </a:txBody>
                  <a:tcPr marL="5558" marR="5558" marT="55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Calibri" panose="020F0502020204030204" pitchFamily="34" charset="0"/>
                        </a:rPr>
                        <a:t>0</a:t>
                      </a:r>
                    </a:p>
                  </a:txBody>
                  <a:tcPr marL="5558" marR="5558" marT="55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Calibri" panose="020F0502020204030204" pitchFamily="34" charset="0"/>
                        </a:rPr>
                        <a:t>0</a:t>
                      </a:r>
                    </a:p>
                  </a:txBody>
                  <a:tcPr marL="5558" marR="5558" marT="55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smtClean="0">
                          <a:solidFill>
                            <a:srgbClr val="000000"/>
                          </a:solidFill>
                          <a:effectLst/>
                          <a:latin typeface="Calibri" panose="020F0502020204030204" pitchFamily="34" charset="0"/>
                        </a:rPr>
                        <a:t>0</a:t>
                      </a:r>
                      <a:endParaRPr lang="es-MX" sz="1100" b="0" i="0" u="none" strike="noStrike" dirty="0">
                        <a:solidFill>
                          <a:srgbClr val="000000"/>
                        </a:solidFill>
                        <a:effectLst/>
                        <a:latin typeface="Calibri" panose="020F0502020204030204" pitchFamily="34" charset="0"/>
                      </a:endParaRPr>
                    </a:p>
                  </a:txBody>
                  <a:tcPr marL="5558" marR="5558" marT="55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754494365"/>
                  </a:ext>
                </a:extLst>
              </a:tr>
              <a:tr h="292909">
                <a:tc>
                  <a:txBody>
                    <a:bodyPr/>
                    <a:lstStyle/>
                    <a:p>
                      <a:pPr algn="l" fontAlgn="b"/>
                      <a:r>
                        <a:rPr lang="es-MX" sz="1100" b="1" i="0" u="none" strike="noStrike">
                          <a:solidFill>
                            <a:srgbClr val="000000"/>
                          </a:solidFill>
                          <a:effectLst/>
                          <a:latin typeface="Calibri" panose="020F0502020204030204" pitchFamily="34" charset="0"/>
                        </a:rPr>
                        <a:t>TOTAL</a:t>
                      </a:r>
                    </a:p>
                  </a:txBody>
                  <a:tcPr marL="5558" marR="5558" marT="55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a:solidFill>
                            <a:srgbClr val="000000"/>
                          </a:solidFill>
                          <a:effectLst/>
                          <a:latin typeface="Calibri" panose="020F0502020204030204" pitchFamily="34" charset="0"/>
                        </a:rPr>
                        <a:t>0</a:t>
                      </a:r>
                    </a:p>
                  </a:txBody>
                  <a:tcPr marL="5558" marR="5558" marT="55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dirty="0">
                          <a:solidFill>
                            <a:srgbClr val="000000"/>
                          </a:solidFill>
                          <a:effectLst/>
                          <a:latin typeface="Calibri" panose="020F0502020204030204" pitchFamily="34" charset="0"/>
                        </a:rPr>
                        <a:t>0</a:t>
                      </a:r>
                    </a:p>
                  </a:txBody>
                  <a:tcPr marL="5558" marR="5558" marT="55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dirty="0">
                          <a:solidFill>
                            <a:srgbClr val="000000"/>
                          </a:solidFill>
                          <a:effectLst/>
                          <a:latin typeface="Calibri" panose="020F0502020204030204" pitchFamily="34" charset="0"/>
                        </a:rPr>
                        <a:t>0</a:t>
                      </a:r>
                    </a:p>
                  </a:txBody>
                  <a:tcPr marL="5558" marR="5558" marT="55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dirty="0">
                          <a:solidFill>
                            <a:srgbClr val="000000"/>
                          </a:solidFill>
                          <a:effectLst/>
                          <a:latin typeface="Calibri" panose="020F0502020204030204" pitchFamily="34" charset="0"/>
                        </a:rPr>
                        <a:t>0</a:t>
                      </a:r>
                    </a:p>
                  </a:txBody>
                  <a:tcPr marL="5558" marR="5558" marT="55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dirty="0" smtClean="0">
                          <a:solidFill>
                            <a:srgbClr val="000000"/>
                          </a:solidFill>
                          <a:effectLst/>
                          <a:latin typeface="Calibri" panose="020F0502020204030204" pitchFamily="34" charset="0"/>
                        </a:rPr>
                        <a:t>0</a:t>
                      </a:r>
                      <a:endParaRPr lang="es-MX" sz="1100" b="1" i="0" u="none" strike="noStrike" dirty="0">
                        <a:solidFill>
                          <a:srgbClr val="000000"/>
                        </a:solidFill>
                        <a:effectLst/>
                        <a:latin typeface="Calibri" panose="020F0502020204030204" pitchFamily="34" charset="0"/>
                      </a:endParaRPr>
                    </a:p>
                  </a:txBody>
                  <a:tcPr marL="5558" marR="5558" marT="55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1104889"/>
                  </a:ext>
                </a:extLst>
              </a:tr>
            </a:tbl>
          </a:graphicData>
        </a:graphic>
      </p:graphicFrame>
      <p:graphicFrame>
        <p:nvGraphicFramePr>
          <p:cNvPr id="6" name="Gráfico 5">
            <a:extLst>
              <a:ext uri="{FF2B5EF4-FFF2-40B4-BE49-F238E27FC236}">
                <a16:creationId xmlns:a16="http://schemas.microsoft.com/office/drawing/2014/main" id="{882FAF23-439D-4DD4-B594-F065DF4BEC3A}"/>
              </a:ext>
            </a:extLst>
          </p:cNvPr>
          <p:cNvGraphicFramePr>
            <a:graphicFrameLocks/>
          </p:cNvGraphicFramePr>
          <p:nvPr>
            <p:extLst>
              <p:ext uri="{D42A27DB-BD31-4B8C-83A1-F6EECF244321}">
                <p14:modId xmlns:p14="http://schemas.microsoft.com/office/powerpoint/2010/main" val="4195005314"/>
              </p:ext>
            </p:extLst>
          </p:nvPr>
        </p:nvGraphicFramePr>
        <p:xfrm>
          <a:off x="517802" y="914400"/>
          <a:ext cx="6076156" cy="3386933"/>
        </p:xfrm>
        <a:graphic>
          <a:graphicData uri="http://schemas.openxmlformats.org/drawingml/2006/chart">
            <c:chart xmlns:c="http://schemas.openxmlformats.org/drawingml/2006/chart" xmlns:r="http://schemas.openxmlformats.org/officeDocument/2006/relationships" r:id="rId2"/>
          </a:graphicData>
        </a:graphic>
      </p:graphicFrame>
      <p:sp>
        <p:nvSpPr>
          <p:cNvPr id="8" name="Rectangle 2"/>
          <p:cNvSpPr>
            <a:spLocks noChangeArrowheads="1"/>
          </p:cNvSpPr>
          <p:nvPr/>
        </p:nvSpPr>
        <p:spPr bwMode="auto">
          <a:xfrm>
            <a:off x="7391400" y="2609909"/>
            <a:ext cx="41910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0" eaLnBrk="0" fontAlgn="base" hangingPunct="0">
              <a:lnSpc>
                <a:spcPct val="150000"/>
              </a:lnSpc>
              <a:spcBef>
                <a:spcPct val="0"/>
              </a:spcBef>
              <a:spcAft>
                <a:spcPct val="0"/>
              </a:spcAft>
            </a:pPr>
            <a:r>
              <a:rPr lang="es-MX" sz="1400" dirty="0" smtClean="0">
                <a:latin typeface="Arial" panose="020B0604020202020204" pitchFamily="34" charset="0"/>
                <a:cs typeface="Arial" panose="020B0604020202020204" pitchFamily="34" charset="0"/>
              </a:rPr>
              <a:t>No se detectaron presentaciones registradas por partido político en televisión.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MX" altLang="es-MX" sz="1400" i="0" u="none" strike="noStrike" cap="none" normalizeH="0" baseline="0" dirty="0" smtClean="0">
              <a:ln>
                <a:noFill/>
              </a:ln>
              <a:solidFill>
                <a:schemeClr val="tx1"/>
              </a:solidFill>
              <a:effectLst/>
              <a:latin typeface="Arial" panose="020B0604020202020204" pitchFamily="34" charset="0"/>
            </a:endParaRPr>
          </a:p>
        </p:txBody>
      </p:sp>
      <p:sp>
        <p:nvSpPr>
          <p:cNvPr id="7" name="object 3"/>
          <p:cNvSpPr txBox="1">
            <a:spLocks/>
          </p:cNvSpPr>
          <p:nvPr/>
        </p:nvSpPr>
        <p:spPr>
          <a:xfrm>
            <a:off x="2590800" y="500505"/>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PRESENTACIÓN POR PARTIDO POLÍTICO EN TV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46950" y="5179021"/>
            <a:ext cx="10898505" cy="1327928"/>
          </a:xfrm>
          <a:prstGeom prst="rect">
            <a:avLst/>
          </a:prstGeom>
          <a:ln w="9525">
            <a:solidFill>
              <a:schemeClr val="bg1"/>
            </a:solidFill>
          </a:ln>
        </p:spPr>
        <p:txBody>
          <a:bodyPr vert="horz" wrap="square" lIns="0" tIns="34925" rIns="0" bIns="0" rtlCol="0">
            <a:spAutoFit/>
          </a:bodyPr>
          <a:lstStyle/>
          <a:p>
            <a:pPr marL="91440" marR="81915" algn="just">
              <a:lnSpc>
                <a:spcPct val="150000"/>
              </a:lnSpc>
              <a:spcBef>
                <a:spcPts val="275"/>
              </a:spcBef>
            </a:pPr>
            <a:r>
              <a:rPr sz="1400" dirty="0">
                <a:latin typeface="Arial" panose="020B0604020202020204" pitchFamily="34" charset="0"/>
                <a:cs typeface="Arial" panose="020B0604020202020204" pitchFamily="34" charset="0"/>
              </a:rPr>
              <a:t>En</a:t>
            </a:r>
            <a:r>
              <a:rPr sz="1400" spc="7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el</a:t>
            </a:r>
            <a:r>
              <a:rPr sz="1400" spc="7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monitoreo</a:t>
            </a:r>
            <a:r>
              <a:rPr sz="1400" spc="7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de</a:t>
            </a:r>
            <a:r>
              <a:rPr sz="1400" spc="8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partidos</a:t>
            </a:r>
            <a:r>
              <a:rPr sz="1400" spc="9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políticos,</a:t>
            </a:r>
            <a:r>
              <a:rPr sz="1400" spc="7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se</a:t>
            </a:r>
            <a:r>
              <a:rPr sz="1400" spc="8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identificaron</a:t>
            </a:r>
            <a:r>
              <a:rPr sz="1400" spc="7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los</a:t>
            </a:r>
            <a:r>
              <a:rPr sz="1400" spc="8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segmentos</a:t>
            </a:r>
            <a:r>
              <a:rPr sz="1400" spc="8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de</a:t>
            </a:r>
            <a:r>
              <a:rPr sz="1400" spc="8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tiempo</a:t>
            </a:r>
            <a:r>
              <a:rPr sz="1400" spc="7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en</a:t>
            </a:r>
            <a:r>
              <a:rPr sz="1400" spc="7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los</a:t>
            </a:r>
            <a:r>
              <a:rPr sz="1400" spc="8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que</a:t>
            </a:r>
            <a:r>
              <a:rPr sz="1400" spc="7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se</a:t>
            </a:r>
            <a:r>
              <a:rPr sz="1400" spc="8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registraron</a:t>
            </a:r>
            <a:r>
              <a:rPr sz="1400" spc="7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las</a:t>
            </a:r>
            <a:r>
              <a:rPr sz="1400" spc="8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menciones.</a:t>
            </a:r>
            <a:r>
              <a:rPr sz="1400" spc="8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En</a:t>
            </a:r>
            <a:r>
              <a:rPr sz="1400" spc="7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general,</a:t>
            </a:r>
            <a:r>
              <a:rPr sz="1400" spc="8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los</a:t>
            </a:r>
            <a:r>
              <a:rPr sz="1400" spc="80"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partidos </a:t>
            </a:r>
            <a:r>
              <a:rPr sz="1400" dirty="0">
                <a:latin typeface="Arial" panose="020B0604020202020204" pitchFamily="34" charset="0"/>
                <a:cs typeface="Arial" panose="020B0604020202020204" pitchFamily="34" charset="0"/>
              </a:rPr>
              <a:t>referidos</a:t>
            </a:r>
            <a:r>
              <a:rPr sz="1400" spc="14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concentraron</a:t>
            </a:r>
            <a:r>
              <a:rPr sz="1400" spc="1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el</a:t>
            </a:r>
            <a:r>
              <a:rPr sz="1400" spc="13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mayor</a:t>
            </a:r>
            <a:r>
              <a:rPr sz="1400" spc="13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número</a:t>
            </a:r>
            <a:r>
              <a:rPr sz="1400" spc="13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de</a:t>
            </a:r>
            <a:r>
              <a:rPr sz="1400" spc="14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alusiones</a:t>
            </a:r>
            <a:r>
              <a:rPr sz="1400" spc="14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en</a:t>
            </a:r>
            <a:r>
              <a:rPr sz="1400" spc="13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el</a:t>
            </a:r>
            <a:r>
              <a:rPr sz="1400" spc="14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intervalo</a:t>
            </a:r>
            <a:r>
              <a:rPr sz="1400" spc="14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de</a:t>
            </a:r>
            <a:r>
              <a:rPr sz="1400" spc="135" dirty="0">
                <a:latin typeface="Arial" panose="020B0604020202020204" pitchFamily="34" charset="0"/>
                <a:cs typeface="Arial" panose="020B0604020202020204" pitchFamily="34" charset="0"/>
              </a:rPr>
              <a:t> </a:t>
            </a:r>
            <a:r>
              <a:rPr lang="es-MX" sz="1400" spc="135" dirty="0" smtClean="0">
                <a:latin typeface="Arial" panose="020B0604020202020204" pitchFamily="34" charset="0"/>
                <a:cs typeface="Arial" panose="020B0604020202020204" pitchFamily="34" charset="0"/>
              </a:rPr>
              <a:t>los primeros 05 </a:t>
            </a:r>
            <a:r>
              <a:rPr sz="1400" dirty="0" err="1" smtClean="0">
                <a:latin typeface="Arial" panose="020B0604020202020204" pitchFamily="34" charset="0"/>
                <a:cs typeface="Arial" panose="020B0604020202020204" pitchFamily="34" charset="0"/>
              </a:rPr>
              <a:t>minutos</a:t>
            </a:r>
            <a:r>
              <a:rPr sz="1400" spc="130" dirty="0" smtClean="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de</a:t>
            </a:r>
            <a:r>
              <a:rPr sz="1400" spc="13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duración</a:t>
            </a:r>
            <a:r>
              <a:rPr sz="1400" spc="13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de</a:t>
            </a:r>
            <a:r>
              <a:rPr sz="1400" spc="14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los</a:t>
            </a:r>
            <a:r>
              <a:rPr sz="1400" spc="13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programas,</a:t>
            </a:r>
            <a:r>
              <a:rPr sz="1400" spc="13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en</a:t>
            </a:r>
            <a:r>
              <a:rPr sz="1400" spc="14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el</a:t>
            </a:r>
            <a:r>
              <a:rPr sz="1400" spc="14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caso</a:t>
            </a:r>
            <a:r>
              <a:rPr sz="1400" spc="14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de</a:t>
            </a:r>
            <a:r>
              <a:rPr sz="1400" spc="14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los</a:t>
            </a:r>
            <a:r>
              <a:rPr sz="1400" spc="130" dirty="0">
                <a:latin typeface="Arial" panose="020B0604020202020204" pitchFamily="34" charset="0"/>
                <a:cs typeface="Arial" panose="020B0604020202020204" pitchFamily="34" charset="0"/>
              </a:rPr>
              <a:t> </a:t>
            </a:r>
            <a:r>
              <a:rPr sz="1400" spc="-20" dirty="0">
                <a:latin typeface="Arial" panose="020B0604020202020204" pitchFamily="34" charset="0"/>
                <a:cs typeface="Arial" panose="020B0604020202020204" pitchFamily="34" charset="0"/>
              </a:rPr>
              <a:t>tres </a:t>
            </a:r>
            <a:r>
              <a:rPr sz="1400" dirty="0">
                <a:latin typeface="Arial" panose="020B0604020202020204" pitchFamily="34" charset="0"/>
                <a:cs typeface="Arial" panose="020B0604020202020204" pitchFamily="34" charset="0"/>
              </a:rPr>
              <a:t>partidos</a:t>
            </a:r>
            <a:r>
              <a:rPr sz="1400" spc="19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más</a:t>
            </a:r>
            <a:r>
              <a:rPr sz="1400" spc="18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mencionados,</a:t>
            </a:r>
            <a:r>
              <a:rPr sz="1400" spc="18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Morena,</a:t>
            </a:r>
            <a:r>
              <a:rPr sz="1400" spc="18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el</a:t>
            </a:r>
            <a:r>
              <a:rPr sz="1400" spc="185" dirty="0">
                <a:latin typeface="Arial" panose="020B0604020202020204" pitchFamily="34" charset="0"/>
                <a:cs typeface="Arial" panose="020B0604020202020204" pitchFamily="34" charset="0"/>
              </a:rPr>
              <a:t> </a:t>
            </a:r>
            <a:r>
              <a:rPr sz="1400" dirty="0" err="1" smtClean="0">
                <a:latin typeface="Arial" panose="020B0604020202020204" pitchFamily="34" charset="0"/>
                <a:cs typeface="Arial" panose="020B0604020202020204" pitchFamily="34" charset="0"/>
              </a:rPr>
              <a:t>Partido</a:t>
            </a:r>
            <a:r>
              <a:rPr lang="es-MX" sz="1400" dirty="0" smtClean="0">
                <a:latin typeface="Arial" panose="020B0604020202020204" pitchFamily="34" charset="0"/>
                <a:cs typeface="Arial" panose="020B0604020202020204" pitchFamily="34" charset="0"/>
              </a:rPr>
              <a:t> Revolucionario Institucional (PRI)</a:t>
            </a:r>
            <a:r>
              <a:rPr sz="1400" spc="190" dirty="0" smtClean="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y</a:t>
            </a:r>
            <a:r>
              <a:rPr sz="1400" spc="18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el</a:t>
            </a:r>
            <a:r>
              <a:rPr sz="1400" spc="185" dirty="0">
                <a:latin typeface="Arial" panose="020B0604020202020204" pitchFamily="34" charset="0"/>
                <a:cs typeface="Arial" panose="020B0604020202020204" pitchFamily="34" charset="0"/>
              </a:rPr>
              <a:t> </a:t>
            </a:r>
            <a:r>
              <a:rPr sz="1400" dirty="0" err="1" smtClean="0">
                <a:latin typeface="Arial" panose="020B0604020202020204" pitchFamily="34" charset="0"/>
                <a:cs typeface="Arial" panose="020B0604020202020204" pitchFamily="34" charset="0"/>
              </a:rPr>
              <a:t>Partido</a:t>
            </a:r>
            <a:r>
              <a:rPr lang="es-MX" sz="1400" dirty="0" smtClean="0">
                <a:latin typeface="Arial" panose="020B0604020202020204" pitchFamily="34" charset="0"/>
                <a:cs typeface="Arial" panose="020B0604020202020204" pitchFamily="34" charset="0"/>
              </a:rPr>
              <a:t> Movimiento Ciudadano (MC</a:t>
            </a:r>
            <a:r>
              <a:rPr sz="1400" spc="-10" dirty="0" smtClean="0">
                <a:latin typeface="Arial" panose="020B0604020202020204" pitchFamily="34" charset="0"/>
                <a:cs typeface="Arial" panose="020B0604020202020204" pitchFamily="34" charset="0"/>
              </a:rPr>
              <a:t>),</a:t>
            </a:r>
            <a:r>
              <a:rPr sz="1400" spc="-25" dirty="0" smtClean="0">
                <a:latin typeface="Arial" panose="020B0604020202020204" pitchFamily="34" charset="0"/>
                <a:cs typeface="Arial" panose="020B0604020202020204" pitchFamily="34" charset="0"/>
              </a:rPr>
              <a:t> </a:t>
            </a:r>
            <a:r>
              <a:rPr sz="1400" spc="-10" dirty="0" err="1">
                <a:latin typeface="Arial" panose="020B0604020202020204" pitchFamily="34" charset="0"/>
                <a:cs typeface="Arial" panose="020B0604020202020204" pitchFamily="34" charset="0"/>
              </a:rPr>
              <a:t>tuvieron</a:t>
            </a:r>
            <a:r>
              <a:rPr sz="1400" spc="-10" dirty="0">
                <a:latin typeface="Arial" panose="020B0604020202020204" pitchFamily="34" charset="0"/>
                <a:cs typeface="Arial" panose="020B0604020202020204" pitchFamily="34" charset="0"/>
              </a:rPr>
              <a:t> </a:t>
            </a:r>
            <a:r>
              <a:rPr lang="es-MX" sz="1400" dirty="0" smtClean="0">
                <a:latin typeface="Arial" panose="020B0604020202020204" pitchFamily="34" charset="0"/>
                <a:cs typeface="Arial" panose="020B0604020202020204" pitchFamily="34" charset="0"/>
              </a:rPr>
              <a:t>217</a:t>
            </a:r>
            <a:r>
              <a:rPr sz="1400" dirty="0" smtClean="0">
                <a:latin typeface="Arial" panose="020B0604020202020204" pitchFamily="34" charset="0"/>
                <a:cs typeface="Arial" panose="020B0604020202020204" pitchFamily="34" charset="0"/>
              </a:rPr>
              <a:t>,</a:t>
            </a:r>
            <a:r>
              <a:rPr sz="1400" spc="-15" dirty="0" smtClean="0">
                <a:latin typeface="Arial" panose="020B0604020202020204" pitchFamily="34" charset="0"/>
                <a:cs typeface="Arial" panose="020B0604020202020204" pitchFamily="34" charset="0"/>
              </a:rPr>
              <a:t> </a:t>
            </a:r>
            <a:r>
              <a:rPr lang="es-MX" sz="1400" spc="-15" dirty="0" smtClean="0">
                <a:latin typeface="Arial" panose="020B0604020202020204" pitchFamily="34" charset="0"/>
                <a:cs typeface="Arial" panose="020B0604020202020204" pitchFamily="34" charset="0"/>
              </a:rPr>
              <a:t>46</a:t>
            </a:r>
            <a:r>
              <a:rPr sz="1400" spc="-15" dirty="0" smtClean="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y</a:t>
            </a:r>
            <a:r>
              <a:rPr sz="1400" spc="-25" dirty="0">
                <a:latin typeface="Arial" panose="020B0604020202020204" pitchFamily="34" charset="0"/>
                <a:cs typeface="Arial" panose="020B0604020202020204" pitchFamily="34" charset="0"/>
              </a:rPr>
              <a:t> </a:t>
            </a:r>
            <a:r>
              <a:rPr lang="es-MX" sz="1400" spc="-25" dirty="0" smtClean="0">
                <a:latin typeface="Arial" panose="020B0604020202020204" pitchFamily="34" charset="0"/>
                <a:cs typeface="Arial" panose="020B0604020202020204" pitchFamily="34" charset="0"/>
              </a:rPr>
              <a:t>21</a:t>
            </a:r>
            <a:r>
              <a:rPr sz="1400" spc="-15" dirty="0" smtClean="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menciones</a:t>
            </a:r>
            <a:r>
              <a:rPr sz="1400" spc="-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en</a:t>
            </a:r>
            <a:r>
              <a:rPr sz="1400" spc="-2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este</a:t>
            </a:r>
            <a:r>
              <a:rPr sz="1400" spc="-15"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intervalo,</a:t>
            </a:r>
            <a:r>
              <a:rPr sz="1400" spc="-5"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respectivamente.</a:t>
            </a:r>
            <a:endParaRPr sz="1400" dirty="0">
              <a:latin typeface="Arial" panose="020B0604020202020204" pitchFamily="34" charset="0"/>
              <a:cs typeface="Arial" panose="020B0604020202020204" pitchFamily="34" charset="0"/>
            </a:endParaRP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28</a:t>
            </a:fld>
            <a:endParaRPr spc="-25" dirty="0"/>
          </a:p>
        </p:txBody>
      </p:sp>
      <p:graphicFrame>
        <p:nvGraphicFramePr>
          <p:cNvPr id="5" name="Gráfico 4"/>
          <p:cNvGraphicFramePr>
            <a:graphicFrameLocks/>
          </p:cNvGraphicFramePr>
          <p:nvPr>
            <p:extLst>
              <p:ext uri="{D42A27DB-BD31-4B8C-83A1-F6EECF244321}">
                <p14:modId xmlns:p14="http://schemas.microsoft.com/office/powerpoint/2010/main" val="2884428971"/>
              </p:ext>
            </p:extLst>
          </p:nvPr>
        </p:nvGraphicFramePr>
        <p:xfrm>
          <a:off x="1143000" y="685799"/>
          <a:ext cx="9144000" cy="4493221"/>
        </p:xfrm>
        <a:graphic>
          <a:graphicData uri="http://schemas.openxmlformats.org/drawingml/2006/chart">
            <c:chart xmlns:c="http://schemas.openxmlformats.org/drawingml/2006/chart" xmlns:r="http://schemas.openxmlformats.org/officeDocument/2006/relationships" r:id="rId2"/>
          </a:graphicData>
        </a:graphic>
      </p:graphicFrame>
      <p:sp>
        <p:nvSpPr>
          <p:cNvPr id="6" name="object 3"/>
          <p:cNvSpPr txBox="1">
            <a:spLocks/>
          </p:cNvSpPr>
          <p:nvPr/>
        </p:nvSpPr>
        <p:spPr>
          <a:xfrm>
            <a:off x="2209800" y="274148"/>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SEGMENTO DE TIEMPO POR PARTIDO POLÍTICO</a:t>
            </a:r>
            <a:r>
              <a:rPr lang="es-MX" sz="1700" b="1" spc="-10"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29</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2651388128"/>
              </p:ext>
            </p:extLst>
          </p:nvPr>
        </p:nvGraphicFramePr>
        <p:xfrm>
          <a:off x="457200" y="1524000"/>
          <a:ext cx="11422062" cy="3320156"/>
        </p:xfrm>
        <a:graphic>
          <a:graphicData uri="http://schemas.openxmlformats.org/drawingml/2006/table">
            <a:tbl>
              <a:tblPr/>
              <a:tblGrid>
                <a:gridCol w="2441597">
                  <a:extLst>
                    <a:ext uri="{9D8B030D-6E8A-4147-A177-3AD203B41FA5}">
                      <a16:colId xmlns:a16="http://schemas.microsoft.com/office/drawing/2014/main" val="507622176"/>
                    </a:ext>
                  </a:extLst>
                </a:gridCol>
                <a:gridCol w="1341306">
                  <a:extLst>
                    <a:ext uri="{9D8B030D-6E8A-4147-A177-3AD203B41FA5}">
                      <a16:colId xmlns:a16="http://schemas.microsoft.com/office/drawing/2014/main" val="4139439326"/>
                    </a:ext>
                  </a:extLst>
                </a:gridCol>
                <a:gridCol w="1341306">
                  <a:extLst>
                    <a:ext uri="{9D8B030D-6E8A-4147-A177-3AD203B41FA5}">
                      <a16:colId xmlns:a16="http://schemas.microsoft.com/office/drawing/2014/main" val="2263790620"/>
                    </a:ext>
                  </a:extLst>
                </a:gridCol>
                <a:gridCol w="1341306">
                  <a:extLst>
                    <a:ext uri="{9D8B030D-6E8A-4147-A177-3AD203B41FA5}">
                      <a16:colId xmlns:a16="http://schemas.microsoft.com/office/drawing/2014/main" val="1739744591"/>
                    </a:ext>
                  </a:extLst>
                </a:gridCol>
                <a:gridCol w="1341306">
                  <a:extLst>
                    <a:ext uri="{9D8B030D-6E8A-4147-A177-3AD203B41FA5}">
                      <a16:colId xmlns:a16="http://schemas.microsoft.com/office/drawing/2014/main" val="1019065863"/>
                    </a:ext>
                  </a:extLst>
                </a:gridCol>
                <a:gridCol w="1341306">
                  <a:extLst>
                    <a:ext uri="{9D8B030D-6E8A-4147-A177-3AD203B41FA5}">
                      <a16:colId xmlns:a16="http://schemas.microsoft.com/office/drawing/2014/main" val="416295944"/>
                    </a:ext>
                  </a:extLst>
                </a:gridCol>
                <a:gridCol w="1477533">
                  <a:extLst>
                    <a:ext uri="{9D8B030D-6E8A-4147-A177-3AD203B41FA5}">
                      <a16:colId xmlns:a16="http://schemas.microsoft.com/office/drawing/2014/main" val="2332021940"/>
                    </a:ext>
                  </a:extLst>
                </a:gridCol>
                <a:gridCol w="796402">
                  <a:extLst>
                    <a:ext uri="{9D8B030D-6E8A-4147-A177-3AD203B41FA5}">
                      <a16:colId xmlns:a16="http://schemas.microsoft.com/office/drawing/2014/main" val="541187403"/>
                    </a:ext>
                  </a:extLst>
                </a:gridCol>
              </a:tblGrid>
              <a:tr h="576308">
                <a:tc>
                  <a:txBody>
                    <a:bodyPr/>
                    <a:lstStyle/>
                    <a:p>
                      <a:pPr algn="ctr" fontAlgn="b"/>
                      <a:r>
                        <a:rPr lang="es-MX" sz="1000" b="1" i="0" u="none" strike="noStrike" dirty="0">
                          <a:solidFill>
                            <a:srgbClr val="FFFFFF"/>
                          </a:solidFill>
                          <a:effectLst/>
                          <a:latin typeface="Arial" panose="020B0604020202020204" pitchFamily="34" charset="0"/>
                          <a:cs typeface="Arial" panose="020B0604020202020204" pitchFamily="34" charset="0"/>
                        </a:rPr>
                        <a:t>PARTIDO </a:t>
                      </a:r>
                      <a:r>
                        <a:rPr lang="es-MX" sz="1000" b="1" i="0" u="none" strike="noStrike" dirty="0" smtClean="0">
                          <a:solidFill>
                            <a:srgbClr val="FFFFFF"/>
                          </a:solidFill>
                          <a:effectLst/>
                          <a:latin typeface="Arial" panose="020B0604020202020204" pitchFamily="34" charset="0"/>
                          <a:cs typeface="Arial" panose="020B0604020202020204" pitchFamily="34" charset="0"/>
                        </a:rPr>
                        <a:t>POLÍTICO</a:t>
                      </a:r>
                    </a:p>
                    <a:p>
                      <a:pPr algn="ctr" fontAlgn="b"/>
                      <a:endParaRPr lang="es-MX" sz="1000" b="1" i="0" u="none" strike="noStrike" dirty="0" smtClean="0">
                        <a:solidFill>
                          <a:srgbClr val="FFFFFF"/>
                        </a:solidFill>
                        <a:effectLst/>
                        <a:latin typeface="Arial" panose="020B0604020202020204" pitchFamily="34" charset="0"/>
                        <a:cs typeface="Arial" panose="020B0604020202020204" pitchFamily="34" charset="0"/>
                      </a:endParaRPr>
                    </a:p>
                    <a:p>
                      <a:pPr algn="ctr" fontAlgn="b"/>
                      <a:endParaRPr lang="es-MX" sz="1000" b="1" i="0" u="none" strike="noStrike" dirty="0">
                        <a:solidFill>
                          <a:srgbClr val="FFFFFF"/>
                        </a:solidFill>
                        <a:effectLst/>
                        <a:latin typeface="Arial" panose="020B0604020202020204" pitchFamily="34" charset="0"/>
                        <a:cs typeface="Arial" panose="020B0604020202020204" pitchFamily="34" charset="0"/>
                      </a:endParaRP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es-MX" sz="1000" b="1" i="0" u="none" strike="noStrike">
                          <a:solidFill>
                            <a:srgbClr val="FFFFFF"/>
                          </a:solidFill>
                          <a:effectLst/>
                          <a:latin typeface="Arial" panose="020B0604020202020204" pitchFamily="34" charset="0"/>
                          <a:cs typeface="Arial" panose="020B0604020202020204" pitchFamily="34" charset="0"/>
                        </a:rPr>
                        <a:t>PRIMEROS 5 MINUTOS</a:t>
                      </a:r>
                    </a:p>
                  </a:txBody>
                  <a:tcPr marL="2774" marR="2774" marT="27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it-IT" sz="1000" b="1" i="0" u="none" strike="noStrike" dirty="0">
                          <a:solidFill>
                            <a:srgbClr val="FFFFFF"/>
                          </a:solidFill>
                          <a:effectLst/>
                          <a:latin typeface="Arial" panose="020B0604020202020204" pitchFamily="34" charset="0"/>
                          <a:cs typeface="Arial" panose="020B0604020202020204" pitchFamily="34" charset="0"/>
                        </a:rPr>
                        <a:t>DEL MINUTO </a:t>
                      </a:r>
                      <a:r>
                        <a:rPr lang="it-IT" sz="1000" b="1" i="0" u="none" strike="noStrike" dirty="0" smtClean="0">
                          <a:solidFill>
                            <a:srgbClr val="FFFFFF"/>
                          </a:solidFill>
                          <a:effectLst/>
                          <a:latin typeface="Arial" panose="020B0604020202020204" pitchFamily="34" charset="0"/>
                          <a:cs typeface="Arial" panose="020B0604020202020204" pitchFamily="34" charset="0"/>
                        </a:rPr>
                        <a:t>6 </a:t>
                      </a:r>
                      <a:r>
                        <a:rPr lang="it-IT" sz="1000" b="1" i="0" u="none" strike="noStrike" dirty="0">
                          <a:solidFill>
                            <a:srgbClr val="FFFFFF"/>
                          </a:solidFill>
                          <a:effectLst/>
                          <a:latin typeface="Arial" panose="020B0604020202020204" pitchFamily="34" charset="0"/>
                          <a:cs typeface="Arial" panose="020B0604020202020204" pitchFamily="34" charset="0"/>
                        </a:rPr>
                        <a:t>AL 15</a:t>
                      </a:r>
                    </a:p>
                  </a:txBody>
                  <a:tcPr marL="2774" marR="2774" marT="27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it-IT" sz="1000" b="1" i="0" u="none" strike="noStrike" dirty="0">
                          <a:solidFill>
                            <a:srgbClr val="FFFFFF"/>
                          </a:solidFill>
                          <a:effectLst/>
                          <a:latin typeface="Arial" panose="020B0604020202020204" pitchFamily="34" charset="0"/>
                          <a:cs typeface="Arial" panose="020B0604020202020204" pitchFamily="34" charset="0"/>
                        </a:rPr>
                        <a:t>DEL MINUTO </a:t>
                      </a:r>
                      <a:r>
                        <a:rPr lang="it-IT" sz="1000" b="1" i="0" u="none" strike="noStrike" dirty="0" smtClean="0">
                          <a:solidFill>
                            <a:srgbClr val="FFFFFF"/>
                          </a:solidFill>
                          <a:effectLst/>
                          <a:latin typeface="Arial" panose="020B0604020202020204" pitchFamily="34" charset="0"/>
                          <a:cs typeface="Arial" panose="020B0604020202020204" pitchFamily="34" charset="0"/>
                        </a:rPr>
                        <a:t>16 </a:t>
                      </a:r>
                      <a:r>
                        <a:rPr lang="it-IT" sz="1000" b="1" i="0" u="none" strike="noStrike" dirty="0">
                          <a:solidFill>
                            <a:srgbClr val="FFFFFF"/>
                          </a:solidFill>
                          <a:effectLst/>
                          <a:latin typeface="Arial" panose="020B0604020202020204" pitchFamily="34" charset="0"/>
                          <a:cs typeface="Arial" panose="020B0604020202020204" pitchFamily="34" charset="0"/>
                        </a:rPr>
                        <a:t>AL 30</a:t>
                      </a:r>
                    </a:p>
                  </a:txBody>
                  <a:tcPr marL="2774" marR="2774" marT="27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it-IT" sz="1000" b="1" i="0" u="none" strike="noStrike" dirty="0">
                          <a:solidFill>
                            <a:srgbClr val="FFFFFF"/>
                          </a:solidFill>
                          <a:effectLst/>
                          <a:latin typeface="Arial" panose="020B0604020202020204" pitchFamily="34" charset="0"/>
                          <a:cs typeface="Arial" panose="020B0604020202020204" pitchFamily="34" charset="0"/>
                        </a:rPr>
                        <a:t>DEL MINUTO </a:t>
                      </a:r>
                      <a:r>
                        <a:rPr lang="it-IT" sz="1000" b="1" i="0" u="none" strike="noStrike" dirty="0" smtClean="0">
                          <a:solidFill>
                            <a:srgbClr val="FFFFFF"/>
                          </a:solidFill>
                          <a:effectLst/>
                          <a:latin typeface="Arial" panose="020B0604020202020204" pitchFamily="34" charset="0"/>
                          <a:cs typeface="Arial" panose="020B0604020202020204" pitchFamily="34" charset="0"/>
                        </a:rPr>
                        <a:t>31 </a:t>
                      </a:r>
                      <a:r>
                        <a:rPr lang="it-IT" sz="1000" b="1" i="0" u="none" strike="noStrike" dirty="0">
                          <a:solidFill>
                            <a:srgbClr val="FFFFFF"/>
                          </a:solidFill>
                          <a:effectLst/>
                          <a:latin typeface="Arial" panose="020B0604020202020204" pitchFamily="34" charset="0"/>
                          <a:cs typeface="Arial" panose="020B0604020202020204" pitchFamily="34" charset="0"/>
                        </a:rPr>
                        <a:t>AL 60</a:t>
                      </a:r>
                    </a:p>
                  </a:txBody>
                  <a:tcPr marL="2774" marR="2774" marT="27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it-IT" sz="1000" b="1" i="0" u="none" strike="noStrike" dirty="0">
                          <a:solidFill>
                            <a:srgbClr val="FFFFFF"/>
                          </a:solidFill>
                          <a:effectLst/>
                          <a:latin typeface="Arial" panose="020B0604020202020204" pitchFamily="34" charset="0"/>
                          <a:cs typeface="Arial" panose="020B0604020202020204" pitchFamily="34" charset="0"/>
                        </a:rPr>
                        <a:t>DEL MINUTO </a:t>
                      </a:r>
                      <a:r>
                        <a:rPr lang="it-IT" sz="1000" b="1" i="0" u="none" strike="noStrike" dirty="0" smtClean="0">
                          <a:solidFill>
                            <a:srgbClr val="FFFFFF"/>
                          </a:solidFill>
                          <a:effectLst/>
                          <a:latin typeface="Arial" panose="020B0604020202020204" pitchFamily="34" charset="0"/>
                          <a:cs typeface="Arial" panose="020B0604020202020204" pitchFamily="34" charset="0"/>
                        </a:rPr>
                        <a:t>61 </a:t>
                      </a:r>
                      <a:r>
                        <a:rPr lang="it-IT" sz="1000" b="1" i="0" u="none" strike="noStrike" dirty="0">
                          <a:solidFill>
                            <a:srgbClr val="FFFFFF"/>
                          </a:solidFill>
                          <a:effectLst/>
                          <a:latin typeface="Arial" panose="020B0604020202020204" pitchFamily="34" charset="0"/>
                          <a:cs typeface="Arial" panose="020B0604020202020204" pitchFamily="34" charset="0"/>
                        </a:rPr>
                        <a:t>AL 90</a:t>
                      </a:r>
                    </a:p>
                  </a:txBody>
                  <a:tcPr marL="2774" marR="2774" marT="27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it-IT" sz="1000" b="1" i="0" u="none" strike="noStrike" dirty="0">
                          <a:solidFill>
                            <a:srgbClr val="FFFFFF"/>
                          </a:solidFill>
                          <a:effectLst/>
                          <a:latin typeface="Arial" panose="020B0604020202020204" pitchFamily="34" charset="0"/>
                          <a:cs typeface="Arial" panose="020B0604020202020204" pitchFamily="34" charset="0"/>
                        </a:rPr>
                        <a:t>DEL MINUTO </a:t>
                      </a:r>
                      <a:r>
                        <a:rPr lang="it-IT" sz="1000" b="1" i="0" u="none" strike="noStrike" dirty="0" smtClean="0">
                          <a:solidFill>
                            <a:srgbClr val="FFFFFF"/>
                          </a:solidFill>
                          <a:effectLst/>
                          <a:latin typeface="Arial" panose="020B0604020202020204" pitchFamily="34" charset="0"/>
                          <a:cs typeface="Arial" panose="020B0604020202020204" pitchFamily="34" charset="0"/>
                        </a:rPr>
                        <a:t>91 </a:t>
                      </a:r>
                      <a:r>
                        <a:rPr lang="it-IT" sz="1000" b="1" i="0" u="none" strike="noStrike" dirty="0">
                          <a:solidFill>
                            <a:srgbClr val="FFFFFF"/>
                          </a:solidFill>
                          <a:effectLst/>
                          <a:latin typeface="Arial" panose="020B0604020202020204" pitchFamily="34" charset="0"/>
                          <a:cs typeface="Arial" panose="020B0604020202020204" pitchFamily="34" charset="0"/>
                        </a:rPr>
                        <a:t>AL 120</a:t>
                      </a:r>
                    </a:p>
                  </a:txBody>
                  <a:tcPr marL="2774" marR="2774" marT="27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es-MX" sz="1000" b="1" i="0" u="none" strike="noStrike" dirty="0">
                          <a:solidFill>
                            <a:srgbClr val="FFFFFF"/>
                          </a:solidFill>
                          <a:effectLst/>
                          <a:latin typeface="Arial" panose="020B0604020202020204" pitchFamily="34" charset="0"/>
                          <a:cs typeface="Arial" panose="020B0604020202020204" pitchFamily="34" charset="0"/>
                        </a:rPr>
                        <a:t>POSTERIOR</a:t>
                      </a:r>
                    </a:p>
                  </a:txBody>
                  <a:tcPr marL="2774" marR="2774" marT="27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4271578241"/>
                  </a:ext>
                </a:extLst>
              </a:tr>
              <a:tr h="304872">
                <a:tc>
                  <a:txBody>
                    <a:bodyPr/>
                    <a:lstStyle/>
                    <a:p>
                      <a:pPr algn="l" fontAlgn="b"/>
                      <a:r>
                        <a:rPr lang="es-MX" sz="1000" b="0" i="0" u="none" strike="noStrike" dirty="0">
                          <a:solidFill>
                            <a:srgbClr val="000000"/>
                          </a:solidFill>
                          <a:effectLst/>
                          <a:latin typeface="Arial" panose="020B0604020202020204" pitchFamily="34" charset="0"/>
                          <a:cs typeface="Arial" panose="020B0604020202020204" pitchFamily="34" charset="0"/>
                        </a:rPr>
                        <a:t>MORENA</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217</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75</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15</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978757345"/>
                  </a:ext>
                </a:extLst>
              </a:tr>
              <a:tr h="304872">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PRI</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46</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9</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196838178"/>
                  </a:ext>
                </a:extLst>
              </a:tr>
              <a:tr h="304872">
                <a:tc>
                  <a:txBody>
                    <a:bodyPr/>
                    <a:lstStyle/>
                    <a:p>
                      <a:pPr algn="l" fontAlgn="b"/>
                      <a:r>
                        <a:rPr lang="es-MX" sz="1000" b="0" i="0" u="none" strike="noStrike" dirty="0">
                          <a:solidFill>
                            <a:srgbClr val="000000"/>
                          </a:solidFill>
                          <a:effectLst/>
                          <a:latin typeface="Arial" panose="020B0604020202020204" pitchFamily="34" charset="0"/>
                          <a:cs typeface="Arial" panose="020B0604020202020204" pitchFamily="34" charset="0"/>
                        </a:rPr>
                        <a:t>MC</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21</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9</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105389955"/>
                  </a:ext>
                </a:extLst>
              </a:tr>
              <a:tr h="304872">
                <a:tc>
                  <a:txBody>
                    <a:bodyPr/>
                    <a:lstStyle/>
                    <a:p>
                      <a:pPr algn="l" fontAlgn="b"/>
                      <a:r>
                        <a:rPr lang="es-MX" sz="1000" b="0" i="0" u="none" strike="noStrike" dirty="0">
                          <a:solidFill>
                            <a:srgbClr val="000000"/>
                          </a:solidFill>
                          <a:effectLst/>
                          <a:latin typeface="Arial" panose="020B0604020202020204" pitchFamily="34" charset="0"/>
                          <a:cs typeface="Arial" panose="020B0604020202020204" pitchFamily="34" charset="0"/>
                        </a:rPr>
                        <a:t>PVEM</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15</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9</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1</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148113438"/>
                  </a:ext>
                </a:extLst>
              </a:tr>
              <a:tr h="304872">
                <a:tc>
                  <a:txBody>
                    <a:bodyPr/>
                    <a:lstStyle/>
                    <a:p>
                      <a:pPr algn="l" fontAlgn="b"/>
                      <a:r>
                        <a:rPr lang="es-MX" sz="1000" b="0" i="0" u="none" strike="noStrike" dirty="0">
                          <a:solidFill>
                            <a:srgbClr val="000000"/>
                          </a:solidFill>
                          <a:effectLst/>
                          <a:latin typeface="Arial" panose="020B0604020202020204" pitchFamily="34" charset="0"/>
                          <a:cs typeface="Arial" panose="020B0604020202020204" pitchFamily="34" charset="0"/>
                        </a:rPr>
                        <a:t>PT</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11</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9</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1</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142123634"/>
                  </a:ext>
                </a:extLst>
              </a:tr>
              <a:tr h="304872">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PRD GUERRERO</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15</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6</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402601397"/>
                  </a:ext>
                </a:extLst>
              </a:tr>
              <a:tr h="304872">
                <a:tc>
                  <a:txBody>
                    <a:bodyPr/>
                    <a:lstStyle/>
                    <a:p>
                      <a:pPr algn="l" fontAlgn="b"/>
                      <a:r>
                        <a:rPr lang="es-MX" sz="1000" b="0" i="0" u="none" strike="noStrike" dirty="0">
                          <a:solidFill>
                            <a:srgbClr val="000000"/>
                          </a:solidFill>
                          <a:effectLst/>
                          <a:latin typeface="Arial" panose="020B0604020202020204" pitchFamily="34" charset="0"/>
                          <a:cs typeface="Arial" panose="020B0604020202020204" pitchFamily="34" charset="0"/>
                        </a:rPr>
                        <a:t>PAN</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13</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2</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454328347"/>
                  </a:ext>
                </a:extLst>
              </a:tr>
              <a:tr h="304872">
                <a:tc>
                  <a:txBody>
                    <a:bodyPr/>
                    <a:lstStyle/>
                    <a:p>
                      <a:pPr algn="l" fontAlgn="b"/>
                      <a:r>
                        <a:rPr lang="es-MX" sz="1000" b="0" i="0" u="none" strike="noStrike" dirty="0">
                          <a:solidFill>
                            <a:srgbClr val="000000"/>
                          </a:solidFill>
                          <a:effectLst/>
                          <a:latin typeface="Arial" panose="020B0604020202020204" pitchFamily="34" charset="0"/>
                          <a:cs typeface="Arial" panose="020B0604020202020204" pitchFamily="34" charset="0"/>
                        </a:rPr>
                        <a:t>PT-PVEM-MORENA</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8</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4</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101627199"/>
                  </a:ext>
                </a:extLst>
              </a:tr>
              <a:tr h="304872">
                <a:tc>
                  <a:txBody>
                    <a:bodyPr/>
                    <a:lstStyle/>
                    <a:p>
                      <a:pPr algn="l" fontAlgn="ctr"/>
                      <a:r>
                        <a:rPr lang="es-MX" sz="1000" b="1" i="0" u="none" strike="noStrike" dirty="0">
                          <a:solidFill>
                            <a:srgbClr val="000000"/>
                          </a:solidFill>
                          <a:effectLst/>
                          <a:latin typeface="Arial" panose="020B0604020202020204" pitchFamily="34" charset="0"/>
                          <a:cs typeface="Arial" panose="020B0604020202020204" pitchFamily="34" charset="0"/>
                        </a:rPr>
                        <a:t>TOTAL</a:t>
                      </a:r>
                    </a:p>
                  </a:txBody>
                  <a:tcPr marL="2774" marR="2774" marT="277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346</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123</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17</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dirty="0">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dirty="0">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dirty="0">
                          <a:solidFill>
                            <a:srgbClr val="000000"/>
                          </a:solidFill>
                          <a:effectLst/>
                          <a:latin typeface="Arial" panose="020B0604020202020204" pitchFamily="34" charset="0"/>
                          <a:cs typeface="Arial" panose="020B0604020202020204" pitchFamily="34" charset="0"/>
                        </a:rPr>
                        <a:t>0</a:t>
                      </a:r>
                    </a:p>
                  </a:txBody>
                  <a:tcPr marL="2774" marR="2774" marT="277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4082499"/>
                  </a:ext>
                </a:extLst>
              </a:tr>
            </a:tbl>
          </a:graphicData>
        </a:graphic>
      </p:graphicFrame>
      <p:sp>
        <p:nvSpPr>
          <p:cNvPr id="5" name="object 3"/>
          <p:cNvSpPr txBox="1">
            <a:spLocks/>
          </p:cNvSpPr>
          <p:nvPr/>
        </p:nvSpPr>
        <p:spPr>
          <a:xfrm>
            <a:off x="2362200" y="685800"/>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SEGMENTO DE TIEMPO POR PARTIDO POLÍTICO</a:t>
            </a:r>
            <a:r>
              <a:rPr lang="es-MX" sz="1700" b="1" spc="-10"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3</a:t>
            </a:fld>
            <a:endParaRPr spc="-25" dirty="0"/>
          </a:p>
        </p:txBody>
      </p:sp>
      <p:sp>
        <p:nvSpPr>
          <p:cNvPr id="3" name="Rectangle 1"/>
          <p:cNvSpPr>
            <a:spLocks noChangeArrowheads="1"/>
          </p:cNvSpPr>
          <p:nvPr/>
        </p:nvSpPr>
        <p:spPr bwMode="auto">
          <a:xfrm>
            <a:off x="0" y="436525"/>
            <a:ext cx="6248400" cy="3001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600" i="0" u="none" strike="noStrike" cap="none" normalizeH="0" baseline="0" dirty="0" smtClean="0">
                <a:ln>
                  <a:noFill/>
                </a:ln>
                <a:solidFill>
                  <a:schemeClr val="tx1"/>
                </a:solidFill>
                <a:effectLst/>
                <a:latin typeface="Arial" panose="020B0604020202020204" pitchFamily="34" charset="0"/>
              </a:rPr>
              <a:t>La selección de la muestra se realizó considerando las principales plazas del estado de Guerrero, entre ellas Acapulco, Chilpancingo, Iguala, Zihuatanejo y Tlapa de Comonfort. En cada una de estas localidades se recopilaron testigos de audio y video de los programas transmitidos a nivel estatal, los cuales forman parte del catálogo de medios aprobado por el Instituto Electoral y de Participación Ciudadana del Estado de Guerrero (IEPC), conforme al acuerdo 216/SO/19-12-2024.</a:t>
            </a:r>
          </a:p>
        </p:txBody>
      </p:sp>
      <p:sp>
        <p:nvSpPr>
          <p:cNvPr id="4" name="Rectángulo 3"/>
          <p:cNvSpPr/>
          <p:nvPr/>
        </p:nvSpPr>
        <p:spPr>
          <a:xfrm>
            <a:off x="-1772" y="3505200"/>
            <a:ext cx="9526772" cy="2308324"/>
          </a:xfrm>
          <a:prstGeom prst="rect">
            <a:avLst/>
          </a:prstGeom>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600" i="0" u="none" strike="noStrike" cap="none" normalizeH="0" baseline="0" dirty="0" smtClean="0">
                <a:ln>
                  <a:noFill/>
                </a:ln>
                <a:solidFill>
                  <a:schemeClr val="tx1"/>
                </a:solidFill>
                <a:effectLst/>
                <a:latin typeface="Arial" panose="020B0604020202020204" pitchFamily="34" charset="0"/>
              </a:rPr>
              <a:t>El presente reporte se sustenta en el monitoreo de 19 programas con periodicidad diaria, a partir de los cuales se analizaron 646</a:t>
            </a:r>
            <a:r>
              <a:rPr kumimoji="0" lang="es-MX" altLang="es-MX" sz="1600" i="0" u="none" strike="noStrike" cap="none" normalizeH="0" baseline="0" dirty="0" smtClean="0">
                <a:ln>
                  <a:noFill/>
                </a:ln>
                <a:solidFill>
                  <a:srgbClr val="FF0000"/>
                </a:solidFill>
                <a:effectLst/>
                <a:latin typeface="Arial" panose="020B0604020202020204" pitchFamily="34" charset="0"/>
              </a:rPr>
              <a:t> </a:t>
            </a:r>
            <a:r>
              <a:rPr kumimoji="0" lang="es-MX" altLang="es-MX" sz="1600" i="0" u="none" strike="noStrike" cap="none" normalizeH="0" baseline="0" dirty="0" smtClean="0">
                <a:ln>
                  <a:noFill/>
                </a:ln>
                <a:solidFill>
                  <a:schemeClr val="tx1"/>
                </a:solidFill>
                <a:effectLst/>
                <a:latin typeface="Arial" panose="020B0604020202020204" pitchFamily="34" charset="0"/>
              </a:rPr>
              <a:t>testigos de transmisión. Como resultado del concentrado bimestral del monitoreo, se presentan diversas gráficas y representaciones estadísticas que muestran la distribución del tiempo de cobertura, las menciones por partido político y por personas actoras políticas, así como la valoración del contenido informativo. Asimismo, se consideran los formatos periodísticos identificados, entre ellos</a:t>
            </a:r>
            <a:r>
              <a:rPr kumimoji="0" lang="es-MX" altLang="es-MX" sz="1600" i="0" u="none" strike="noStrike" cap="none" normalizeH="0" dirty="0" smtClean="0">
                <a:ln>
                  <a:noFill/>
                </a:ln>
                <a:solidFill>
                  <a:schemeClr val="tx1"/>
                </a:solidFill>
                <a:effectLst/>
                <a:latin typeface="Arial" panose="020B0604020202020204" pitchFamily="34" charset="0"/>
              </a:rPr>
              <a:t> </a:t>
            </a:r>
            <a:r>
              <a:rPr kumimoji="0" lang="es-MX" altLang="es-MX" sz="1600" i="0" u="none" strike="noStrike" cap="none" normalizeH="0" baseline="0" dirty="0" smtClean="0">
                <a:ln>
                  <a:noFill/>
                </a:ln>
                <a:solidFill>
                  <a:schemeClr val="tx1"/>
                </a:solidFill>
                <a:effectLst/>
                <a:latin typeface="Arial" panose="020B0604020202020204" pitchFamily="34" charset="0"/>
              </a:rPr>
              <a:t>nota informativa, reportaje, entrevista, opinión y análisis, crónica y debate.</a:t>
            </a:r>
            <a:r>
              <a:rPr kumimoji="0" lang="es-MX" altLang="es-MX" sz="1600" i="0" u="none" strike="noStrike" cap="none" normalizeH="0" dirty="0" smtClean="0">
                <a:ln>
                  <a:noFill/>
                </a:ln>
                <a:solidFill>
                  <a:schemeClr val="tx1"/>
                </a:solidFill>
                <a:effectLst/>
                <a:latin typeface="Arial" panose="020B0604020202020204" pitchFamily="34" charset="0"/>
              </a:rPr>
              <a:t> </a:t>
            </a:r>
            <a:endParaRPr kumimoji="0" lang="es-MX" altLang="es-MX" sz="16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494485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1565528" y="5337403"/>
            <a:ext cx="4500499" cy="645668"/>
          </a:xfrm>
          <a:prstGeom prst="rect">
            <a:avLst/>
          </a:prstGeom>
        </p:spPr>
      </p:pic>
      <p:sp>
        <p:nvSpPr>
          <p:cNvPr id="4" name="object 4"/>
          <p:cNvSpPr txBox="1"/>
          <p:nvPr/>
        </p:nvSpPr>
        <p:spPr>
          <a:xfrm>
            <a:off x="6324600" y="5337403"/>
            <a:ext cx="5096891" cy="641651"/>
          </a:xfrm>
          <a:prstGeom prst="rect">
            <a:avLst/>
          </a:prstGeom>
          <a:ln w="9525">
            <a:solidFill>
              <a:schemeClr val="bg1"/>
            </a:solidFill>
          </a:ln>
        </p:spPr>
        <p:txBody>
          <a:bodyPr vert="horz" wrap="square" lIns="0" tIns="34925" rIns="0" bIns="0" rtlCol="0">
            <a:spAutoFit/>
          </a:bodyPr>
          <a:lstStyle/>
          <a:p>
            <a:pPr marL="92075" marR="847090" algn="just">
              <a:lnSpc>
                <a:spcPct val="150000"/>
              </a:lnSpc>
              <a:spcBef>
                <a:spcPts val="275"/>
              </a:spcBef>
            </a:pPr>
            <a:r>
              <a:rPr sz="1400" spc="-10" dirty="0">
                <a:latin typeface="Arial" panose="020B0604020202020204" pitchFamily="34" charset="0"/>
                <a:cs typeface="Arial" panose="020B0604020202020204" pitchFamily="34" charset="0"/>
              </a:rPr>
              <a:t>Durante</a:t>
            </a:r>
            <a:r>
              <a:rPr sz="1400" spc="-2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el</a:t>
            </a:r>
            <a:r>
              <a:rPr sz="1400" spc="-2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periodo</a:t>
            </a:r>
            <a:r>
              <a:rPr sz="1400" spc="-20"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analizado</a:t>
            </a:r>
            <a:r>
              <a:rPr sz="1400" dirty="0">
                <a:latin typeface="Arial" panose="020B0604020202020204" pitchFamily="34" charset="0"/>
                <a:cs typeface="Arial" panose="020B0604020202020204" pitchFamily="34" charset="0"/>
              </a:rPr>
              <a:t> no</a:t>
            </a:r>
            <a:r>
              <a:rPr sz="1400" spc="-2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se</a:t>
            </a:r>
            <a:r>
              <a:rPr sz="1400" spc="-30"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detectaron inserciones</a:t>
            </a:r>
            <a:r>
              <a:rPr sz="1400" spc="-20"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pagadas</a:t>
            </a:r>
            <a:r>
              <a:rPr sz="1400" spc="-1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por</a:t>
            </a:r>
            <a:r>
              <a:rPr sz="1400" spc="-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partidos</a:t>
            </a:r>
            <a:r>
              <a:rPr sz="1400" spc="-15"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políticos.</a:t>
            </a:r>
            <a:endParaRPr sz="1400" dirty="0">
              <a:latin typeface="Arial" panose="020B0604020202020204" pitchFamily="34" charset="0"/>
              <a:cs typeface="Arial" panose="020B0604020202020204" pitchFamily="34" charset="0"/>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30</a:t>
            </a:fld>
            <a:endParaRPr spc="-25" dirty="0"/>
          </a:p>
        </p:txBody>
      </p:sp>
      <p:graphicFrame>
        <p:nvGraphicFramePr>
          <p:cNvPr id="7" name="Gráfico 6">
            <a:extLst>
              <a:ext uri="{FF2B5EF4-FFF2-40B4-BE49-F238E27FC236}">
                <a16:creationId xmlns:a16="http://schemas.microsoft.com/office/drawing/2014/main" id="{882FAF23-439D-4DD4-B594-F065DF4BEC3A}"/>
              </a:ext>
            </a:extLst>
          </p:cNvPr>
          <p:cNvGraphicFramePr>
            <a:graphicFrameLocks/>
          </p:cNvGraphicFramePr>
          <p:nvPr>
            <p:extLst>
              <p:ext uri="{D42A27DB-BD31-4B8C-83A1-F6EECF244321}">
                <p14:modId xmlns:p14="http://schemas.microsoft.com/office/powerpoint/2010/main" val="51469989"/>
              </p:ext>
            </p:extLst>
          </p:nvPr>
        </p:nvGraphicFramePr>
        <p:xfrm>
          <a:off x="2057400" y="1269846"/>
          <a:ext cx="6076156" cy="3386933"/>
        </p:xfrm>
        <a:graphic>
          <a:graphicData uri="http://schemas.openxmlformats.org/drawingml/2006/chart">
            <c:chart xmlns:c="http://schemas.openxmlformats.org/drawingml/2006/chart" xmlns:r="http://schemas.openxmlformats.org/officeDocument/2006/relationships" r:id="rId3"/>
          </a:graphicData>
        </a:graphic>
      </p:graphicFrame>
      <p:sp>
        <p:nvSpPr>
          <p:cNvPr id="6" name="object 3"/>
          <p:cNvSpPr txBox="1">
            <a:spLocks/>
          </p:cNvSpPr>
          <p:nvPr/>
        </p:nvSpPr>
        <p:spPr>
          <a:xfrm>
            <a:off x="2209800" y="548363"/>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INSERCIONES PAGADAS POR PARTIDO POLÍTICO</a:t>
            </a:r>
            <a:r>
              <a:rPr lang="es-MX" sz="1700" b="1" spc="-10"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31</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1607691989"/>
              </p:ext>
            </p:extLst>
          </p:nvPr>
        </p:nvGraphicFramePr>
        <p:xfrm>
          <a:off x="457200" y="3810000"/>
          <a:ext cx="5118100" cy="2374337"/>
        </p:xfrm>
        <a:graphic>
          <a:graphicData uri="http://schemas.openxmlformats.org/drawingml/2006/table">
            <a:tbl>
              <a:tblPr/>
              <a:tblGrid>
                <a:gridCol w="2908299">
                  <a:extLst>
                    <a:ext uri="{9D8B030D-6E8A-4147-A177-3AD203B41FA5}">
                      <a16:colId xmlns:a16="http://schemas.microsoft.com/office/drawing/2014/main" val="278565056"/>
                    </a:ext>
                  </a:extLst>
                </a:gridCol>
                <a:gridCol w="2209801">
                  <a:extLst>
                    <a:ext uri="{9D8B030D-6E8A-4147-A177-3AD203B41FA5}">
                      <a16:colId xmlns:a16="http://schemas.microsoft.com/office/drawing/2014/main" val="2701168708"/>
                    </a:ext>
                  </a:extLst>
                </a:gridCol>
              </a:tblGrid>
              <a:tr h="563305">
                <a:tc>
                  <a:txBody>
                    <a:bodyPr/>
                    <a:lstStyle/>
                    <a:p>
                      <a:pPr algn="ctr" fontAlgn="b"/>
                      <a:r>
                        <a:rPr lang="es-MX" sz="1200" b="1" i="0" u="none" strike="noStrike" dirty="0">
                          <a:solidFill>
                            <a:srgbClr val="FFFFFF"/>
                          </a:solidFill>
                          <a:effectLst/>
                          <a:latin typeface="Aptos Narrow" panose="02110004020202020204"/>
                        </a:rPr>
                        <a:t>GRUPOS EN SITUACIÓN DE VULNERABILIDAD</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smtClean="0">
                          <a:solidFill>
                            <a:srgbClr val="FFFFFF"/>
                          </a:solidFill>
                          <a:effectLst/>
                          <a:latin typeface="Aptos Narrow" panose="02110004020202020204"/>
                        </a:rPr>
                        <a:t>TOTALES</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712152601"/>
                  </a:ext>
                </a:extLst>
              </a:tr>
              <a:tr h="199800">
                <a:tc>
                  <a:txBody>
                    <a:bodyPr/>
                    <a:lstStyle/>
                    <a:p>
                      <a:pPr algn="l" fontAlgn="b"/>
                      <a:r>
                        <a:rPr lang="es-MX" sz="1100" b="0" i="0" u="none" strike="noStrike" dirty="0" smtClean="0">
                          <a:solidFill>
                            <a:srgbClr val="000000"/>
                          </a:solidFill>
                          <a:effectLst/>
                          <a:latin typeface="Aptos Narrow" panose="02110004020202020204"/>
                        </a:rPr>
                        <a:t>Personas</a:t>
                      </a:r>
                      <a:r>
                        <a:rPr lang="es-MX" sz="1100" b="0" i="0" u="none" strike="noStrike" baseline="0" dirty="0" smtClean="0">
                          <a:solidFill>
                            <a:srgbClr val="000000"/>
                          </a:solidFill>
                          <a:effectLst/>
                          <a:latin typeface="Aptos Narrow" panose="02110004020202020204"/>
                        </a:rPr>
                        <a:t> afrodescendientes</a:t>
                      </a:r>
                      <a:endParaRPr lang="es-MX" sz="11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01160275"/>
                  </a:ext>
                </a:extLst>
              </a:tr>
              <a:tr h="199800">
                <a:tc>
                  <a:txBody>
                    <a:bodyPr/>
                    <a:lstStyle/>
                    <a:p>
                      <a:pPr algn="l" fontAlgn="b"/>
                      <a:r>
                        <a:rPr lang="es-MX" sz="1100" b="0" i="0" u="none" strike="noStrike">
                          <a:solidFill>
                            <a:srgbClr val="000000"/>
                          </a:solidFill>
                          <a:effectLst/>
                          <a:latin typeface="Aptos Narrow" panose="02110004020202020204"/>
                        </a:rPr>
                        <a:t>Personas con discapacidad</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822901972"/>
                  </a:ext>
                </a:extLst>
              </a:tr>
              <a:tr h="199800">
                <a:tc>
                  <a:txBody>
                    <a:bodyPr/>
                    <a:lstStyle/>
                    <a:p>
                      <a:pPr algn="l" fontAlgn="b"/>
                      <a:r>
                        <a:rPr lang="es-MX" sz="1100" b="0" i="0" u="none" strike="noStrike" dirty="0">
                          <a:solidFill>
                            <a:srgbClr val="000000"/>
                          </a:solidFill>
                          <a:effectLst/>
                          <a:latin typeface="Aptos Narrow" panose="02110004020202020204"/>
                        </a:rPr>
                        <a:t>Personas </a:t>
                      </a:r>
                      <a:r>
                        <a:rPr lang="es-MX" sz="1100" b="0" i="0" u="none" strike="noStrike" dirty="0" smtClean="0">
                          <a:solidFill>
                            <a:srgbClr val="000000"/>
                          </a:solidFill>
                          <a:effectLst/>
                          <a:latin typeface="Aptos Narrow" panose="02110004020202020204"/>
                        </a:rPr>
                        <a:t>mayores</a:t>
                      </a:r>
                      <a:endParaRPr lang="es-MX" sz="11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456822932"/>
                  </a:ext>
                </a:extLst>
              </a:tr>
              <a:tr h="199800">
                <a:tc>
                  <a:txBody>
                    <a:bodyPr/>
                    <a:lstStyle/>
                    <a:p>
                      <a:pPr algn="l" fontAlgn="b"/>
                      <a:r>
                        <a:rPr lang="es-MX" sz="1100" b="0" i="0" u="none" strike="noStrike" dirty="0">
                          <a:solidFill>
                            <a:srgbClr val="000000"/>
                          </a:solidFill>
                          <a:effectLst/>
                          <a:latin typeface="Aptos Narrow" panose="02110004020202020204"/>
                        </a:rPr>
                        <a:t>Personas Indígenas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669290394"/>
                  </a:ext>
                </a:extLst>
              </a:tr>
              <a:tr h="199800">
                <a:tc>
                  <a:txBody>
                    <a:bodyPr/>
                    <a:lstStyle/>
                    <a:p>
                      <a:pPr algn="l" fontAlgn="b"/>
                      <a:r>
                        <a:rPr lang="es-MX" sz="1100" b="0" i="0" u="none" strike="noStrike" dirty="0" smtClean="0">
                          <a:solidFill>
                            <a:srgbClr val="000000"/>
                          </a:solidFill>
                          <a:effectLst/>
                          <a:latin typeface="Aptos Narrow" panose="02110004020202020204"/>
                        </a:rPr>
                        <a:t>Personas</a:t>
                      </a:r>
                      <a:r>
                        <a:rPr lang="es-MX" sz="1100" b="0" i="0" u="none" strike="noStrike" baseline="0" dirty="0" smtClean="0">
                          <a:solidFill>
                            <a:srgbClr val="000000"/>
                          </a:solidFill>
                          <a:effectLst/>
                          <a:latin typeface="Aptos Narrow" panose="02110004020202020204"/>
                        </a:rPr>
                        <a:t> jóvenes</a:t>
                      </a:r>
                      <a:endParaRPr lang="es-MX" sz="11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061887075"/>
                  </a:ext>
                </a:extLst>
              </a:tr>
              <a:tr h="199800">
                <a:tc>
                  <a:txBody>
                    <a:bodyPr/>
                    <a:lstStyle/>
                    <a:p>
                      <a:pPr algn="l" fontAlgn="b"/>
                      <a:r>
                        <a:rPr lang="es-MX" sz="1100" b="0" i="0" u="none" strike="noStrike" dirty="0" smtClean="0">
                          <a:solidFill>
                            <a:srgbClr val="000000"/>
                          </a:solidFill>
                          <a:effectLst/>
                          <a:latin typeface="Aptos Narrow" panose="02110004020202020204"/>
                        </a:rPr>
                        <a:t>Personas</a:t>
                      </a:r>
                      <a:r>
                        <a:rPr lang="es-MX" sz="1100" b="0" i="0" u="none" strike="noStrike" baseline="0" dirty="0" smtClean="0">
                          <a:solidFill>
                            <a:srgbClr val="000000"/>
                          </a:solidFill>
                          <a:effectLst/>
                          <a:latin typeface="Aptos Narrow" panose="02110004020202020204"/>
                        </a:rPr>
                        <a:t> de la diversidad sexual o de género</a:t>
                      </a:r>
                      <a:endParaRPr lang="es-MX" sz="11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143529297"/>
                  </a:ext>
                </a:extLst>
              </a:tr>
              <a:tr h="199800">
                <a:tc>
                  <a:txBody>
                    <a:bodyPr/>
                    <a:lstStyle/>
                    <a:p>
                      <a:pPr algn="l" fontAlgn="b"/>
                      <a:r>
                        <a:rPr lang="es-MX" sz="1100" b="0" i="0" u="none" strike="noStrike" dirty="0">
                          <a:solidFill>
                            <a:srgbClr val="000000"/>
                          </a:solidFill>
                          <a:effectLst/>
                          <a:latin typeface="Aptos Narrow" panose="02110004020202020204"/>
                        </a:rPr>
                        <a:t>Personas afromexicanas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300996965"/>
                  </a:ext>
                </a:extLst>
              </a:tr>
              <a:tr h="199800">
                <a:tc>
                  <a:txBody>
                    <a:bodyPr/>
                    <a:lstStyle/>
                    <a:p>
                      <a:pPr algn="l" fontAlgn="b"/>
                      <a:r>
                        <a:rPr lang="es-MX" sz="1100" b="0" i="0" u="none" strike="noStrike" dirty="0" smtClean="0">
                          <a:solidFill>
                            <a:srgbClr val="000000"/>
                          </a:solidFill>
                          <a:effectLst/>
                          <a:latin typeface="Aptos Narrow" panose="02110004020202020204"/>
                        </a:rPr>
                        <a:t>Personas indígenas</a:t>
                      </a:r>
                      <a:endParaRPr lang="es-MX" sz="11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493392174"/>
                  </a:ext>
                </a:extLst>
              </a:tr>
              <a:tr h="212632">
                <a:tc>
                  <a:txBody>
                    <a:bodyPr/>
                    <a:lstStyle/>
                    <a:p>
                      <a:pPr algn="l" fontAlgn="b"/>
                      <a:r>
                        <a:rPr lang="es-MX" sz="1200" b="1" i="0" u="none" strike="noStrike">
                          <a:solidFill>
                            <a:srgbClr val="000000"/>
                          </a:solidFill>
                          <a:effectLst/>
                          <a:latin typeface="Aptos Narrow" panose="02110004020202020204"/>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Aptos Narrow" panose="02110004020202020204"/>
                        </a:rPr>
                        <a:t>43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1437645"/>
                  </a:ext>
                </a:extLst>
              </a:tr>
            </a:tbl>
          </a:graphicData>
        </a:graphic>
      </p:graphicFrame>
      <p:graphicFrame>
        <p:nvGraphicFramePr>
          <p:cNvPr id="8" name="Gráfico 7">
            <a:extLst>
              <a:ext uri="{FF2B5EF4-FFF2-40B4-BE49-F238E27FC236}">
                <a16:creationId xmlns:a16="http://schemas.microsoft.com/office/drawing/2014/main" id="{E3080F6B-69B7-E359-22BE-4FC14FE27230}"/>
              </a:ext>
            </a:extLst>
          </p:cNvPr>
          <p:cNvGraphicFramePr>
            <a:graphicFrameLocks/>
          </p:cNvGraphicFramePr>
          <p:nvPr>
            <p:extLst>
              <p:ext uri="{D42A27DB-BD31-4B8C-83A1-F6EECF244321}">
                <p14:modId xmlns:p14="http://schemas.microsoft.com/office/powerpoint/2010/main" val="860302694"/>
              </p:ext>
            </p:extLst>
          </p:nvPr>
        </p:nvGraphicFramePr>
        <p:xfrm>
          <a:off x="762000" y="838200"/>
          <a:ext cx="7647416" cy="2645458"/>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1"/>
          <p:cNvSpPr>
            <a:spLocks noChangeArrowheads="1"/>
          </p:cNvSpPr>
          <p:nvPr/>
        </p:nvSpPr>
        <p:spPr bwMode="auto">
          <a:xfrm>
            <a:off x="5755640" y="3677863"/>
            <a:ext cx="6096000"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rtl="0" eaLnBrk="0" fontAlgn="base" hangingPunct="0">
              <a:lnSpc>
                <a:spcPct val="150000"/>
              </a:lnSpc>
              <a:spcBef>
                <a:spcPct val="0"/>
              </a:spcBef>
              <a:spcAft>
                <a:spcPct val="0"/>
              </a:spcAft>
            </a:pPr>
            <a:r>
              <a:rPr kumimoji="0" lang="es-MX" altLang="es-MX" sz="1400" i="0" u="none" strike="noStrike" cap="none" normalizeH="0" baseline="0" dirty="0" smtClean="0">
                <a:ln>
                  <a:noFill/>
                </a:ln>
                <a:solidFill>
                  <a:schemeClr val="tx1"/>
                </a:solidFill>
                <a:effectLst/>
                <a:latin typeface="Arial" panose="020B0604020202020204" pitchFamily="34" charset="0"/>
              </a:rPr>
              <a:t>Las </a:t>
            </a:r>
            <a:r>
              <a:rPr lang="es-MX" altLang="es-MX" sz="1400" dirty="0" smtClean="0">
                <a:solidFill>
                  <a:schemeClr val="tx1"/>
                </a:solidFill>
                <a:latin typeface="Arial" panose="020B0604020202020204" pitchFamily="34" charset="0"/>
              </a:rPr>
              <a:t>43 </a:t>
            </a:r>
            <a:r>
              <a:rPr kumimoji="0" lang="es-MX" altLang="es-MX" sz="1400" i="0" u="none" strike="noStrike" cap="none" normalizeH="0" baseline="0" dirty="0" smtClean="0">
                <a:ln>
                  <a:noFill/>
                </a:ln>
                <a:solidFill>
                  <a:schemeClr val="tx1"/>
                </a:solidFill>
                <a:effectLst/>
                <a:latin typeface="Arial" panose="020B0604020202020204" pitchFamily="34" charset="0"/>
              </a:rPr>
              <a:t>menciones identificadas sobre grupos en situación de vulnerabilidad corresponden a programas de radio. 11 </a:t>
            </a:r>
            <a:r>
              <a:rPr lang="es-MX" altLang="es-MX" sz="1400" dirty="0" smtClean="0">
                <a:solidFill>
                  <a:schemeClr val="tx1"/>
                </a:solidFill>
                <a:latin typeface="Arial" panose="020B0604020202020204" pitchFamily="34" charset="0"/>
              </a:rPr>
              <a:t>personas pertenecen al </a:t>
            </a:r>
            <a:r>
              <a:rPr lang="es-MX" altLang="es-MX" sz="1400" dirty="0" smtClean="0">
                <a:solidFill>
                  <a:schemeClr val="tx1"/>
                </a:solidFill>
                <a:latin typeface="Arial" panose="020B0604020202020204" pitchFamily="34" charset="0"/>
              </a:rPr>
              <a:t>grupo de personas afrodescendientes, </a:t>
            </a:r>
            <a:r>
              <a:rPr kumimoji="0" lang="es-MX" altLang="es-MX" sz="1400" i="0" u="none" strike="noStrike" cap="none" normalizeH="0" baseline="0" dirty="0" smtClean="0">
                <a:ln>
                  <a:noFill/>
                </a:ln>
                <a:solidFill>
                  <a:schemeClr val="tx1"/>
                </a:solidFill>
                <a:effectLst/>
                <a:latin typeface="Arial" panose="020B0604020202020204" pitchFamily="34" charset="0"/>
              </a:rPr>
              <a:t>10 a personas con discapacidad, 7 a </a:t>
            </a:r>
            <a:r>
              <a:rPr kumimoji="0" lang="es-MX" altLang="es-MX" sz="1400" i="0" u="none" strike="noStrike" cap="none" normalizeH="0" baseline="0" dirty="0" smtClean="0">
                <a:ln>
                  <a:noFill/>
                </a:ln>
                <a:solidFill>
                  <a:schemeClr val="tx1"/>
                </a:solidFill>
                <a:effectLst/>
                <a:latin typeface="Arial" panose="020B0604020202020204" pitchFamily="34" charset="0"/>
              </a:rPr>
              <a:t>personas </a:t>
            </a:r>
            <a:r>
              <a:rPr kumimoji="0" lang="es-MX" altLang="es-MX" sz="1400" i="0" u="none" strike="noStrike" cap="none" normalizeH="0" baseline="0" dirty="0" smtClean="0">
                <a:ln>
                  <a:noFill/>
                </a:ln>
                <a:solidFill>
                  <a:schemeClr val="tx1"/>
                </a:solidFill>
                <a:effectLst/>
                <a:latin typeface="Arial" panose="020B0604020202020204" pitchFamily="34" charset="0"/>
              </a:rPr>
              <a:t>mayores</a:t>
            </a:r>
            <a:r>
              <a:rPr lang="es-MX" altLang="es-MX" sz="1400" dirty="0" smtClean="0">
                <a:solidFill>
                  <a:schemeClr val="tx1"/>
                </a:solidFill>
                <a:latin typeface="Arial" panose="020B0604020202020204" pitchFamily="34" charset="0"/>
              </a:rPr>
              <a:t>,</a:t>
            </a:r>
            <a:r>
              <a:rPr kumimoji="0" lang="es-MX" altLang="es-MX" sz="1400" i="0" u="none" strike="noStrike" cap="none" normalizeH="0" baseline="0" dirty="0" smtClean="0">
                <a:ln>
                  <a:noFill/>
                </a:ln>
                <a:solidFill>
                  <a:schemeClr val="tx1"/>
                </a:solidFill>
                <a:effectLst/>
                <a:latin typeface="Arial" panose="020B0604020202020204" pitchFamily="34" charset="0"/>
              </a:rPr>
              <a:t> 6 a personas indígenas, 4 se refieren a </a:t>
            </a:r>
            <a:r>
              <a:rPr lang="es-MX" altLang="es-MX" sz="1400" dirty="0" smtClean="0">
                <a:solidFill>
                  <a:schemeClr val="tx1"/>
                </a:solidFill>
                <a:latin typeface="Arial" panose="020B0604020202020204" pitchFamily="34" charset="0"/>
              </a:rPr>
              <a:t>personas jóvenes</a:t>
            </a:r>
            <a:r>
              <a:rPr lang="es-MX" altLang="es-MX" sz="1400" dirty="0" smtClean="0">
                <a:solidFill>
                  <a:schemeClr val="tx1"/>
                </a:solidFill>
                <a:latin typeface="Arial" panose="020B0604020202020204" pitchFamily="34" charset="0"/>
              </a:rPr>
              <a:t>,</a:t>
            </a:r>
            <a:r>
              <a:rPr kumimoji="0" lang="es-MX" altLang="es-MX" sz="1400" i="0" u="none" strike="noStrike" cap="none" normalizeH="0" baseline="0" dirty="0" smtClean="0">
                <a:ln>
                  <a:noFill/>
                </a:ln>
                <a:solidFill>
                  <a:schemeClr val="tx1"/>
                </a:solidFill>
                <a:effectLst/>
                <a:latin typeface="Arial" panose="020B0604020202020204" pitchFamily="34" charset="0"/>
              </a:rPr>
              <a:t> </a:t>
            </a:r>
            <a:r>
              <a:rPr lang="es-MX" altLang="es-MX" sz="1400" dirty="0" smtClean="0">
                <a:solidFill>
                  <a:schemeClr val="tx1"/>
                </a:solidFill>
                <a:latin typeface="Arial" panose="020B0604020202020204" pitchFamily="34" charset="0"/>
              </a:rPr>
              <a:t>2 personas </a:t>
            </a:r>
            <a:r>
              <a:rPr lang="es-MX" altLang="es-MX" sz="1400" dirty="0" smtClean="0">
                <a:solidFill>
                  <a:schemeClr val="tx1"/>
                </a:solidFill>
                <a:latin typeface="Arial" panose="020B0604020202020204" pitchFamily="34" charset="0"/>
              </a:rPr>
              <a:t>de la diversidad sexual o de género, </a:t>
            </a:r>
            <a:r>
              <a:rPr lang="es-MX" altLang="es-MX" sz="1400" dirty="0" smtClean="0">
                <a:solidFill>
                  <a:schemeClr val="tx1"/>
                </a:solidFill>
                <a:latin typeface="Arial" panose="020B0604020202020204" pitchFamily="34" charset="0"/>
              </a:rPr>
              <a:t>2 a personas afromexicanas y 1 </a:t>
            </a:r>
            <a:r>
              <a:rPr lang="es-MX" altLang="es-MX" sz="1400" dirty="0" smtClean="0">
                <a:solidFill>
                  <a:schemeClr val="tx1"/>
                </a:solidFill>
                <a:latin typeface="Arial" panose="020B0604020202020204" pitchFamily="34" charset="0"/>
              </a:rPr>
              <a:t>persona</a:t>
            </a:r>
            <a:r>
              <a:rPr lang="es-MX" altLang="es-MX" sz="1400" dirty="0" smtClean="0">
                <a:solidFill>
                  <a:schemeClr val="tx1"/>
                </a:solidFill>
                <a:latin typeface="Arial" panose="020B0604020202020204" pitchFamily="34" charset="0"/>
              </a:rPr>
              <a:t> </a:t>
            </a:r>
            <a:r>
              <a:rPr lang="es-MX" altLang="es-MX" sz="1400" dirty="0" smtClean="0">
                <a:solidFill>
                  <a:schemeClr val="tx1"/>
                </a:solidFill>
                <a:latin typeface="Arial" panose="020B0604020202020204" pitchFamily="34" charset="0"/>
              </a:rPr>
              <a:t>indígena. </a:t>
            </a:r>
            <a:endParaRPr kumimoji="0" lang="es-MX" altLang="es-MX" sz="1400" i="0" u="none" strike="noStrike" cap="none" normalizeH="0" baseline="0" dirty="0" smtClean="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MX" altLang="es-MX" sz="1400" i="0" u="none" strike="noStrike" cap="none" normalizeH="0" baseline="0" dirty="0" smtClean="0">
              <a:ln>
                <a:noFill/>
              </a:ln>
              <a:solidFill>
                <a:schemeClr val="tx1"/>
              </a:solidFill>
              <a:effectLst/>
              <a:latin typeface="Arial" panose="020B0604020202020204" pitchFamily="34" charset="0"/>
            </a:endParaRPr>
          </a:p>
        </p:txBody>
      </p:sp>
      <p:sp>
        <p:nvSpPr>
          <p:cNvPr id="7" name="object 3"/>
          <p:cNvSpPr txBox="1">
            <a:spLocks/>
          </p:cNvSpPr>
          <p:nvPr/>
        </p:nvSpPr>
        <p:spPr>
          <a:xfrm>
            <a:off x="1676400" y="374641"/>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GRUPOS EN SITUACIÓN DE VULNERABILIDAD EN RADIO </a:t>
            </a:r>
            <a:endParaRPr lang="es-MX" sz="1700" b="1" dirty="0">
              <a:solidFill>
                <a:srgbClr val="7030A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354756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32</a:t>
            </a:fld>
            <a:endParaRPr spc="-25" dirty="0"/>
          </a:p>
        </p:txBody>
      </p:sp>
      <p:sp>
        <p:nvSpPr>
          <p:cNvPr id="9" name="Rectangle 1"/>
          <p:cNvSpPr>
            <a:spLocks noChangeArrowheads="1"/>
          </p:cNvSpPr>
          <p:nvPr/>
        </p:nvSpPr>
        <p:spPr bwMode="auto">
          <a:xfrm>
            <a:off x="6324600" y="3200400"/>
            <a:ext cx="5334000" cy="1021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smtClean="0">
                <a:ln>
                  <a:noFill/>
                </a:ln>
                <a:solidFill>
                  <a:schemeClr val="tx1"/>
                </a:solidFill>
                <a:effectLst/>
                <a:latin typeface="Arial" panose="020B0604020202020204" pitchFamily="34" charset="0"/>
              </a:rPr>
              <a:t>No se identificaron menciones de grupos en situación de vulnerabilidad</a:t>
            </a:r>
            <a:r>
              <a:rPr kumimoji="0" lang="es-MX" altLang="es-MX" sz="1400" i="0" u="none" strike="noStrike" cap="none" normalizeH="0" dirty="0" smtClean="0">
                <a:ln>
                  <a:noFill/>
                </a:ln>
                <a:solidFill>
                  <a:schemeClr val="tx1"/>
                </a:solidFill>
                <a:effectLst/>
                <a:latin typeface="Arial" panose="020B0604020202020204" pitchFamily="34" charset="0"/>
              </a:rPr>
              <a:t> en TV durante el periodo de 01 de mayo al 30 de junio de 2026. </a:t>
            </a:r>
            <a:endParaRPr kumimoji="0" lang="es-MX" altLang="es-MX" sz="1400" i="0" u="none" strike="noStrike" cap="none" normalizeH="0" baseline="0" dirty="0" smtClean="0">
              <a:ln>
                <a:noFill/>
              </a:ln>
              <a:solidFill>
                <a:schemeClr val="tx1"/>
              </a:solidFill>
              <a:effectLst/>
              <a:latin typeface="Arial" panose="020B0604020202020204" pitchFamily="34" charset="0"/>
            </a:endParaRPr>
          </a:p>
        </p:txBody>
      </p:sp>
      <p:graphicFrame>
        <p:nvGraphicFramePr>
          <p:cNvPr id="7" name="Tabla 6"/>
          <p:cNvGraphicFramePr>
            <a:graphicFrameLocks noGrp="1"/>
          </p:cNvGraphicFramePr>
          <p:nvPr>
            <p:extLst>
              <p:ext uri="{D42A27DB-BD31-4B8C-83A1-F6EECF244321}">
                <p14:modId xmlns:p14="http://schemas.microsoft.com/office/powerpoint/2010/main" val="109989846"/>
              </p:ext>
            </p:extLst>
          </p:nvPr>
        </p:nvGraphicFramePr>
        <p:xfrm>
          <a:off x="562610" y="4222283"/>
          <a:ext cx="5118100" cy="2067560"/>
        </p:xfrm>
        <a:graphic>
          <a:graphicData uri="http://schemas.openxmlformats.org/drawingml/2006/table">
            <a:tbl>
              <a:tblPr/>
              <a:tblGrid>
                <a:gridCol w="2908300">
                  <a:extLst>
                    <a:ext uri="{9D8B030D-6E8A-4147-A177-3AD203B41FA5}">
                      <a16:colId xmlns:a16="http://schemas.microsoft.com/office/drawing/2014/main" val="2324335652"/>
                    </a:ext>
                  </a:extLst>
                </a:gridCol>
                <a:gridCol w="2209800">
                  <a:extLst>
                    <a:ext uri="{9D8B030D-6E8A-4147-A177-3AD203B41FA5}">
                      <a16:colId xmlns:a16="http://schemas.microsoft.com/office/drawing/2014/main" val="4117962924"/>
                    </a:ext>
                  </a:extLst>
                </a:gridCol>
              </a:tblGrid>
              <a:tr h="196850">
                <a:tc>
                  <a:txBody>
                    <a:bodyPr/>
                    <a:lstStyle/>
                    <a:p>
                      <a:pPr algn="ctr" fontAlgn="b"/>
                      <a:r>
                        <a:rPr lang="es-MX" sz="1200" b="1" i="0" u="none" strike="noStrike" dirty="0">
                          <a:solidFill>
                            <a:srgbClr val="FFFFFF"/>
                          </a:solidFill>
                          <a:effectLst/>
                          <a:latin typeface="Aptos Narrow" panose="02110004020202020204"/>
                        </a:rPr>
                        <a:t>GRUPOS EN SITUACIÓN DE VULNERABILIDAD</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smtClean="0">
                          <a:solidFill>
                            <a:srgbClr val="FFFFFF"/>
                          </a:solidFill>
                          <a:effectLst/>
                          <a:latin typeface="Aptos Narrow" panose="02110004020202020204"/>
                        </a:rPr>
                        <a:t>TOTAL</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019972337"/>
                  </a:ext>
                </a:extLst>
              </a:tr>
              <a:tr h="196850">
                <a:tc>
                  <a:txBody>
                    <a:bodyPr/>
                    <a:lstStyle/>
                    <a:p>
                      <a:pPr algn="l" fontAlgn="b"/>
                      <a:r>
                        <a:rPr lang="es-MX" sz="1100" b="0" i="0" u="none" strike="noStrike" dirty="0" smtClean="0">
                          <a:solidFill>
                            <a:srgbClr val="000000"/>
                          </a:solidFill>
                          <a:effectLst/>
                          <a:latin typeface="Aptos Narrow" panose="02110004020202020204"/>
                        </a:rPr>
                        <a:t>Personas</a:t>
                      </a:r>
                      <a:r>
                        <a:rPr lang="es-MX" sz="1100" b="0" i="0" u="none" strike="noStrike" baseline="0" dirty="0" smtClean="0">
                          <a:solidFill>
                            <a:srgbClr val="000000"/>
                          </a:solidFill>
                          <a:effectLst/>
                          <a:latin typeface="Aptos Narrow" panose="02110004020202020204"/>
                        </a:rPr>
                        <a:t> afrodescendientes</a:t>
                      </a:r>
                      <a:endParaRPr lang="es-MX" sz="11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smtClean="0">
                          <a:solidFill>
                            <a:srgbClr val="000000"/>
                          </a:solidFill>
                          <a:effectLst/>
                          <a:latin typeface="Aptos Narrow" panose="02110004020202020204"/>
                        </a:rPr>
                        <a:t>0</a:t>
                      </a:r>
                      <a:endParaRPr lang="es-MX" sz="11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908248859"/>
                  </a:ext>
                </a:extLst>
              </a:tr>
              <a:tr h="196850">
                <a:tc>
                  <a:txBody>
                    <a:bodyPr/>
                    <a:lstStyle/>
                    <a:p>
                      <a:pPr algn="l" fontAlgn="b"/>
                      <a:r>
                        <a:rPr lang="es-MX" sz="1100" b="0" i="0" u="none" strike="noStrike">
                          <a:solidFill>
                            <a:srgbClr val="000000"/>
                          </a:solidFill>
                          <a:effectLst/>
                          <a:latin typeface="Aptos Narrow" panose="02110004020202020204"/>
                        </a:rPr>
                        <a:t>Personas con discapacidad</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smtClean="0">
                          <a:solidFill>
                            <a:srgbClr val="000000"/>
                          </a:solidFill>
                          <a:effectLst/>
                          <a:latin typeface="Aptos Narrow" panose="02110004020202020204"/>
                        </a:rPr>
                        <a:t>0</a:t>
                      </a:r>
                      <a:endParaRPr lang="es-MX" sz="11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871235323"/>
                  </a:ext>
                </a:extLst>
              </a:tr>
              <a:tr h="196850">
                <a:tc>
                  <a:txBody>
                    <a:bodyPr/>
                    <a:lstStyle/>
                    <a:p>
                      <a:pPr algn="l" fontAlgn="b"/>
                      <a:r>
                        <a:rPr lang="es-MX" sz="1100" b="0" i="0" u="none" strike="noStrike" dirty="0">
                          <a:solidFill>
                            <a:srgbClr val="000000"/>
                          </a:solidFill>
                          <a:effectLst/>
                          <a:latin typeface="Aptos Narrow" panose="02110004020202020204"/>
                        </a:rPr>
                        <a:t>Personas </a:t>
                      </a:r>
                      <a:r>
                        <a:rPr lang="es-MX" sz="1100" b="0" i="0" u="none" strike="noStrike" dirty="0" smtClean="0">
                          <a:solidFill>
                            <a:srgbClr val="000000"/>
                          </a:solidFill>
                          <a:effectLst/>
                          <a:latin typeface="Aptos Narrow" panose="02110004020202020204"/>
                        </a:rPr>
                        <a:t>mayores</a:t>
                      </a:r>
                      <a:endParaRPr lang="es-MX" sz="11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smtClean="0">
                          <a:solidFill>
                            <a:srgbClr val="000000"/>
                          </a:solidFill>
                          <a:effectLst/>
                          <a:latin typeface="Aptos Narrow" panose="02110004020202020204"/>
                        </a:rPr>
                        <a:t>0</a:t>
                      </a:r>
                      <a:endParaRPr lang="es-MX" sz="11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794761413"/>
                  </a:ext>
                </a:extLst>
              </a:tr>
              <a:tr h="196850">
                <a:tc>
                  <a:txBody>
                    <a:bodyPr/>
                    <a:lstStyle/>
                    <a:p>
                      <a:pPr algn="l" fontAlgn="b"/>
                      <a:r>
                        <a:rPr lang="es-MX" sz="1100" b="0" i="0" u="none" strike="noStrike" dirty="0">
                          <a:solidFill>
                            <a:srgbClr val="000000"/>
                          </a:solidFill>
                          <a:effectLst/>
                          <a:latin typeface="Aptos Narrow" panose="02110004020202020204"/>
                        </a:rPr>
                        <a:t>Personas Indígenas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smtClean="0">
                          <a:solidFill>
                            <a:srgbClr val="000000"/>
                          </a:solidFill>
                          <a:effectLst/>
                          <a:latin typeface="Aptos Narrow" panose="02110004020202020204"/>
                        </a:rPr>
                        <a:t>0</a:t>
                      </a:r>
                      <a:endParaRPr lang="es-MX" sz="11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517304070"/>
                  </a:ext>
                </a:extLst>
              </a:tr>
              <a:tr h="177800">
                <a:tc>
                  <a:txBody>
                    <a:bodyPr/>
                    <a:lstStyle/>
                    <a:p>
                      <a:pPr algn="l" fontAlgn="b"/>
                      <a:r>
                        <a:rPr lang="es-MX" sz="1100" b="0" i="0" u="none" strike="noStrike" dirty="0" smtClean="0">
                          <a:solidFill>
                            <a:srgbClr val="000000"/>
                          </a:solidFill>
                          <a:effectLst/>
                          <a:latin typeface="Aptos Narrow" panose="02110004020202020204"/>
                        </a:rPr>
                        <a:t>Personas</a:t>
                      </a:r>
                      <a:r>
                        <a:rPr lang="es-MX" sz="1100" b="0" i="0" u="none" strike="noStrike" baseline="0" dirty="0" smtClean="0">
                          <a:solidFill>
                            <a:srgbClr val="000000"/>
                          </a:solidFill>
                          <a:effectLst/>
                          <a:latin typeface="Aptos Narrow" panose="02110004020202020204"/>
                        </a:rPr>
                        <a:t> jóvenes</a:t>
                      </a:r>
                      <a:endParaRPr lang="es-MX" sz="11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smtClean="0">
                          <a:solidFill>
                            <a:srgbClr val="000000"/>
                          </a:solidFill>
                          <a:effectLst/>
                          <a:latin typeface="Aptos Narrow" panose="02110004020202020204"/>
                        </a:rPr>
                        <a:t>0</a:t>
                      </a:r>
                      <a:endParaRPr lang="es-MX" sz="11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196949852"/>
                  </a:ext>
                </a:extLst>
              </a:tr>
              <a:tr h="177800">
                <a:tc>
                  <a:txBody>
                    <a:bodyPr/>
                    <a:lstStyle/>
                    <a:p>
                      <a:pPr algn="l" fontAlgn="b"/>
                      <a:r>
                        <a:rPr lang="es-MX" sz="1100" b="0" i="0" u="none" strike="noStrike" dirty="0" smtClean="0">
                          <a:solidFill>
                            <a:srgbClr val="000000"/>
                          </a:solidFill>
                          <a:effectLst/>
                          <a:latin typeface="Aptos Narrow" panose="02110004020202020204"/>
                        </a:rPr>
                        <a:t>Personas</a:t>
                      </a:r>
                      <a:r>
                        <a:rPr lang="es-MX" sz="1100" b="0" i="0" u="none" strike="noStrike" baseline="0" dirty="0" smtClean="0">
                          <a:solidFill>
                            <a:srgbClr val="000000"/>
                          </a:solidFill>
                          <a:effectLst/>
                          <a:latin typeface="Aptos Narrow" panose="02110004020202020204"/>
                        </a:rPr>
                        <a:t> de la diversidad sexual o de género</a:t>
                      </a:r>
                      <a:endParaRPr lang="es-MX" sz="11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smtClean="0">
                          <a:solidFill>
                            <a:srgbClr val="000000"/>
                          </a:solidFill>
                          <a:effectLst/>
                          <a:latin typeface="Aptos Narrow" panose="02110004020202020204"/>
                        </a:rPr>
                        <a:t>0</a:t>
                      </a:r>
                      <a:endParaRPr lang="es-MX" sz="11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627140507"/>
                  </a:ext>
                </a:extLst>
              </a:tr>
              <a:tr h="177800">
                <a:tc>
                  <a:txBody>
                    <a:bodyPr/>
                    <a:lstStyle/>
                    <a:p>
                      <a:pPr algn="l" fontAlgn="b"/>
                      <a:r>
                        <a:rPr lang="es-MX" sz="1100" b="0" i="0" u="none" strike="noStrike" dirty="0">
                          <a:solidFill>
                            <a:srgbClr val="000000"/>
                          </a:solidFill>
                          <a:effectLst/>
                          <a:latin typeface="Aptos Narrow" panose="02110004020202020204"/>
                        </a:rPr>
                        <a:t>Personas afromexicanas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smtClean="0">
                          <a:solidFill>
                            <a:srgbClr val="000000"/>
                          </a:solidFill>
                          <a:effectLst/>
                          <a:latin typeface="Aptos Narrow" panose="02110004020202020204"/>
                        </a:rPr>
                        <a:t>0</a:t>
                      </a:r>
                      <a:endParaRPr lang="es-MX" sz="11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472247511"/>
                  </a:ext>
                </a:extLst>
              </a:tr>
              <a:tr h="177800">
                <a:tc>
                  <a:txBody>
                    <a:bodyPr/>
                    <a:lstStyle/>
                    <a:p>
                      <a:pPr algn="l" fontAlgn="b"/>
                      <a:r>
                        <a:rPr lang="es-MX" sz="1100" b="0" i="0" u="none" strike="noStrike" dirty="0" smtClean="0">
                          <a:solidFill>
                            <a:srgbClr val="000000"/>
                          </a:solidFill>
                          <a:effectLst/>
                          <a:latin typeface="Aptos Narrow" panose="02110004020202020204"/>
                        </a:rPr>
                        <a:t>Personas indígenas</a:t>
                      </a:r>
                      <a:endParaRPr lang="es-MX" sz="11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smtClean="0">
                          <a:solidFill>
                            <a:srgbClr val="000000"/>
                          </a:solidFill>
                          <a:effectLst/>
                          <a:latin typeface="Aptos Narrow" panose="02110004020202020204"/>
                        </a:rPr>
                        <a:t>0</a:t>
                      </a:r>
                      <a:endParaRPr lang="es-MX" sz="11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01586313"/>
                  </a:ext>
                </a:extLst>
              </a:tr>
              <a:tr h="196850">
                <a:tc>
                  <a:txBody>
                    <a:bodyPr/>
                    <a:lstStyle/>
                    <a:p>
                      <a:pPr algn="l" fontAlgn="b"/>
                      <a:r>
                        <a:rPr lang="es-MX" sz="1200" b="1" i="0" u="none" strike="noStrike">
                          <a:solidFill>
                            <a:srgbClr val="000000"/>
                          </a:solidFill>
                          <a:effectLst/>
                          <a:latin typeface="Aptos Narrow" panose="02110004020202020204"/>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smtClean="0">
                          <a:solidFill>
                            <a:srgbClr val="000000"/>
                          </a:solidFill>
                          <a:effectLst/>
                          <a:latin typeface="Aptos Narrow" panose="02110004020202020204"/>
                        </a:rPr>
                        <a:t>0</a:t>
                      </a:r>
                      <a:endParaRPr lang="es-MX" sz="1200" b="1"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1884028"/>
                  </a:ext>
                </a:extLst>
              </a:tr>
            </a:tbl>
          </a:graphicData>
        </a:graphic>
      </p:graphicFrame>
      <p:graphicFrame>
        <p:nvGraphicFramePr>
          <p:cNvPr id="13" name="Gráfico 12"/>
          <p:cNvGraphicFramePr>
            <a:graphicFrameLocks/>
          </p:cNvGraphicFramePr>
          <p:nvPr>
            <p:extLst>
              <p:ext uri="{D42A27DB-BD31-4B8C-83A1-F6EECF244321}">
                <p14:modId xmlns:p14="http://schemas.microsoft.com/office/powerpoint/2010/main" val="713321691"/>
              </p:ext>
            </p:extLst>
          </p:nvPr>
        </p:nvGraphicFramePr>
        <p:xfrm>
          <a:off x="835660" y="1295400"/>
          <a:ext cx="4572000"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8" name="object 3"/>
          <p:cNvSpPr txBox="1">
            <a:spLocks/>
          </p:cNvSpPr>
          <p:nvPr/>
        </p:nvSpPr>
        <p:spPr>
          <a:xfrm>
            <a:off x="1676400" y="374641"/>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GRUPOS EN SITUACIÓN DE VULNERABILIDAD EN TV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bject 13"/>
          <p:cNvSpPr txBox="1"/>
          <p:nvPr/>
        </p:nvSpPr>
        <p:spPr>
          <a:xfrm>
            <a:off x="10039836" y="7672864"/>
            <a:ext cx="2000678" cy="250068"/>
          </a:xfrm>
          <a:prstGeom prst="rect">
            <a:avLst/>
          </a:prstGeom>
          <a:solidFill>
            <a:schemeClr val="bg1"/>
          </a:solidFill>
          <a:ln w="9525">
            <a:solidFill>
              <a:srgbClr val="000000"/>
            </a:solidFill>
          </a:ln>
        </p:spPr>
        <p:txBody>
          <a:bodyPr vert="horz" wrap="square" lIns="0" tIns="34290" rIns="0" bIns="0" rtlCol="0">
            <a:spAutoFit/>
          </a:bodyPr>
          <a:lstStyle/>
          <a:p>
            <a:pPr marL="92075" marR="81915" algn="just">
              <a:lnSpc>
                <a:spcPct val="100000"/>
              </a:lnSpc>
              <a:spcBef>
                <a:spcPts val="270"/>
              </a:spcBef>
            </a:pPr>
            <a:endParaRPr sz="1400" dirty="0">
              <a:solidFill>
                <a:schemeClr val="tx1"/>
              </a:solidFill>
              <a:latin typeface="Calibri"/>
              <a:cs typeface="Calibri"/>
            </a:endParaRPr>
          </a:p>
        </p:txBody>
      </p:sp>
      <p:sp>
        <p:nvSpPr>
          <p:cNvPr id="15" name="object 1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33</a:t>
            </a:fld>
            <a:endParaRPr spc="-25" dirty="0"/>
          </a:p>
        </p:txBody>
      </p:sp>
      <p:sp>
        <p:nvSpPr>
          <p:cNvPr id="7" name="AutoShape 10" descr="Imagen de salida"/>
          <p:cNvSpPr>
            <a:spLocks noChangeAspect="1" noChangeArrowheads="1"/>
          </p:cNvSpPr>
          <p:nvPr/>
        </p:nvSpPr>
        <p:spPr bwMode="auto">
          <a:xfrm>
            <a:off x="155575" y="-144463"/>
            <a:ext cx="2278056" cy="22780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0" name="Rectangle 11"/>
          <p:cNvSpPr>
            <a:spLocks noChangeArrowheads="1"/>
          </p:cNvSpPr>
          <p:nvPr/>
        </p:nvSpPr>
        <p:spPr bwMode="auto">
          <a:xfrm>
            <a:off x="5656559" y="2120481"/>
            <a:ext cx="5562600" cy="2354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smtClean="0">
                <a:ln>
                  <a:noFill/>
                </a:ln>
                <a:solidFill>
                  <a:schemeClr val="tx1"/>
                </a:solidFill>
                <a:effectLst/>
                <a:latin typeface="Arial" panose="020B0604020202020204" pitchFamily="34" charset="0"/>
              </a:rPr>
              <a:t>Durante el periodo comprendido entre el 01 de </a:t>
            </a:r>
            <a:r>
              <a:rPr lang="es-MX" altLang="es-MX" sz="1400" dirty="0" smtClean="0">
                <a:solidFill>
                  <a:schemeClr val="tx1"/>
                </a:solidFill>
                <a:latin typeface="Arial" panose="020B0604020202020204" pitchFamily="34" charset="0"/>
              </a:rPr>
              <a:t>mayo</a:t>
            </a:r>
            <a:r>
              <a:rPr kumimoji="0" lang="es-MX" altLang="es-MX" sz="1400" i="0" u="none" strike="noStrike" cap="none" normalizeH="0" baseline="0" dirty="0" smtClean="0">
                <a:ln>
                  <a:noFill/>
                </a:ln>
                <a:solidFill>
                  <a:schemeClr val="tx1"/>
                </a:solidFill>
                <a:effectLst/>
                <a:latin typeface="Arial" panose="020B0604020202020204" pitchFamily="34" charset="0"/>
              </a:rPr>
              <a:t> y el </a:t>
            </a:r>
            <a:r>
              <a:rPr lang="es-MX" altLang="es-MX" sz="1400" dirty="0" smtClean="0">
                <a:solidFill>
                  <a:schemeClr val="tx1"/>
                </a:solidFill>
                <a:latin typeface="Arial" panose="020B0604020202020204" pitchFamily="34" charset="0"/>
              </a:rPr>
              <a:t>30</a:t>
            </a:r>
            <a:r>
              <a:rPr kumimoji="0" lang="es-MX" altLang="es-MX" sz="1400" i="0" u="none" strike="noStrike" cap="none" normalizeH="0" baseline="0" dirty="0" smtClean="0">
                <a:ln>
                  <a:noFill/>
                </a:ln>
                <a:solidFill>
                  <a:schemeClr val="tx1"/>
                </a:solidFill>
                <a:effectLst/>
                <a:latin typeface="Arial" panose="020B0604020202020204" pitchFamily="34" charset="0"/>
              </a:rPr>
              <a:t> de </a:t>
            </a:r>
            <a:r>
              <a:rPr lang="es-MX" altLang="es-MX" sz="1400" dirty="0" smtClean="0">
                <a:solidFill>
                  <a:schemeClr val="tx1"/>
                </a:solidFill>
                <a:latin typeface="Arial" panose="020B0604020202020204" pitchFamily="34" charset="0"/>
              </a:rPr>
              <a:t>junio</a:t>
            </a:r>
            <a:r>
              <a:rPr kumimoji="0" lang="es-MX" altLang="es-MX" sz="1400" i="0" u="none" strike="noStrike" cap="none" normalizeH="0" baseline="0" dirty="0" smtClean="0">
                <a:ln>
                  <a:noFill/>
                </a:ln>
                <a:solidFill>
                  <a:schemeClr val="tx1"/>
                </a:solidFill>
                <a:effectLst/>
                <a:latin typeface="Arial" panose="020B0604020202020204" pitchFamily="34" charset="0"/>
              </a:rPr>
              <a:t> de 2026, se registraron </a:t>
            </a:r>
            <a:r>
              <a:rPr lang="es-MX" altLang="es-MX" sz="1400" dirty="0" smtClean="0">
                <a:solidFill>
                  <a:schemeClr val="tx1"/>
                </a:solidFill>
                <a:latin typeface="Arial" panose="020B0604020202020204" pitchFamily="34" charset="0"/>
              </a:rPr>
              <a:t>2,257</a:t>
            </a:r>
            <a:r>
              <a:rPr kumimoji="0" lang="es-MX" altLang="es-MX" sz="1400" i="0" u="none" strike="noStrike" cap="none" normalizeH="0" baseline="0" dirty="0" smtClean="0">
                <a:ln>
                  <a:noFill/>
                </a:ln>
                <a:solidFill>
                  <a:schemeClr val="tx1"/>
                </a:solidFill>
                <a:effectLst/>
                <a:latin typeface="Arial" panose="020B0604020202020204" pitchFamily="34" charset="0"/>
              </a:rPr>
              <a:t> menciones a personas actoras políticas a nivel estatal en radio y televisión. En este apartado se consideran únicamente aquellas que superaron las 45 menciones, lo que permitió identificar 15 figuras con mayor presencia mediática: </a:t>
            </a:r>
            <a:r>
              <a:rPr lang="es-MX" altLang="es-MX" sz="1400" dirty="0" smtClean="0">
                <a:solidFill>
                  <a:schemeClr val="tx1"/>
                </a:solidFill>
                <a:latin typeface="Arial" panose="020B0604020202020204" pitchFamily="34" charset="0"/>
              </a:rPr>
              <a:t>10 </a:t>
            </a:r>
            <a:r>
              <a:rPr kumimoji="0" lang="es-MX" altLang="es-MX" sz="1400" i="0" u="none" strike="noStrike" cap="none" normalizeH="0" baseline="0" dirty="0" smtClean="0">
                <a:ln>
                  <a:noFill/>
                </a:ln>
                <a:solidFill>
                  <a:schemeClr val="tx1"/>
                </a:solidFill>
                <a:effectLst/>
                <a:latin typeface="Arial" panose="020B0604020202020204" pitchFamily="34" charset="0"/>
              </a:rPr>
              <a:t>hombres y cinco mujeres, lo que representa una distribución del 67% y 33%</a:t>
            </a:r>
            <a:r>
              <a:rPr kumimoji="0" lang="es-MX" altLang="es-MX" sz="1400" i="0" u="none" strike="noStrike" cap="none" normalizeH="0" dirty="0" smtClean="0">
                <a:ln>
                  <a:noFill/>
                </a:ln>
                <a:solidFill>
                  <a:schemeClr val="tx1"/>
                </a:solidFill>
                <a:effectLst/>
                <a:latin typeface="Arial" panose="020B0604020202020204" pitchFamily="34" charset="0"/>
              </a:rPr>
              <a:t> </a:t>
            </a:r>
            <a:r>
              <a:rPr kumimoji="0" lang="es-MX" altLang="es-MX" sz="1400" i="0" u="none" strike="noStrike" cap="none" normalizeH="0" baseline="0" dirty="0" smtClean="0">
                <a:ln>
                  <a:noFill/>
                </a:ln>
                <a:solidFill>
                  <a:schemeClr val="tx1"/>
                </a:solidFill>
                <a:effectLst/>
                <a:latin typeface="Arial" panose="020B0604020202020204" pitchFamily="34" charset="0"/>
              </a:rPr>
              <a:t>para cada grupo</a:t>
            </a:r>
            <a:r>
              <a:rPr kumimoji="0" lang="es-MX" altLang="es-MX" sz="1400" i="0" u="none" strike="noStrike" cap="none" normalizeH="0" dirty="0" smtClean="0">
                <a:ln>
                  <a:noFill/>
                </a:ln>
                <a:solidFill>
                  <a:schemeClr val="tx1"/>
                </a:solidFill>
                <a:effectLst/>
                <a:latin typeface="Arial" panose="020B0604020202020204" pitchFamily="34" charset="0"/>
              </a:rPr>
              <a:t> respectivamente. </a:t>
            </a:r>
            <a:endParaRPr kumimoji="0" lang="es-MX" altLang="es-MX" sz="1400" i="0" u="none" strike="noStrike" cap="none" normalizeH="0" baseline="0" dirty="0" smtClean="0">
              <a:ln>
                <a:noFill/>
              </a:ln>
              <a:solidFill>
                <a:schemeClr val="tx1"/>
              </a:solidFill>
              <a:effectLst/>
              <a:latin typeface="Arial" panose="020B0604020202020204" pitchFamily="34" charset="0"/>
            </a:endParaRPr>
          </a:p>
        </p:txBody>
      </p:sp>
      <p:graphicFrame>
        <p:nvGraphicFramePr>
          <p:cNvPr id="11" name="Gráfico 10">
            <a:extLst>
              <a:ext uri="{FF2B5EF4-FFF2-40B4-BE49-F238E27FC236}">
                <a16:creationId xmlns:a16="http://schemas.microsoft.com/office/drawing/2014/main" id="{75140161-8DCC-4324-ECCC-1D379EA34B14}"/>
              </a:ext>
            </a:extLst>
          </p:cNvPr>
          <p:cNvGraphicFramePr>
            <a:graphicFrameLocks/>
          </p:cNvGraphicFramePr>
          <p:nvPr>
            <p:extLst>
              <p:ext uri="{D42A27DB-BD31-4B8C-83A1-F6EECF244321}">
                <p14:modId xmlns:p14="http://schemas.microsoft.com/office/powerpoint/2010/main" val="3419855561"/>
              </p:ext>
            </p:extLst>
          </p:nvPr>
        </p:nvGraphicFramePr>
        <p:xfrm>
          <a:off x="0" y="1017575"/>
          <a:ext cx="5810640" cy="275424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Tabla 4"/>
          <p:cNvGraphicFramePr>
            <a:graphicFrameLocks noGrp="1"/>
          </p:cNvGraphicFramePr>
          <p:nvPr>
            <p:extLst>
              <p:ext uri="{D42A27DB-BD31-4B8C-83A1-F6EECF244321}">
                <p14:modId xmlns:p14="http://schemas.microsoft.com/office/powerpoint/2010/main" val="2530204299"/>
              </p:ext>
            </p:extLst>
          </p:nvPr>
        </p:nvGraphicFramePr>
        <p:xfrm>
          <a:off x="762000" y="4061368"/>
          <a:ext cx="4556919" cy="1428273"/>
        </p:xfrm>
        <a:graphic>
          <a:graphicData uri="http://schemas.openxmlformats.org/drawingml/2006/table">
            <a:tbl>
              <a:tblPr/>
              <a:tblGrid>
                <a:gridCol w="2811387">
                  <a:extLst>
                    <a:ext uri="{9D8B030D-6E8A-4147-A177-3AD203B41FA5}">
                      <a16:colId xmlns:a16="http://schemas.microsoft.com/office/drawing/2014/main" val="1931177813"/>
                    </a:ext>
                  </a:extLst>
                </a:gridCol>
                <a:gridCol w="1745532">
                  <a:extLst>
                    <a:ext uri="{9D8B030D-6E8A-4147-A177-3AD203B41FA5}">
                      <a16:colId xmlns:a16="http://schemas.microsoft.com/office/drawing/2014/main" val="2898213145"/>
                    </a:ext>
                  </a:extLst>
                </a:gridCol>
              </a:tblGrid>
              <a:tr h="552090">
                <a:tc>
                  <a:txBody>
                    <a:bodyPr/>
                    <a:lstStyle/>
                    <a:p>
                      <a:pPr algn="ctr" fontAlgn="b"/>
                      <a:r>
                        <a:rPr lang="es-MX" sz="1200" b="1" i="0" u="none" strike="noStrike" dirty="0">
                          <a:solidFill>
                            <a:srgbClr val="FFFFFF"/>
                          </a:solidFill>
                          <a:effectLst/>
                          <a:latin typeface="Aptos Narrow" panose="02110004020202020204"/>
                        </a:rPr>
                        <a:t>GÉNERO (más de 45 menciones</a:t>
                      </a:r>
                      <a:r>
                        <a:rPr lang="es-MX" sz="1200" b="1" i="0" u="none" strike="noStrike" dirty="0" smtClean="0">
                          <a:solidFill>
                            <a:srgbClr val="FFFFFF"/>
                          </a:solidFill>
                          <a:effectLst/>
                          <a:latin typeface="Aptos Narrow" panose="02110004020202020204"/>
                        </a:rPr>
                        <a:t>)</a:t>
                      </a:r>
                    </a:p>
                    <a:p>
                      <a:pPr algn="l"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es-MX" sz="1200" b="1" i="0" u="none" strike="noStrike">
                          <a:solidFill>
                            <a:srgbClr val="FFFFFF"/>
                          </a:solidFill>
                          <a:effectLst/>
                          <a:latin typeface="Aptos Narrow" panose="02110004020202020204"/>
                        </a:rPr>
                        <a:t>FRECUENCIA</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71374045"/>
                  </a:ext>
                </a:extLst>
              </a:tr>
              <a:tr h="292061">
                <a:tc>
                  <a:txBody>
                    <a:bodyPr/>
                    <a:lstStyle/>
                    <a:p>
                      <a:pPr algn="l" fontAlgn="b"/>
                      <a:r>
                        <a:rPr lang="es-MX" sz="1200" b="0" i="0" u="none" strike="noStrike">
                          <a:solidFill>
                            <a:srgbClr val="000000"/>
                          </a:solidFill>
                          <a:effectLst/>
                          <a:latin typeface="Aptos Narrow" panose="02110004020202020204"/>
                        </a:rPr>
                        <a:t>MUJER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Aptos Narrow" panose="02110004020202020204"/>
                        </a:rPr>
                        <a:t>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679750642"/>
                  </a:ext>
                </a:extLst>
              </a:tr>
              <a:tr h="292061">
                <a:tc>
                  <a:txBody>
                    <a:bodyPr/>
                    <a:lstStyle/>
                    <a:p>
                      <a:pPr algn="l" fontAlgn="b"/>
                      <a:r>
                        <a:rPr lang="es-MX" sz="1200" b="0" i="0" u="none" strike="noStrike">
                          <a:solidFill>
                            <a:srgbClr val="000000"/>
                          </a:solidFill>
                          <a:effectLst/>
                          <a:latin typeface="Aptos Narrow" panose="02110004020202020204"/>
                        </a:rPr>
                        <a:t>HOMBRE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Aptos Narrow" panose="02110004020202020204"/>
                        </a:rPr>
                        <a:t>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86068643"/>
                  </a:ext>
                </a:extLst>
              </a:tr>
              <a:tr h="292061">
                <a:tc>
                  <a:txBody>
                    <a:bodyPr/>
                    <a:lstStyle/>
                    <a:p>
                      <a:pPr algn="l" fontAlgn="b"/>
                      <a:r>
                        <a:rPr lang="es-MX" sz="1200" b="1" i="0" u="none" strike="noStrike">
                          <a:solidFill>
                            <a:srgbClr val="000000"/>
                          </a:solidFill>
                          <a:effectLst/>
                          <a:latin typeface="Aptos Narrow" panose="02110004020202020204"/>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200" b="1" i="0" u="none" strike="noStrike" dirty="0">
                          <a:solidFill>
                            <a:srgbClr val="000000"/>
                          </a:solidFill>
                          <a:effectLst/>
                          <a:latin typeface="Aptos Narrow" panose="02110004020202020204"/>
                        </a:rPr>
                        <a:t>15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6552931"/>
                  </a:ext>
                </a:extLst>
              </a:tr>
            </a:tbl>
          </a:graphicData>
        </a:graphic>
      </p:graphicFrame>
      <p:sp>
        <p:nvSpPr>
          <p:cNvPr id="8" name="object 3"/>
          <p:cNvSpPr txBox="1">
            <a:spLocks/>
          </p:cNvSpPr>
          <p:nvPr/>
        </p:nvSpPr>
        <p:spPr>
          <a:xfrm>
            <a:off x="1676400" y="374641"/>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PERSONAS ACTORAS POLÍTICAS POR GÉNERO</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34</a:t>
            </a:fld>
            <a:endParaRPr spc="-25" dirty="0"/>
          </a:p>
        </p:txBody>
      </p:sp>
      <p:sp>
        <p:nvSpPr>
          <p:cNvPr id="2" name="Rectangle 1"/>
          <p:cNvSpPr>
            <a:spLocks noChangeArrowheads="1"/>
          </p:cNvSpPr>
          <p:nvPr/>
        </p:nvSpPr>
        <p:spPr bwMode="auto">
          <a:xfrm>
            <a:off x="533400" y="5029200"/>
            <a:ext cx="11201400" cy="170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500" i="0" u="none" strike="noStrike" cap="none" normalizeH="0" baseline="0" dirty="0" smtClean="0">
                <a:ln>
                  <a:noFill/>
                </a:ln>
                <a:solidFill>
                  <a:schemeClr val="tx1"/>
                </a:solidFill>
                <a:effectLst/>
                <a:latin typeface="Arial" panose="020B0604020202020204" pitchFamily="34" charset="0"/>
              </a:rPr>
              <a:t>Entre las</a:t>
            </a:r>
            <a:r>
              <a:rPr kumimoji="0" lang="es-MX" altLang="es-MX" sz="1500" i="0" u="none" strike="noStrike" cap="none" normalizeH="0" dirty="0" smtClean="0">
                <a:ln>
                  <a:noFill/>
                </a:ln>
                <a:solidFill>
                  <a:schemeClr val="tx1"/>
                </a:solidFill>
                <a:effectLst/>
                <a:latin typeface="Arial" panose="020B0604020202020204" pitchFamily="34" charset="0"/>
              </a:rPr>
              <a:t> </a:t>
            </a:r>
            <a:r>
              <a:rPr kumimoji="0" lang="es-MX" altLang="es-MX" sz="1500" i="0" u="none" strike="noStrike" cap="none" normalizeH="0" baseline="0" dirty="0" smtClean="0">
                <a:ln>
                  <a:noFill/>
                </a:ln>
                <a:solidFill>
                  <a:schemeClr val="tx1"/>
                </a:solidFill>
                <a:effectLst/>
                <a:latin typeface="Arial" panose="020B0604020202020204" pitchFamily="34" charset="0"/>
              </a:rPr>
              <a:t>4,607 notas analizadas, se identificaron </a:t>
            </a:r>
            <a:r>
              <a:rPr lang="es-MX" altLang="es-MX" sz="1500" dirty="0" smtClean="0">
                <a:solidFill>
                  <a:schemeClr val="tx1"/>
                </a:solidFill>
                <a:latin typeface="Arial" panose="020B0604020202020204" pitchFamily="34" charset="0"/>
              </a:rPr>
              <a:t>2,257</a:t>
            </a:r>
            <a:r>
              <a:rPr kumimoji="0" lang="es-MX" altLang="es-MX" sz="1500" i="0" u="none" strike="noStrike" cap="none" normalizeH="0" baseline="0" dirty="0" smtClean="0">
                <a:ln>
                  <a:noFill/>
                </a:ln>
                <a:solidFill>
                  <a:schemeClr val="tx1"/>
                </a:solidFill>
                <a:effectLst/>
                <a:latin typeface="Arial" panose="020B0604020202020204" pitchFamily="34" charset="0"/>
              </a:rPr>
              <a:t> menciones en radio y televisión relacionadas con personas actoras políticas que participan en la vida pública a nivel estatal. Para la elaboración de este informe, se consideraron únicamente aquellas personas actoras que registraron un mínimo de 45 apariciones durante el periodo comprendido del 01 de mayo al </a:t>
            </a:r>
            <a:r>
              <a:rPr lang="es-MX" altLang="es-MX" sz="1500" dirty="0" smtClean="0">
                <a:solidFill>
                  <a:schemeClr val="tx1"/>
                </a:solidFill>
                <a:latin typeface="Arial" panose="020B0604020202020204" pitchFamily="34" charset="0"/>
              </a:rPr>
              <a:t>30</a:t>
            </a:r>
            <a:r>
              <a:rPr kumimoji="0" lang="es-MX" altLang="es-MX" sz="1500" i="0" u="none" strike="noStrike" cap="none" normalizeH="0" baseline="0" dirty="0" smtClean="0">
                <a:ln>
                  <a:noFill/>
                </a:ln>
                <a:solidFill>
                  <a:schemeClr val="tx1"/>
                </a:solidFill>
                <a:effectLst/>
                <a:latin typeface="Arial" panose="020B0604020202020204" pitchFamily="34" charset="0"/>
              </a:rPr>
              <a:t> de </a:t>
            </a:r>
            <a:r>
              <a:rPr lang="es-MX" altLang="es-MX" sz="1500" dirty="0" smtClean="0">
                <a:solidFill>
                  <a:schemeClr val="tx1"/>
                </a:solidFill>
                <a:latin typeface="Arial" panose="020B0604020202020204" pitchFamily="34" charset="0"/>
              </a:rPr>
              <a:t>junio</a:t>
            </a:r>
            <a:r>
              <a:rPr kumimoji="0" lang="es-MX" altLang="es-MX" sz="1500" i="0" u="none" strike="noStrike" cap="none" normalizeH="0" baseline="0" dirty="0" smtClean="0">
                <a:ln>
                  <a:noFill/>
                </a:ln>
                <a:solidFill>
                  <a:schemeClr val="tx1"/>
                </a:solidFill>
                <a:effectLst/>
                <a:latin typeface="Arial" panose="020B0604020202020204" pitchFamily="34" charset="0"/>
              </a:rPr>
              <a:t> de 2026.</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500" i="0" u="none" strike="noStrike" cap="none" normalizeH="0" baseline="0" dirty="0" smtClean="0">
                <a:ln>
                  <a:noFill/>
                </a:ln>
                <a:solidFill>
                  <a:schemeClr val="tx1"/>
                </a:solidFill>
                <a:effectLst/>
                <a:latin typeface="Arial" panose="020B0604020202020204" pitchFamily="34" charset="0"/>
              </a:rPr>
              <a:t>En este contexto, el monitoreo ubicó a Evelyn Cecia Salgado Pineda como la persona actora política con mayor número de menciones en radio y televisión a nivel estatal, con </a:t>
            </a:r>
            <a:r>
              <a:rPr lang="es-MX" altLang="es-MX" sz="1500" dirty="0" smtClean="0">
                <a:solidFill>
                  <a:schemeClr val="tx1"/>
                </a:solidFill>
                <a:latin typeface="Arial" panose="020B0604020202020204" pitchFamily="34" charset="0"/>
              </a:rPr>
              <a:t>801</a:t>
            </a:r>
            <a:r>
              <a:rPr kumimoji="0" lang="es-MX" altLang="es-MX" sz="1500" i="0" u="none" strike="noStrike" cap="none" normalizeH="0" baseline="0" dirty="0" smtClean="0">
                <a:ln>
                  <a:noFill/>
                </a:ln>
                <a:solidFill>
                  <a:schemeClr val="tx1"/>
                </a:solidFill>
                <a:effectLst/>
                <a:latin typeface="Arial" panose="020B0604020202020204" pitchFamily="34" charset="0"/>
              </a:rPr>
              <a:t> alusiones. Le siguen </a:t>
            </a:r>
            <a:r>
              <a:rPr kumimoji="0" lang="es-MX" altLang="es-MX" sz="1500" i="0" u="none" strike="noStrike" cap="none" normalizeH="0" baseline="0" dirty="0" err="1" smtClean="0">
                <a:ln>
                  <a:noFill/>
                </a:ln>
                <a:solidFill>
                  <a:schemeClr val="tx1"/>
                </a:solidFill>
                <a:effectLst/>
                <a:latin typeface="Arial" panose="020B0604020202020204" pitchFamily="34" charset="0"/>
              </a:rPr>
              <a:t>Abelina</a:t>
            </a:r>
            <a:r>
              <a:rPr kumimoji="0" lang="es-MX" altLang="es-MX" sz="1500" i="0" u="none" strike="noStrike" cap="none" normalizeH="0" baseline="0" dirty="0" smtClean="0">
                <a:ln>
                  <a:noFill/>
                </a:ln>
                <a:solidFill>
                  <a:schemeClr val="tx1"/>
                </a:solidFill>
                <a:effectLst/>
                <a:latin typeface="Arial" panose="020B0604020202020204" pitchFamily="34" charset="0"/>
              </a:rPr>
              <a:t> López Rodríguez, con </a:t>
            </a:r>
            <a:r>
              <a:rPr lang="es-MX" altLang="es-MX" sz="1500" dirty="0" smtClean="0">
                <a:solidFill>
                  <a:schemeClr val="tx1"/>
                </a:solidFill>
                <a:latin typeface="Arial" panose="020B0604020202020204" pitchFamily="34" charset="0"/>
              </a:rPr>
              <a:t>312</a:t>
            </a:r>
            <a:r>
              <a:rPr kumimoji="0" lang="es-MX" altLang="es-MX" sz="1500" i="0" u="none" strike="noStrike" cap="none" normalizeH="0" baseline="0" dirty="0" smtClean="0">
                <a:ln>
                  <a:noFill/>
                </a:ln>
                <a:solidFill>
                  <a:schemeClr val="tx1"/>
                </a:solidFill>
                <a:effectLst/>
                <a:latin typeface="Arial" panose="020B0604020202020204" pitchFamily="34" charset="0"/>
              </a:rPr>
              <a:t> menciones, y Beatriz Mojica Morga, con </a:t>
            </a:r>
            <a:r>
              <a:rPr lang="es-MX" altLang="es-MX" sz="1500" dirty="0" smtClean="0">
                <a:solidFill>
                  <a:schemeClr val="tx1"/>
                </a:solidFill>
                <a:latin typeface="Arial" panose="020B0604020202020204" pitchFamily="34" charset="0"/>
              </a:rPr>
              <a:t>195</a:t>
            </a:r>
            <a:r>
              <a:rPr kumimoji="0" lang="es-MX" altLang="es-MX" sz="1500" i="0" u="none" strike="noStrike" cap="none" normalizeH="0" baseline="0" dirty="0" smtClean="0">
                <a:ln>
                  <a:noFill/>
                </a:ln>
                <a:solidFill>
                  <a:schemeClr val="tx1"/>
                </a:solidFill>
                <a:effectLst/>
                <a:latin typeface="Arial" panose="020B0604020202020204" pitchFamily="34" charset="0"/>
              </a:rPr>
              <a:t> registros.</a:t>
            </a:r>
          </a:p>
        </p:txBody>
      </p:sp>
      <p:graphicFrame>
        <p:nvGraphicFramePr>
          <p:cNvPr id="7" name="Gráfico 6"/>
          <p:cNvGraphicFramePr>
            <a:graphicFrameLocks/>
          </p:cNvGraphicFramePr>
          <p:nvPr>
            <p:extLst>
              <p:ext uri="{D42A27DB-BD31-4B8C-83A1-F6EECF244321}">
                <p14:modId xmlns:p14="http://schemas.microsoft.com/office/powerpoint/2010/main" val="3908829413"/>
              </p:ext>
            </p:extLst>
          </p:nvPr>
        </p:nvGraphicFramePr>
        <p:xfrm>
          <a:off x="1524000" y="1066800"/>
          <a:ext cx="6324600" cy="4114800"/>
        </p:xfrm>
        <a:graphic>
          <a:graphicData uri="http://schemas.openxmlformats.org/drawingml/2006/chart">
            <c:chart xmlns:c="http://schemas.openxmlformats.org/drawingml/2006/chart" xmlns:r="http://schemas.openxmlformats.org/officeDocument/2006/relationships" r:id="rId2"/>
          </a:graphicData>
        </a:graphic>
      </p:graphicFrame>
      <p:sp>
        <p:nvSpPr>
          <p:cNvPr id="5" name="object 3"/>
          <p:cNvSpPr txBox="1">
            <a:spLocks/>
          </p:cNvSpPr>
          <p:nvPr/>
        </p:nvSpPr>
        <p:spPr>
          <a:xfrm>
            <a:off x="1143000" y="429412"/>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MENCIONES DE PERSONAS ACTORAS POLÍTICAS POR GÉNERO</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35</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1535587591"/>
              </p:ext>
            </p:extLst>
          </p:nvPr>
        </p:nvGraphicFramePr>
        <p:xfrm>
          <a:off x="1752600" y="1905000"/>
          <a:ext cx="8716170" cy="4372774"/>
        </p:xfrm>
        <a:graphic>
          <a:graphicData uri="http://schemas.openxmlformats.org/drawingml/2006/table">
            <a:tbl>
              <a:tblPr/>
              <a:tblGrid>
                <a:gridCol w="4358085">
                  <a:extLst>
                    <a:ext uri="{9D8B030D-6E8A-4147-A177-3AD203B41FA5}">
                      <a16:colId xmlns:a16="http://schemas.microsoft.com/office/drawing/2014/main" val="3671462824"/>
                    </a:ext>
                  </a:extLst>
                </a:gridCol>
                <a:gridCol w="4358085">
                  <a:extLst>
                    <a:ext uri="{9D8B030D-6E8A-4147-A177-3AD203B41FA5}">
                      <a16:colId xmlns:a16="http://schemas.microsoft.com/office/drawing/2014/main" val="2446815556"/>
                    </a:ext>
                  </a:extLst>
                </a:gridCol>
              </a:tblGrid>
              <a:tr h="257222">
                <a:tc>
                  <a:txBody>
                    <a:bodyPr/>
                    <a:lstStyle/>
                    <a:p>
                      <a:pPr algn="ctr" fontAlgn="b"/>
                      <a:r>
                        <a:rPr lang="es-MX" sz="1200" b="1" i="0" u="none" strike="noStrike" dirty="0" smtClean="0">
                          <a:solidFill>
                            <a:srgbClr val="FFFFFF"/>
                          </a:solidFill>
                          <a:effectLst/>
                          <a:latin typeface="Aptos Narrow" panose="02110004020202020204"/>
                        </a:rPr>
                        <a:t>PERSONAS ACTORAS POLÍTICAS</a:t>
                      </a:r>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FFFFFF"/>
                          </a:solidFill>
                          <a:effectLst/>
                          <a:latin typeface="Aptos Narrow" panose="02110004020202020204"/>
                        </a:rPr>
                        <a:t>MENCIONES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509624236"/>
                  </a:ext>
                </a:extLst>
              </a:tr>
              <a:tr h="257222">
                <a:tc>
                  <a:txBody>
                    <a:bodyPr/>
                    <a:lstStyle/>
                    <a:p>
                      <a:pPr algn="l" fontAlgn="b"/>
                      <a:r>
                        <a:rPr lang="es-MX" sz="1200" b="0" i="0" u="none" strike="noStrike">
                          <a:solidFill>
                            <a:srgbClr val="000000"/>
                          </a:solidFill>
                          <a:effectLst/>
                          <a:latin typeface="Aptos Narrow" panose="02110004020202020204"/>
                        </a:rPr>
                        <a:t>EVelyn Cecia Salgado Pineda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801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744611813"/>
                  </a:ext>
                </a:extLst>
              </a:tr>
              <a:tr h="257222">
                <a:tc>
                  <a:txBody>
                    <a:bodyPr/>
                    <a:lstStyle/>
                    <a:p>
                      <a:pPr algn="l" fontAlgn="b"/>
                      <a:r>
                        <a:rPr lang="es-MX" sz="1200" b="0" i="0" u="none" strike="noStrike">
                          <a:solidFill>
                            <a:srgbClr val="000000"/>
                          </a:solidFill>
                          <a:effectLst/>
                          <a:latin typeface="Aptos Narrow" panose="02110004020202020204"/>
                        </a:rPr>
                        <a:t>Abelina López Rodríguez</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312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398504033"/>
                  </a:ext>
                </a:extLst>
              </a:tr>
              <a:tr h="257222">
                <a:tc>
                  <a:txBody>
                    <a:bodyPr/>
                    <a:lstStyle/>
                    <a:p>
                      <a:pPr algn="l" fontAlgn="b"/>
                      <a:r>
                        <a:rPr lang="es-MX" sz="1200" b="0" i="0" u="none" strike="noStrike">
                          <a:solidFill>
                            <a:srgbClr val="000000"/>
                          </a:solidFill>
                          <a:effectLst/>
                          <a:latin typeface="Aptos Narrow" panose="02110004020202020204"/>
                        </a:rPr>
                        <a:t>Beatriz Mojica Morga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195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000220684"/>
                  </a:ext>
                </a:extLst>
              </a:tr>
              <a:tr h="257222">
                <a:tc>
                  <a:txBody>
                    <a:bodyPr/>
                    <a:lstStyle/>
                    <a:p>
                      <a:pPr algn="l" fontAlgn="b"/>
                      <a:r>
                        <a:rPr lang="es-MX" sz="1200" b="0" i="0" u="none" strike="noStrike">
                          <a:solidFill>
                            <a:srgbClr val="000000"/>
                          </a:solidFill>
                          <a:effectLst/>
                          <a:latin typeface="Aptos Narrow" panose="02110004020202020204"/>
                        </a:rPr>
                        <a:t>Félix Salgado Macedonio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190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948048385"/>
                  </a:ext>
                </a:extLst>
              </a:tr>
              <a:tr h="257222">
                <a:tc>
                  <a:txBody>
                    <a:bodyPr/>
                    <a:lstStyle/>
                    <a:p>
                      <a:pPr algn="l" fontAlgn="b"/>
                      <a:r>
                        <a:rPr lang="es-MX" sz="1200" b="0" i="0" u="none" strike="noStrike" dirty="0">
                          <a:solidFill>
                            <a:srgbClr val="000000"/>
                          </a:solidFill>
                          <a:effectLst/>
                          <a:latin typeface="Aptos Narrow" panose="02110004020202020204"/>
                        </a:rPr>
                        <a:t>Simón Quiñones Orozco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147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934656637"/>
                  </a:ext>
                </a:extLst>
              </a:tr>
              <a:tr h="257222">
                <a:tc>
                  <a:txBody>
                    <a:bodyPr/>
                    <a:lstStyle/>
                    <a:p>
                      <a:pPr algn="l" fontAlgn="b"/>
                      <a:r>
                        <a:rPr lang="es-MX" sz="1200" b="0" i="0" u="none" strike="noStrike">
                          <a:solidFill>
                            <a:srgbClr val="000000"/>
                          </a:solidFill>
                          <a:effectLst/>
                          <a:latin typeface="Aptos Narrow" panose="02110004020202020204"/>
                        </a:rPr>
                        <a:t>Lizette Tapia Castro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82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394959323"/>
                  </a:ext>
                </a:extLst>
              </a:tr>
              <a:tr h="257222">
                <a:tc>
                  <a:txBody>
                    <a:bodyPr/>
                    <a:lstStyle/>
                    <a:p>
                      <a:pPr algn="l" fontAlgn="b"/>
                      <a:r>
                        <a:rPr lang="es-MX" sz="1200" b="0" i="0" u="none" strike="noStrike">
                          <a:solidFill>
                            <a:srgbClr val="000000"/>
                          </a:solidFill>
                          <a:effectLst/>
                          <a:latin typeface="Aptos Narrow" panose="02110004020202020204"/>
                        </a:rPr>
                        <a:t>Joaquín Badillo Escamilla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68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931958332"/>
                  </a:ext>
                </a:extLst>
              </a:tr>
              <a:tr h="257222">
                <a:tc>
                  <a:txBody>
                    <a:bodyPr/>
                    <a:lstStyle/>
                    <a:p>
                      <a:pPr algn="l" fontAlgn="b"/>
                      <a:r>
                        <a:rPr lang="es-MX" sz="1200" b="0" i="0" u="none" strike="noStrike">
                          <a:solidFill>
                            <a:srgbClr val="000000"/>
                          </a:solidFill>
                          <a:effectLst/>
                          <a:latin typeface="Aptos Narrow" panose="02110004020202020204"/>
                        </a:rPr>
                        <a:t>Pablo Amílcar Sandoval Ballesteros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68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299807434"/>
                  </a:ext>
                </a:extLst>
              </a:tr>
              <a:tr h="257222">
                <a:tc>
                  <a:txBody>
                    <a:bodyPr/>
                    <a:lstStyle/>
                    <a:p>
                      <a:pPr algn="l" fontAlgn="b"/>
                      <a:r>
                        <a:rPr lang="es-MX" sz="1200" b="0" i="0" u="none" strike="noStrike">
                          <a:solidFill>
                            <a:srgbClr val="000000"/>
                          </a:solidFill>
                          <a:effectLst/>
                          <a:latin typeface="Aptos Narrow" panose="02110004020202020204"/>
                        </a:rPr>
                        <a:t>Javier Saldaña Almazán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65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206536528"/>
                  </a:ext>
                </a:extLst>
              </a:tr>
              <a:tr h="257222">
                <a:tc>
                  <a:txBody>
                    <a:bodyPr/>
                    <a:lstStyle/>
                    <a:p>
                      <a:pPr algn="l" fontAlgn="b"/>
                      <a:r>
                        <a:rPr lang="es-MX" sz="1200" b="0" i="0" u="none" strike="noStrike">
                          <a:solidFill>
                            <a:srgbClr val="000000"/>
                          </a:solidFill>
                          <a:effectLst/>
                          <a:latin typeface="Aptos Narrow" panose="02110004020202020204"/>
                        </a:rPr>
                        <a:t>Ricardo Castillo Peña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64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239597032"/>
                  </a:ext>
                </a:extLst>
              </a:tr>
              <a:tr h="257222">
                <a:tc>
                  <a:txBody>
                    <a:bodyPr/>
                    <a:lstStyle/>
                    <a:p>
                      <a:pPr algn="l" fontAlgn="b"/>
                      <a:r>
                        <a:rPr lang="es-MX" sz="1200" b="0" i="0" u="none" strike="noStrike">
                          <a:solidFill>
                            <a:srgbClr val="000000"/>
                          </a:solidFill>
                          <a:effectLst/>
                          <a:latin typeface="Aptos Narrow" panose="02110004020202020204"/>
                        </a:rPr>
                        <a:t>Erik Catalán Rendón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57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534523607"/>
                  </a:ext>
                </a:extLst>
              </a:tr>
              <a:tr h="257222">
                <a:tc>
                  <a:txBody>
                    <a:bodyPr/>
                    <a:lstStyle/>
                    <a:p>
                      <a:pPr algn="l" fontAlgn="b"/>
                      <a:r>
                        <a:rPr lang="es-MX" sz="1200" b="0" i="0" u="none" strike="noStrike">
                          <a:solidFill>
                            <a:srgbClr val="000000"/>
                          </a:solidFill>
                          <a:effectLst/>
                          <a:latin typeface="Aptos Narrow" panose="02110004020202020204"/>
                        </a:rPr>
                        <a:t>Liz Salgado Pineda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57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585880361"/>
                  </a:ext>
                </a:extLst>
              </a:tr>
              <a:tr h="257222">
                <a:tc>
                  <a:txBody>
                    <a:bodyPr/>
                    <a:lstStyle/>
                    <a:p>
                      <a:pPr algn="l" fontAlgn="b"/>
                      <a:r>
                        <a:rPr lang="es-MX" sz="1200" b="0" i="0" u="none" strike="noStrike">
                          <a:solidFill>
                            <a:srgbClr val="000000"/>
                          </a:solidFill>
                          <a:effectLst/>
                          <a:latin typeface="Aptos Narrow" panose="02110004020202020204"/>
                        </a:rPr>
                        <a:t>Jacinto González Varona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52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886274310"/>
                  </a:ext>
                </a:extLst>
              </a:tr>
              <a:tr h="257222">
                <a:tc>
                  <a:txBody>
                    <a:bodyPr/>
                    <a:lstStyle/>
                    <a:p>
                      <a:pPr algn="l" fontAlgn="b"/>
                      <a:r>
                        <a:rPr lang="es-MX" sz="1200" b="0" i="0" u="none" strike="noStrike">
                          <a:solidFill>
                            <a:srgbClr val="000000"/>
                          </a:solidFill>
                          <a:effectLst/>
                          <a:latin typeface="Aptos Narrow" panose="02110004020202020204"/>
                        </a:rPr>
                        <a:t>Iván Hernández Díaz</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51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529171036"/>
                  </a:ext>
                </a:extLst>
              </a:tr>
              <a:tr h="257222">
                <a:tc>
                  <a:txBody>
                    <a:bodyPr/>
                    <a:lstStyle/>
                    <a:p>
                      <a:pPr algn="l" fontAlgn="b"/>
                      <a:r>
                        <a:rPr lang="es-MX" sz="1200" b="0" i="0" u="none" strike="noStrike">
                          <a:solidFill>
                            <a:srgbClr val="000000"/>
                          </a:solidFill>
                          <a:effectLst/>
                          <a:latin typeface="Aptos Narrow" panose="02110004020202020204"/>
                        </a:rPr>
                        <a:t>Roberto Arroyo Matus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48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059649012"/>
                  </a:ext>
                </a:extLst>
              </a:tr>
              <a:tr h="257222">
                <a:tc>
                  <a:txBody>
                    <a:bodyPr/>
                    <a:lstStyle/>
                    <a:p>
                      <a:pPr algn="l" fontAlgn="b"/>
                      <a:r>
                        <a:rPr lang="es-MX" sz="1200" b="1" i="0" u="none" strike="noStrike">
                          <a:solidFill>
                            <a:srgbClr val="000000"/>
                          </a:solidFill>
                          <a:effectLst/>
                          <a:latin typeface="Aptos Narrow" panose="02110004020202020204"/>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Aptos Narrow" panose="02110004020202020204"/>
                        </a:rPr>
                        <a:t>2,257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5403892"/>
                  </a:ext>
                </a:extLst>
              </a:tr>
            </a:tbl>
          </a:graphicData>
        </a:graphic>
      </p:graphicFrame>
      <p:sp>
        <p:nvSpPr>
          <p:cNvPr id="5" name="object 3"/>
          <p:cNvSpPr txBox="1">
            <a:spLocks/>
          </p:cNvSpPr>
          <p:nvPr/>
        </p:nvSpPr>
        <p:spPr>
          <a:xfrm>
            <a:off x="2362200" y="1066800"/>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MENCIONES DE PERSONAS ACTORAS POLÍTICAS POR GÉNERO</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202024" y="11082780"/>
            <a:ext cx="10133995" cy="250710"/>
          </a:xfrm>
          <a:prstGeom prst="rect">
            <a:avLst/>
          </a:prstGeom>
          <a:ln w="9525">
            <a:solidFill>
              <a:srgbClr val="000000"/>
            </a:solidFill>
          </a:ln>
        </p:spPr>
        <p:txBody>
          <a:bodyPr vert="horz" wrap="square" lIns="0" tIns="34925" rIns="0" bIns="0" rtlCol="0">
            <a:spAutoFit/>
          </a:bodyPr>
          <a:lstStyle/>
          <a:p>
            <a:pPr marL="91440" marR="81280" algn="just">
              <a:lnSpc>
                <a:spcPct val="100000"/>
              </a:lnSpc>
              <a:spcBef>
                <a:spcPts val="275"/>
              </a:spcBef>
            </a:pPr>
            <a:endParaRPr sz="1400" dirty="0">
              <a:latin typeface="Calibri"/>
              <a:cs typeface="Calibri"/>
            </a:endParaRP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36</a:t>
            </a:fld>
            <a:endParaRPr spc="-25" dirty="0"/>
          </a:p>
        </p:txBody>
      </p:sp>
      <p:sp>
        <p:nvSpPr>
          <p:cNvPr id="2" name="Rectangle 1"/>
          <p:cNvSpPr>
            <a:spLocks noChangeArrowheads="1"/>
          </p:cNvSpPr>
          <p:nvPr/>
        </p:nvSpPr>
        <p:spPr bwMode="auto">
          <a:xfrm>
            <a:off x="381000" y="5170989"/>
            <a:ext cx="11599879" cy="1131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500" i="0" u="none" strike="noStrike" cap="none" normalizeH="0" baseline="0" dirty="0" smtClean="0">
                <a:ln>
                  <a:noFill/>
                </a:ln>
                <a:solidFill>
                  <a:schemeClr val="tx1"/>
                </a:solidFill>
                <a:effectLst/>
                <a:latin typeface="Arial" panose="020B0604020202020204" pitchFamily="34" charset="0"/>
              </a:rPr>
              <a:t>De las 2,257 menciones registradas a personas actoras políticas, </a:t>
            </a:r>
            <a:r>
              <a:rPr lang="es-MX" altLang="es-MX" sz="1500" dirty="0" smtClean="0">
                <a:solidFill>
                  <a:schemeClr val="tx1"/>
                </a:solidFill>
                <a:latin typeface="Arial" panose="020B0604020202020204" pitchFamily="34" charset="0"/>
              </a:rPr>
              <a:t>2,242</a:t>
            </a:r>
            <a:r>
              <a:rPr kumimoji="0" lang="es-MX" altLang="es-MX" sz="1500" i="0" u="none" strike="noStrike" cap="none" normalizeH="0" baseline="0" dirty="0" smtClean="0">
                <a:ln>
                  <a:noFill/>
                </a:ln>
                <a:solidFill>
                  <a:schemeClr val="tx1"/>
                </a:solidFill>
                <a:effectLst/>
                <a:latin typeface="Arial" panose="020B0604020202020204" pitchFamily="34" charset="0"/>
              </a:rPr>
              <a:t> corresponden a programas de radio. En este medio, Evelyn Cecia Salgado Pineda se posicionó como la persona actora política con mayor número de menciones a nivel estatal, con 801 alusiones, seguida por </a:t>
            </a:r>
            <a:r>
              <a:rPr kumimoji="0" lang="es-MX" altLang="es-MX" sz="1500" i="0" u="none" strike="noStrike" cap="none" normalizeH="0" baseline="0" dirty="0" err="1" smtClean="0">
                <a:ln>
                  <a:noFill/>
                </a:ln>
                <a:solidFill>
                  <a:schemeClr val="tx1"/>
                </a:solidFill>
                <a:effectLst/>
                <a:latin typeface="Arial" panose="020B0604020202020204" pitchFamily="34" charset="0"/>
              </a:rPr>
              <a:t>Abelina</a:t>
            </a:r>
            <a:r>
              <a:rPr kumimoji="0" lang="es-MX" altLang="es-MX" sz="1500" i="0" u="none" strike="noStrike" cap="none" normalizeH="0" baseline="0" dirty="0" smtClean="0">
                <a:ln>
                  <a:noFill/>
                </a:ln>
                <a:solidFill>
                  <a:schemeClr val="tx1"/>
                </a:solidFill>
                <a:effectLst/>
                <a:latin typeface="Arial" panose="020B0604020202020204" pitchFamily="34" charset="0"/>
              </a:rPr>
              <a:t> López Rodríguez, con </a:t>
            </a:r>
            <a:r>
              <a:rPr lang="es-MX" altLang="es-MX" sz="1500" dirty="0" smtClean="0">
                <a:solidFill>
                  <a:schemeClr val="tx1"/>
                </a:solidFill>
                <a:latin typeface="Arial" panose="020B0604020202020204" pitchFamily="34" charset="0"/>
              </a:rPr>
              <a:t>304</a:t>
            </a:r>
            <a:r>
              <a:rPr kumimoji="0" lang="es-MX" altLang="es-MX" sz="1500" i="0" u="none" strike="noStrike" cap="none" normalizeH="0" baseline="0" dirty="0" smtClean="0">
                <a:ln>
                  <a:noFill/>
                </a:ln>
                <a:solidFill>
                  <a:schemeClr val="tx1"/>
                </a:solidFill>
                <a:effectLst/>
                <a:latin typeface="Arial" panose="020B0604020202020204" pitchFamily="34" charset="0"/>
              </a:rPr>
              <a:t> menciones y Beatriz Mojica Morga, con 194 registros.</a:t>
            </a:r>
          </a:p>
        </p:txBody>
      </p:sp>
      <p:graphicFrame>
        <p:nvGraphicFramePr>
          <p:cNvPr id="6" name="Gráfico 5"/>
          <p:cNvGraphicFramePr>
            <a:graphicFrameLocks/>
          </p:cNvGraphicFramePr>
          <p:nvPr>
            <p:extLst>
              <p:ext uri="{D42A27DB-BD31-4B8C-83A1-F6EECF244321}">
                <p14:modId xmlns:p14="http://schemas.microsoft.com/office/powerpoint/2010/main" val="3649301302"/>
              </p:ext>
            </p:extLst>
          </p:nvPr>
        </p:nvGraphicFramePr>
        <p:xfrm>
          <a:off x="1202024" y="914400"/>
          <a:ext cx="7179976" cy="4343400"/>
        </p:xfrm>
        <a:graphic>
          <a:graphicData uri="http://schemas.openxmlformats.org/drawingml/2006/chart">
            <c:chart xmlns:c="http://schemas.openxmlformats.org/drawingml/2006/chart" xmlns:r="http://schemas.openxmlformats.org/officeDocument/2006/relationships" r:id="rId2"/>
          </a:graphicData>
        </a:graphic>
      </p:graphicFrame>
      <p:sp>
        <p:nvSpPr>
          <p:cNvPr id="7" name="object 3"/>
          <p:cNvSpPr txBox="1">
            <a:spLocks/>
          </p:cNvSpPr>
          <p:nvPr/>
        </p:nvSpPr>
        <p:spPr>
          <a:xfrm>
            <a:off x="1600200" y="477354"/>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MENCIONES DE PERSONAS ACTORAS POLÍTICAS EN RADIO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37</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838631052"/>
              </p:ext>
            </p:extLst>
          </p:nvPr>
        </p:nvGraphicFramePr>
        <p:xfrm>
          <a:off x="2514600" y="1295400"/>
          <a:ext cx="6982682" cy="4191132"/>
        </p:xfrm>
        <a:graphic>
          <a:graphicData uri="http://schemas.openxmlformats.org/drawingml/2006/table">
            <a:tbl>
              <a:tblPr/>
              <a:tblGrid>
                <a:gridCol w="4277927">
                  <a:extLst>
                    <a:ext uri="{9D8B030D-6E8A-4147-A177-3AD203B41FA5}">
                      <a16:colId xmlns:a16="http://schemas.microsoft.com/office/drawing/2014/main" val="3366197884"/>
                    </a:ext>
                  </a:extLst>
                </a:gridCol>
                <a:gridCol w="2704755">
                  <a:extLst>
                    <a:ext uri="{9D8B030D-6E8A-4147-A177-3AD203B41FA5}">
                      <a16:colId xmlns:a16="http://schemas.microsoft.com/office/drawing/2014/main" val="2035151394"/>
                    </a:ext>
                  </a:extLst>
                </a:gridCol>
              </a:tblGrid>
              <a:tr h="245685">
                <a:tc>
                  <a:txBody>
                    <a:bodyPr/>
                    <a:lstStyle/>
                    <a:p>
                      <a:pPr algn="ctr" fontAlgn="b"/>
                      <a:r>
                        <a:rPr lang="es-MX" sz="1200" b="1" i="0" u="none" strike="noStrike" dirty="0" smtClean="0">
                          <a:solidFill>
                            <a:srgbClr val="FFFFFF"/>
                          </a:solidFill>
                          <a:effectLst/>
                          <a:latin typeface="Aptos Narrow" panose="02110004020202020204"/>
                        </a:rPr>
                        <a:t>PERSONAS ACTORAS POLÍTICAS</a:t>
                      </a:r>
                      <a:endParaRPr lang="es-MX" sz="1200" b="1" i="0" u="none" strike="noStrike" dirty="0">
                        <a:solidFill>
                          <a:srgbClr val="FFFFFF"/>
                        </a:solidFill>
                        <a:effectLst/>
                        <a:latin typeface="Aptos Narrow" panose="02110004020202020204"/>
                      </a:endParaRP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FFFFFF"/>
                          </a:solidFill>
                          <a:effectLst/>
                          <a:latin typeface="Aptos Narrow" panose="02110004020202020204"/>
                        </a:rPr>
                        <a:t>MENCIONES</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195816567"/>
                  </a:ext>
                </a:extLst>
              </a:tr>
              <a:tr h="211515">
                <a:tc>
                  <a:txBody>
                    <a:bodyPr/>
                    <a:lstStyle/>
                    <a:p>
                      <a:pPr algn="l" fontAlgn="b"/>
                      <a:r>
                        <a:rPr lang="es-MX" sz="1200" b="0" i="0" u="none" strike="noStrike" dirty="0" smtClean="0">
                          <a:solidFill>
                            <a:srgbClr val="000000"/>
                          </a:solidFill>
                          <a:effectLst/>
                          <a:latin typeface="Aptos Narrow" panose="02110004020202020204"/>
                        </a:rPr>
                        <a:t>Evelyn </a:t>
                      </a:r>
                      <a:r>
                        <a:rPr lang="es-MX" sz="1200" b="0" i="0" u="none" strike="noStrike" dirty="0">
                          <a:solidFill>
                            <a:srgbClr val="000000"/>
                          </a:solidFill>
                          <a:effectLst/>
                          <a:latin typeface="Aptos Narrow" panose="02110004020202020204"/>
                        </a:rPr>
                        <a:t>Cecia Salgado Pineda</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smtClean="0">
                          <a:solidFill>
                            <a:srgbClr val="000000"/>
                          </a:solidFill>
                          <a:effectLst/>
                          <a:latin typeface="Aptos Narrow" panose="02110004020202020204"/>
                        </a:rPr>
                        <a:t>801</a:t>
                      </a:r>
                      <a:endParaRPr lang="es-MX" sz="1200" b="0" i="0" u="none" strike="noStrike" dirty="0">
                        <a:solidFill>
                          <a:srgbClr val="000000"/>
                        </a:solidFill>
                        <a:effectLst/>
                        <a:latin typeface="Aptos Narrow" panose="02110004020202020204"/>
                      </a:endParaRP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49097244"/>
                  </a:ext>
                </a:extLst>
              </a:tr>
              <a:tr h="245685">
                <a:tc>
                  <a:txBody>
                    <a:bodyPr/>
                    <a:lstStyle/>
                    <a:p>
                      <a:pPr algn="l" fontAlgn="b"/>
                      <a:r>
                        <a:rPr lang="es-MX" sz="1200" b="0" i="0" u="none" strike="noStrike">
                          <a:solidFill>
                            <a:srgbClr val="000000"/>
                          </a:solidFill>
                          <a:effectLst/>
                          <a:latin typeface="Aptos Narrow" panose="02110004020202020204"/>
                        </a:rPr>
                        <a:t>Abelina López Rodríguez</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304</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185085275"/>
                  </a:ext>
                </a:extLst>
              </a:tr>
              <a:tr h="245685">
                <a:tc>
                  <a:txBody>
                    <a:bodyPr/>
                    <a:lstStyle/>
                    <a:p>
                      <a:pPr algn="l" fontAlgn="b"/>
                      <a:r>
                        <a:rPr lang="es-MX" sz="1200" b="0" i="0" u="none" strike="noStrike">
                          <a:solidFill>
                            <a:srgbClr val="000000"/>
                          </a:solidFill>
                          <a:effectLst/>
                          <a:latin typeface="Aptos Narrow" panose="02110004020202020204"/>
                        </a:rPr>
                        <a:t>Beatriz Mojica Morga</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194</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532426321"/>
                  </a:ext>
                </a:extLst>
              </a:tr>
              <a:tr h="245685">
                <a:tc>
                  <a:txBody>
                    <a:bodyPr/>
                    <a:lstStyle/>
                    <a:p>
                      <a:pPr algn="l" fontAlgn="b"/>
                      <a:r>
                        <a:rPr lang="es-MX" sz="1200" b="0" i="0" u="none" strike="noStrike" dirty="0">
                          <a:solidFill>
                            <a:srgbClr val="000000"/>
                          </a:solidFill>
                          <a:effectLst/>
                          <a:latin typeface="Aptos Narrow" panose="02110004020202020204"/>
                        </a:rPr>
                        <a:t>Félix Salgado Macedonio</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190</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582719323"/>
                  </a:ext>
                </a:extLst>
              </a:tr>
              <a:tr h="245685">
                <a:tc>
                  <a:txBody>
                    <a:bodyPr/>
                    <a:lstStyle/>
                    <a:p>
                      <a:pPr algn="l" fontAlgn="b"/>
                      <a:r>
                        <a:rPr lang="es-MX" sz="1200" b="0" i="0" u="none" strike="noStrike">
                          <a:solidFill>
                            <a:srgbClr val="000000"/>
                          </a:solidFill>
                          <a:effectLst/>
                          <a:latin typeface="Aptos Narrow" panose="02110004020202020204"/>
                        </a:rPr>
                        <a:t>Simón Quiñones Orozco</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147</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141646366"/>
                  </a:ext>
                </a:extLst>
              </a:tr>
              <a:tr h="245685">
                <a:tc>
                  <a:txBody>
                    <a:bodyPr/>
                    <a:lstStyle/>
                    <a:p>
                      <a:pPr algn="l" fontAlgn="b"/>
                      <a:r>
                        <a:rPr lang="es-MX" sz="1200" b="0" i="0" u="none" strike="noStrike">
                          <a:solidFill>
                            <a:srgbClr val="000000"/>
                          </a:solidFill>
                          <a:effectLst/>
                          <a:latin typeface="Aptos Narrow" panose="02110004020202020204"/>
                        </a:rPr>
                        <a:t>Lizette Tapia Castro</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82</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524610148"/>
                  </a:ext>
                </a:extLst>
              </a:tr>
              <a:tr h="245685">
                <a:tc>
                  <a:txBody>
                    <a:bodyPr/>
                    <a:lstStyle/>
                    <a:p>
                      <a:pPr algn="l" fontAlgn="b"/>
                      <a:r>
                        <a:rPr lang="es-MX" sz="1200" b="0" i="0" u="none" strike="noStrike">
                          <a:solidFill>
                            <a:srgbClr val="000000"/>
                          </a:solidFill>
                          <a:effectLst/>
                          <a:latin typeface="Aptos Narrow" panose="02110004020202020204"/>
                        </a:rPr>
                        <a:t>Joaquín Badillo Escamilla</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67</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157210289"/>
                  </a:ext>
                </a:extLst>
              </a:tr>
              <a:tr h="278490">
                <a:tc>
                  <a:txBody>
                    <a:bodyPr/>
                    <a:lstStyle/>
                    <a:p>
                      <a:pPr algn="l" fontAlgn="b"/>
                      <a:r>
                        <a:rPr lang="es-MX" sz="1200" b="0" i="0" u="none" strike="noStrike">
                          <a:solidFill>
                            <a:srgbClr val="000000"/>
                          </a:solidFill>
                          <a:effectLst/>
                          <a:latin typeface="Aptos Narrow" panose="02110004020202020204"/>
                        </a:rPr>
                        <a:t>Pablo Amílcar Sandoval Ballesteros</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67</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470582773"/>
                  </a:ext>
                </a:extLst>
              </a:tr>
              <a:tr h="245685">
                <a:tc>
                  <a:txBody>
                    <a:bodyPr/>
                    <a:lstStyle/>
                    <a:p>
                      <a:pPr algn="l" fontAlgn="b"/>
                      <a:r>
                        <a:rPr lang="es-MX" sz="1200" b="0" i="0" u="none" strike="noStrike">
                          <a:solidFill>
                            <a:srgbClr val="000000"/>
                          </a:solidFill>
                          <a:effectLst/>
                          <a:latin typeface="Aptos Narrow" panose="02110004020202020204"/>
                        </a:rPr>
                        <a:t>Ricardo Castillo Peña</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64</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831316931"/>
                  </a:ext>
                </a:extLst>
              </a:tr>
              <a:tr h="253611">
                <a:tc>
                  <a:txBody>
                    <a:bodyPr/>
                    <a:lstStyle/>
                    <a:p>
                      <a:pPr algn="l" fontAlgn="b"/>
                      <a:r>
                        <a:rPr lang="es-MX" sz="1200" b="0" i="0" u="none" strike="noStrike">
                          <a:solidFill>
                            <a:srgbClr val="000000"/>
                          </a:solidFill>
                          <a:effectLst/>
                          <a:latin typeface="Aptos Narrow" panose="02110004020202020204"/>
                        </a:rPr>
                        <a:t>Javier Saldaña Almazán</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63</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914945991"/>
                  </a:ext>
                </a:extLst>
              </a:tr>
              <a:tr h="253611">
                <a:tc>
                  <a:txBody>
                    <a:bodyPr/>
                    <a:lstStyle/>
                    <a:p>
                      <a:pPr algn="l" fontAlgn="b"/>
                      <a:r>
                        <a:rPr lang="es-MX" sz="1200" b="0" i="0" u="none" strike="noStrike">
                          <a:solidFill>
                            <a:srgbClr val="000000"/>
                          </a:solidFill>
                          <a:effectLst/>
                          <a:latin typeface="Aptos Narrow" panose="02110004020202020204"/>
                        </a:rPr>
                        <a:t>Erik Catalán Rendón</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57</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535979544"/>
                  </a:ext>
                </a:extLst>
              </a:tr>
              <a:tr h="245685">
                <a:tc>
                  <a:txBody>
                    <a:bodyPr/>
                    <a:lstStyle/>
                    <a:p>
                      <a:pPr algn="l" fontAlgn="b"/>
                      <a:r>
                        <a:rPr lang="es-MX" sz="1200" b="0" i="0" u="none" strike="noStrike">
                          <a:solidFill>
                            <a:srgbClr val="000000"/>
                          </a:solidFill>
                          <a:effectLst/>
                          <a:latin typeface="Aptos Narrow" panose="02110004020202020204"/>
                        </a:rPr>
                        <a:t>Liz Salgado Pineda</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57</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929015827"/>
                  </a:ext>
                </a:extLst>
              </a:tr>
              <a:tr h="245685">
                <a:tc>
                  <a:txBody>
                    <a:bodyPr/>
                    <a:lstStyle/>
                    <a:p>
                      <a:pPr algn="l" fontAlgn="b"/>
                      <a:r>
                        <a:rPr lang="es-MX" sz="1200" b="0" i="0" u="none" strike="noStrike">
                          <a:solidFill>
                            <a:srgbClr val="000000"/>
                          </a:solidFill>
                          <a:effectLst/>
                          <a:latin typeface="Aptos Narrow" panose="02110004020202020204"/>
                        </a:rPr>
                        <a:t>Jacinto González Varona</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52</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026752734"/>
                  </a:ext>
                </a:extLst>
              </a:tr>
              <a:tr h="245685">
                <a:tc>
                  <a:txBody>
                    <a:bodyPr/>
                    <a:lstStyle/>
                    <a:p>
                      <a:pPr algn="l" fontAlgn="b"/>
                      <a:r>
                        <a:rPr lang="es-MX" sz="1200" b="0" i="0" u="none" strike="noStrike">
                          <a:solidFill>
                            <a:srgbClr val="000000"/>
                          </a:solidFill>
                          <a:effectLst/>
                          <a:latin typeface="Aptos Narrow" panose="02110004020202020204"/>
                        </a:rPr>
                        <a:t>Iván Hernández Díaz</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51</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910010480"/>
                  </a:ext>
                </a:extLst>
              </a:tr>
              <a:tr h="245685">
                <a:tc>
                  <a:txBody>
                    <a:bodyPr/>
                    <a:lstStyle/>
                    <a:p>
                      <a:pPr algn="l" fontAlgn="b"/>
                      <a:r>
                        <a:rPr lang="es-MX" sz="1200" b="0" i="0" u="none" strike="noStrike">
                          <a:solidFill>
                            <a:srgbClr val="000000"/>
                          </a:solidFill>
                          <a:effectLst/>
                          <a:latin typeface="Aptos Narrow" panose="02110004020202020204"/>
                        </a:rPr>
                        <a:t>Roberto Arroyo Matus</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46</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568054231"/>
                  </a:ext>
                </a:extLst>
              </a:tr>
              <a:tr h="245685">
                <a:tc>
                  <a:txBody>
                    <a:bodyPr/>
                    <a:lstStyle/>
                    <a:p>
                      <a:pPr algn="l" fontAlgn="b"/>
                      <a:r>
                        <a:rPr lang="es-MX" sz="1200" b="1" i="0" u="none" strike="noStrike">
                          <a:solidFill>
                            <a:srgbClr val="000000"/>
                          </a:solidFill>
                          <a:effectLst/>
                          <a:latin typeface="Aptos Narrow" panose="02110004020202020204"/>
                        </a:rPr>
                        <a:t>TOTAL</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Aptos Narrow" panose="02110004020202020204"/>
                        </a:rPr>
                        <a:t>2,242</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1648138"/>
                  </a:ext>
                </a:extLst>
              </a:tr>
            </a:tbl>
          </a:graphicData>
        </a:graphic>
      </p:graphicFrame>
      <p:sp>
        <p:nvSpPr>
          <p:cNvPr id="5" name="object 3"/>
          <p:cNvSpPr txBox="1">
            <a:spLocks/>
          </p:cNvSpPr>
          <p:nvPr/>
        </p:nvSpPr>
        <p:spPr>
          <a:xfrm>
            <a:off x="2667000" y="762000"/>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MENCIONES DE PERSONAS ACTORAS POLÍTICAS EN RADIO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38</a:t>
            </a:fld>
            <a:endParaRPr spc="-25" dirty="0"/>
          </a:p>
        </p:txBody>
      </p:sp>
      <p:sp>
        <p:nvSpPr>
          <p:cNvPr id="2" name="Rectangle 1"/>
          <p:cNvSpPr>
            <a:spLocks noChangeArrowheads="1"/>
          </p:cNvSpPr>
          <p:nvPr/>
        </p:nvSpPr>
        <p:spPr bwMode="auto">
          <a:xfrm>
            <a:off x="6703408" y="3752088"/>
            <a:ext cx="4390803" cy="2354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smtClean="0">
                <a:ln>
                  <a:noFill/>
                </a:ln>
                <a:solidFill>
                  <a:schemeClr val="tx1"/>
                </a:solidFill>
                <a:effectLst/>
                <a:latin typeface="Arial" panose="020B0604020202020204" pitchFamily="34" charset="0"/>
              </a:rPr>
              <a:t>Durante el mismo periodo se identificaron 15 menciones en televisión relacionadas con personas actoras políticas que participan en la vida pública. En este medio, </a:t>
            </a:r>
            <a:r>
              <a:rPr kumimoji="0" lang="es-MX" altLang="es-MX" sz="1400" i="0" u="none" strike="noStrike" cap="none" normalizeH="0" baseline="0" dirty="0" err="1" smtClean="0">
                <a:ln>
                  <a:noFill/>
                </a:ln>
                <a:solidFill>
                  <a:schemeClr val="tx1"/>
                </a:solidFill>
                <a:effectLst/>
                <a:latin typeface="Arial" panose="020B0604020202020204" pitchFamily="34" charset="0"/>
              </a:rPr>
              <a:t>Abelina</a:t>
            </a:r>
            <a:r>
              <a:rPr kumimoji="0" lang="es-MX" altLang="es-MX" sz="1400" i="0" u="none" strike="noStrike" cap="none" normalizeH="0" baseline="0" dirty="0" smtClean="0">
                <a:ln>
                  <a:noFill/>
                </a:ln>
                <a:solidFill>
                  <a:schemeClr val="tx1"/>
                </a:solidFill>
                <a:effectLst/>
                <a:latin typeface="Arial" panose="020B0604020202020204" pitchFamily="34" charset="0"/>
              </a:rPr>
              <a:t> López Rodríguez registró la mayor presencia, con 8 menciones, seguida por Roberto Arroyo Matus</a:t>
            </a:r>
            <a:r>
              <a:rPr kumimoji="0" lang="es-MX" altLang="es-MX" sz="1400" i="0" u="none" strike="noStrike" cap="none" normalizeH="0" dirty="0" smtClean="0">
                <a:ln>
                  <a:noFill/>
                </a:ln>
                <a:solidFill>
                  <a:schemeClr val="tx1"/>
                </a:solidFill>
                <a:effectLst/>
                <a:latin typeface="Arial" panose="020B0604020202020204" pitchFamily="34" charset="0"/>
              </a:rPr>
              <a:t> y Javier Saldaña Almazán</a:t>
            </a:r>
            <a:r>
              <a:rPr kumimoji="0" lang="es-MX" altLang="es-MX" sz="1400" i="0" u="none" strike="noStrike" cap="none" normalizeH="0" baseline="0" dirty="0" smtClean="0">
                <a:ln>
                  <a:noFill/>
                </a:ln>
                <a:solidFill>
                  <a:schemeClr val="tx1"/>
                </a:solidFill>
                <a:effectLst/>
                <a:latin typeface="Arial" panose="020B0604020202020204" pitchFamily="34" charset="0"/>
              </a:rPr>
              <a:t> con 2 alusiones</a:t>
            </a:r>
            <a:r>
              <a:rPr lang="es-MX" altLang="es-MX" sz="1400" dirty="0">
                <a:solidFill>
                  <a:schemeClr val="tx1"/>
                </a:solidFill>
                <a:latin typeface="Arial" panose="020B0604020202020204" pitchFamily="34" charset="0"/>
              </a:rPr>
              <a:t> </a:t>
            </a:r>
            <a:r>
              <a:rPr lang="es-MX" altLang="es-MX" sz="1400" dirty="0" smtClean="0">
                <a:solidFill>
                  <a:schemeClr val="tx1"/>
                </a:solidFill>
                <a:latin typeface="Arial" panose="020B0604020202020204" pitchFamily="34" charset="0"/>
              </a:rPr>
              <a:t>respectivamente. </a:t>
            </a:r>
            <a:endParaRPr kumimoji="0" lang="es-MX" altLang="es-MX" sz="1400" i="0" u="none" strike="noStrike" cap="none" normalizeH="0" baseline="0" dirty="0" smtClean="0">
              <a:ln>
                <a:noFill/>
              </a:ln>
              <a:solidFill>
                <a:schemeClr val="tx1"/>
              </a:solidFill>
              <a:effectLst/>
              <a:latin typeface="Arial" panose="020B0604020202020204" pitchFamily="34" charset="0"/>
            </a:endParaRPr>
          </a:p>
        </p:txBody>
      </p:sp>
      <p:graphicFrame>
        <p:nvGraphicFramePr>
          <p:cNvPr id="4" name="Tabla 3"/>
          <p:cNvGraphicFramePr>
            <a:graphicFrameLocks noGrp="1"/>
          </p:cNvGraphicFramePr>
          <p:nvPr>
            <p:extLst>
              <p:ext uri="{D42A27DB-BD31-4B8C-83A1-F6EECF244321}">
                <p14:modId xmlns:p14="http://schemas.microsoft.com/office/powerpoint/2010/main" val="3926852948"/>
              </p:ext>
            </p:extLst>
          </p:nvPr>
        </p:nvGraphicFramePr>
        <p:xfrm>
          <a:off x="1371600" y="4038600"/>
          <a:ext cx="4114800" cy="1733742"/>
        </p:xfrm>
        <a:graphic>
          <a:graphicData uri="http://schemas.openxmlformats.org/drawingml/2006/table">
            <a:tbl>
              <a:tblPr/>
              <a:tblGrid>
                <a:gridCol w="2784764">
                  <a:extLst>
                    <a:ext uri="{9D8B030D-6E8A-4147-A177-3AD203B41FA5}">
                      <a16:colId xmlns:a16="http://schemas.microsoft.com/office/drawing/2014/main" val="810848153"/>
                    </a:ext>
                  </a:extLst>
                </a:gridCol>
                <a:gridCol w="1330036">
                  <a:extLst>
                    <a:ext uri="{9D8B030D-6E8A-4147-A177-3AD203B41FA5}">
                      <a16:colId xmlns:a16="http://schemas.microsoft.com/office/drawing/2014/main" val="2129297920"/>
                    </a:ext>
                  </a:extLst>
                </a:gridCol>
              </a:tblGrid>
              <a:tr h="348853">
                <a:tc>
                  <a:txBody>
                    <a:bodyPr/>
                    <a:lstStyle/>
                    <a:p>
                      <a:pPr algn="ctr" fontAlgn="b"/>
                      <a:r>
                        <a:rPr lang="es-MX" sz="1200" b="1" i="0" u="none" strike="noStrike" dirty="0">
                          <a:solidFill>
                            <a:srgbClr val="FFFFFF"/>
                          </a:solidFill>
                          <a:effectLst/>
                          <a:latin typeface="Aptos Narrow" panose="02110004020202020204"/>
                        </a:rPr>
                        <a:t>ACTORES POLÍTICOS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FFFFFF"/>
                          </a:solidFill>
                          <a:effectLst/>
                          <a:latin typeface="Aptos Narrow" panose="02110004020202020204"/>
                        </a:rPr>
                        <a:t>MENCIONES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451824792"/>
                  </a:ext>
                </a:extLst>
              </a:tr>
              <a:tr h="238856">
                <a:tc>
                  <a:txBody>
                    <a:bodyPr/>
                    <a:lstStyle/>
                    <a:p>
                      <a:pPr algn="l" fontAlgn="b"/>
                      <a:r>
                        <a:rPr lang="es-MX" sz="1200" b="0" i="0" u="none" strike="noStrike">
                          <a:solidFill>
                            <a:srgbClr val="000000"/>
                          </a:solidFill>
                          <a:effectLst/>
                          <a:latin typeface="Aptos Narrow" panose="02110004020202020204"/>
                        </a:rPr>
                        <a:t>Abelina López Rodríguez</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99102982"/>
                  </a:ext>
                </a:extLst>
              </a:tr>
              <a:tr h="184547">
                <a:tc>
                  <a:txBody>
                    <a:bodyPr/>
                    <a:lstStyle/>
                    <a:p>
                      <a:pPr algn="l" fontAlgn="b"/>
                      <a:r>
                        <a:rPr lang="es-MX" sz="1200" b="0" i="0" u="none" strike="noStrike">
                          <a:solidFill>
                            <a:srgbClr val="000000"/>
                          </a:solidFill>
                          <a:effectLst/>
                          <a:latin typeface="Aptos Narrow" panose="02110004020202020204"/>
                        </a:rPr>
                        <a:t>Roberto Arroyo Matus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237337261"/>
                  </a:ext>
                </a:extLst>
              </a:tr>
              <a:tr h="184547">
                <a:tc>
                  <a:txBody>
                    <a:bodyPr/>
                    <a:lstStyle/>
                    <a:p>
                      <a:pPr algn="l" fontAlgn="b"/>
                      <a:r>
                        <a:rPr lang="es-MX" sz="1200" b="0" i="0" u="none" strike="noStrike">
                          <a:solidFill>
                            <a:srgbClr val="000000"/>
                          </a:solidFill>
                          <a:effectLst/>
                          <a:latin typeface="Aptos Narrow" panose="02110004020202020204"/>
                        </a:rPr>
                        <a:t>Javier Saldaña Almazán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827291477"/>
                  </a:ext>
                </a:extLst>
              </a:tr>
              <a:tr h="197343">
                <a:tc>
                  <a:txBody>
                    <a:bodyPr/>
                    <a:lstStyle/>
                    <a:p>
                      <a:pPr algn="l" fontAlgn="b"/>
                      <a:r>
                        <a:rPr lang="es-MX" sz="1200" b="0" i="0" u="none" strike="noStrike">
                          <a:solidFill>
                            <a:srgbClr val="000000"/>
                          </a:solidFill>
                          <a:effectLst/>
                          <a:latin typeface="Aptos Narrow" panose="02110004020202020204"/>
                        </a:rPr>
                        <a:t>Joaquín Badillo Escamilla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488432486"/>
                  </a:ext>
                </a:extLst>
              </a:tr>
              <a:tr h="184547">
                <a:tc>
                  <a:txBody>
                    <a:bodyPr/>
                    <a:lstStyle/>
                    <a:p>
                      <a:pPr algn="l" fontAlgn="b"/>
                      <a:r>
                        <a:rPr lang="es-MX" sz="1200" b="0" i="0" u="none" strike="noStrike">
                          <a:solidFill>
                            <a:srgbClr val="000000"/>
                          </a:solidFill>
                          <a:effectLst/>
                          <a:latin typeface="Aptos Narrow" panose="02110004020202020204"/>
                        </a:rPr>
                        <a:t>Beatriz Mojica Morga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59596184"/>
                  </a:ext>
                </a:extLst>
              </a:tr>
              <a:tr h="191770">
                <a:tc>
                  <a:txBody>
                    <a:bodyPr/>
                    <a:lstStyle/>
                    <a:p>
                      <a:pPr algn="l" fontAlgn="b"/>
                      <a:r>
                        <a:rPr lang="es-MX" sz="1200" b="0" i="0" u="none" strike="noStrike">
                          <a:solidFill>
                            <a:srgbClr val="000000"/>
                          </a:solidFill>
                          <a:effectLst/>
                          <a:latin typeface="Aptos Narrow" panose="02110004020202020204"/>
                        </a:rPr>
                        <a:t>Pablo Amílcar Sandoval Ballesteros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945560425"/>
                  </a:ext>
                </a:extLst>
              </a:tr>
              <a:tr h="184547">
                <a:tc>
                  <a:txBody>
                    <a:bodyPr/>
                    <a:lstStyle/>
                    <a:p>
                      <a:pPr algn="l" fontAlgn="b"/>
                      <a:r>
                        <a:rPr lang="es-MX" sz="1200" b="1" i="0" u="none" strike="noStrike">
                          <a:solidFill>
                            <a:srgbClr val="000000"/>
                          </a:solidFill>
                          <a:effectLst/>
                          <a:latin typeface="Aptos Narrow" panose="02110004020202020204"/>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Aptos Narrow" panose="02110004020202020204"/>
                        </a:rPr>
                        <a:t>15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9305692"/>
                  </a:ext>
                </a:extLst>
              </a:tr>
            </a:tbl>
          </a:graphicData>
        </a:graphic>
      </p:graphicFrame>
      <p:graphicFrame>
        <p:nvGraphicFramePr>
          <p:cNvPr id="8" name="Gráfico 7"/>
          <p:cNvGraphicFramePr>
            <a:graphicFrameLocks/>
          </p:cNvGraphicFramePr>
          <p:nvPr>
            <p:extLst>
              <p:ext uri="{D42A27DB-BD31-4B8C-83A1-F6EECF244321}">
                <p14:modId xmlns:p14="http://schemas.microsoft.com/office/powerpoint/2010/main" val="1086692552"/>
              </p:ext>
            </p:extLst>
          </p:nvPr>
        </p:nvGraphicFramePr>
        <p:xfrm>
          <a:off x="1176670" y="762000"/>
          <a:ext cx="5757530" cy="2971800"/>
        </p:xfrm>
        <a:graphic>
          <a:graphicData uri="http://schemas.openxmlformats.org/drawingml/2006/chart">
            <c:chart xmlns:c="http://schemas.openxmlformats.org/drawingml/2006/chart" xmlns:r="http://schemas.openxmlformats.org/officeDocument/2006/relationships" r:id="rId2"/>
          </a:graphicData>
        </a:graphic>
      </p:graphicFrame>
      <p:sp>
        <p:nvSpPr>
          <p:cNvPr id="6" name="object 3"/>
          <p:cNvSpPr txBox="1">
            <a:spLocks/>
          </p:cNvSpPr>
          <p:nvPr/>
        </p:nvSpPr>
        <p:spPr>
          <a:xfrm>
            <a:off x="1447800" y="341205"/>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MENCIONES DE PERSONAS ACTORAS POLÍTICAS EN TV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object 22"/>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39</a:t>
            </a:fld>
            <a:endParaRPr spc="-25" dirty="0"/>
          </a:p>
        </p:txBody>
      </p:sp>
      <p:sp>
        <p:nvSpPr>
          <p:cNvPr id="2" name="Rectangle 1"/>
          <p:cNvSpPr>
            <a:spLocks noChangeArrowheads="1"/>
          </p:cNvSpPr>
          <p:nvPr/>
        </p:nvSpPr>
        <p:spPr bwMode="auto">
          <a:xfrm>
            <a:off x="5029200" y="4458061"/>
            <a:ext cx="6589046" cy="1991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smtClean="0">
                <a:ln>
                  <a:noFill/>
                </a:ln>
                <a:solidFill>
                  <a:schemeClr val="tx1"/>
                </a:solidFill>
                <a:effectLst/>
                <a:latin typeface="Arial" panose="020B0604020202020204" pitchFamily="34" charset="0"/>
              </a:rPr>
              <a:t>Del total de </a:t>
            </a:r>
            <a:r>
              <a:rPr lang="es-MX" altLang="es-MX" sz="1400" dirty="0" smtClean="0">
                <a:solidFill>
                  <a:schemeClr val="tx1"/>
                </a:solidFill>
                <a:latin typeface="Arial" panose="020B0604020202020204" pitchFamily="34" charset="0"/>
              </a:rPr>
              <a:t>2,257</a:t>
            </a:r>
            <a:r>
              <a:rPr kumimoji="0" lang="es-MX" altLang="es-MX" sz="1400" i="0" u="none" strike="noStrike" cap="none" normalizeH="0" baseline="0" dirty="0" smtClean="0">
                <a:ln>
                  <a:noFill/>
                </a:ln>
                <a:solidFill>
                  <a:schemeClr val="tx1"/>
                </a:solidFill>
                <a:effectLst/>
                <a:latin typeface="Arial" panose="020B0604020202020204" pitchFamily="34" charset="0"/>
              </a:rPr>
              <a:t> menciones registradas en radio y televisión durante el periodo analizado, </a:t>
            </a:r>
            <a:r>
              <a:rPr lang="es-MX" altLang="es-MX" sz="1400" dirty="0" smtClean="0">
                <a:solidFill>
                  <a:schemeClr val="tx1"/>
                </a:solidFill>
                <a:latin typeface="Arial" panose="020B0604020202020204" pitchFamily="34" charset="0"/>
              </a:rPr>
              <a:t>1,447</a:t>
            </a:r>
            <a:r>
              <a:rPr kumimoji="0" lang="es-MX" altLang="es-MX" sz="1400" i="0" u="none" strike="noStrike" cap="none" normalizeH="0" baseline="0" dirty="0" smtClean="0">
                <a:ln>
                  <a:noFill/>
                </a:ln>
                <a:solidFill>
                  <a:schemeClr val="tx1"/>
                </a:solidFill>
                <a:effectLst/>
                <a:latin typeface="Arial" panose="020B0604020202020204" pitchFamily="34" charset="0"/>
              </a:rPr>
              <a:t> correspondieron a mujeres, lo que representa el </a:t>
            </a:r>
            <a:r>
              <a:rPr lang="es-MX" altLang="es-MX" sz="1400" dirty="0" smtClean="0">
                <a:solidFill>
                  <a:schemeClr val="tx1"/>
                </a:solidFill>
                <a:latin typeface="Arial" panose="020B0604020202020204" pitchFamily="34" charset="0"/>
              </a:rPr>
              <a:t>64</a:t>
            </a:r>
            <a:r>
              <a:rPr kumimoji="0" lang="es-MX" altLang="es-MX" sz="1400" i="0" u="none" strike="noStrike" cap="none" normalizeH="0" baseline="0" dirty="0" smtClean="0">
                <a:ln>
                  <a:noFill/>
                </a:ln>
                <a:solidFill>
                  <a:schemeClr val="tx1"/>
                </a:solidFill>
                <a:effectLst/>
                <a:latin typeface="Arial" panose="020B0604020202020204" pitchFamily="34" charset="0"/>
              </a:rPr>
              <a:t> %, mientras que 810 se refieren a hombres, equivalente al </a:t>
            </a:r>
            <a:r>
              <a:rPr lang="es-MX" altLang="es-MX" sz="1400" dirty="0" smtClean="0">
                <a:solidFill>
                  <a:schemeClr val="tx1"/>
                </a:solidFill>
                <a:latin typeface="Arial" panose="020B0604020202020204" pitchFamily="34" charset="0"/>
              </a:rPr>
              <a:t>36</a:t>
            </a:r>
            <a:r>
              <a:rPr kumimoji="0" lang="es-MX" altLang="es-MX" sz="1400" i="0" u="none" strike="noStrike" cap="none" normalizeH="0" baseline="0" dirty="0" smtClean="0">
                <a:ln>
                  <a:noFill/>
                </a:ln>
                <a:solidFill>
                  <a:schemeClr val="tx1"/>
                </a:solidFill>
                <a:effectLst/>
                <a:latin typeface="Arial" panose="020B0604020202020204" pitchFamily="34" charset="0"/>
              </a:rPr>
              <a:t> %.</a:t>
            </a:r>
          </a:p>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smtClean="0">
                <a:ln>
                  <a:noFill/>
                </a:ln>
                <a:solidFill>
                  <a:schemeClr val="tx1"/>
                </a:solidFill>
                <a:effectLst/>
                <a:latin typeface="Arial" panose="020B0604020202020204" pitchFamily="34" charset="0"/>
              </a:rPr>
              <a:t>Estos resultados reflejan la presencia de mujeres y hombres en la cobertura mediática, considerando un enfoque de equidad e inclusión en la representación política dentro del análisis informativo.</a:t>
            </a:r>
          </a:p>
        </p:txBody>
      </p:sp>
      <p:graphicFrame>
        <p:nvGraphicFramePr>
          <p:cNvPr id="6" name="Gráfico 5"/>
          <p:cNvGraphicFramePr>
            <a:graphicFrameLocks/>
          </p:cNvGraphicFramePr>
          <p:nvPr>
            <p:extLst>
              <p:ext uri="{D42A27DB-BD31-4B8C-83A1-F6EECF244321}">
                <p14:modId xmlns:p14="http://schemas.microsoft.com/office/powerpoint/2010/main" val="2235255077"/>
              </p:ext>
            </p:extLst>
          </p:nvPr>
        </p:nvGraphicFramePr>
        <p:xfrm>
          <a:off x="533400" y="778118"/>
          <a:ext cx="5867400" cy="354419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Tabla 4"/>
          <p:cNvGraphicFramePr>
            <a:graphicFrameLocks noGrp="1"/>
          </p:cNvGraphicFramePr>
          <p:nvPr>
            <p:extLst>
              <p:ext uri="{D42A27DB-BD31-4B8C-83A1-F6EECF244321}">
                <p14:modId xmlns:p14="http://schemas.microsoft.com/office/powerpoint/2010/main" val="746585400"/>
              </p:ext>
            </p:extLst>
          </p:nvPr>
        </p:nvGraphicFramePr>
        <p:xfrm>
          <a:off x="685800" y="4668635"/>
          <a:ext cx="3886200" cy="1257648"/>
        </p:xfrm>
        <a:graphic>
          <a:graphicData uri="http://schemas.openxmlformats.org/drawingml/2006/table">
            <a:tbl>
              <a:tblPr/>
              <a:tblGrid>
                <a:gridCol w="2463704">
                  <a:extLst>
                    <a:ext uri="{9D8B030D-6E8A-4147-A177-3AD203B41FA5}">
                      <a16:colId xmlns:a16="http://schemas.microsoft.com/office/drawing/2014/main" val="3073772297"/>
                    </a:ext>
                  </a:extLst>
                </a:gridCol>
                <a:gridCol w="1422496">
                  <a:extLst>
                    <a:ext uri="{9D8B030D-6E8A-4147-A177-3AD203B41FA5}">
                      <a16:colId xmlns:a16="http://schemas.microsoft.com/office/drawing/2014/main" val="985060642"/>
                    </a:ext>
                  </a:extLst>
                </a:gridCol>
              </a:tblGrid>
              <a:tr h="508712">
                <a:tc>
                  <a:txBody>
                    <a:bodyPr/>
                    <a:lstStyle/>
                    <a:p>
                      <a:pPr algn="ctr" fontAlgn="b"/>
                      <a:r>
                        <a:rPr lang="es-MX" sz="1400" b="1" i="0" u="none" strike="noStrike" dirty="0" smtClean="0">
                          <a:solidFill>
                            <a:srgbClr val="FFFFFF"/>
                          </a:solidFill>
                          <a:effectLst/>
                          <a:latin typeface="Arial" panose="020B0604020202020204" pitchFamily="34" charset="0"/>
                        </a:rPr>
                        <a:t>SEXO</a:t>
                      </a:r>
                    </a:p>
                    <a:p>
                      <a:pPr algn="ctr" fontAlgn="b"/>
                      <a:endParaRPr lang="es-MX" sz="1400" b="1" i="0" u="none" strike="noStrike" dirty="0">
                        <a:solidFill>
                          <a:srgbClr val="FFFFFF"/>
                        </a:solidFill>
                        <a:effectLst/>
                        <a:latin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400" b="1" i="0" u="none" strike="noStrike" dirty="0" smtClean="0">
                          <a:solidFill>
                            <a:srgbClr val="FFFFFF"/>
                          </a:solidFill>
                          <a:effectLst/>
                          <a:latin typeface="Arial" panose="020B0604020202020204" pitchFamily="34" charset="0"/>
                        </a:rPr>
                        <a:t>FRECUENCIA</a:t>
                      </a:r>
                    </a:p>
                    <a:p>
                      <a:pPr algn="ctr" fontAlgn="b"/>
                      <a:endParaRPr lang="es-MX" sz="1400" b="1" i="0" u="none" strike="noStrike" dirty="0">
                        <a:solidFill>
                          <a:srgbClr val="FFFFFF"/>
                        </a:solidFill>
                        <a:effectLst/>
                        <a:latin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346104861"/>
                  </a:ext>
                </a:extLst>
              </a:tr>
              <a:tr h="247290">
                <a:tc>
                  <a:txBody>
                    <a:bodyPr/>
                    <a:lstStyle/>
                    <a:p>
                      <a:pPr algn="l" fontAlgn="b"/>
                      <a:r>
                        <a:rPr lang="es-MX" sz="1400" b="0" i="0" u="none" strike="noStrike" dirty="0">
                          <a:solidFill>
                            <a:srgbClr val="000000"/>
                          </a:solidFill>
                          <a:effectLst/>
                          <a:latin typeface="Arial" panose="020B0604020202020204" pitchFamily="34" charset="0"/>
                        </a:rPr>
                        <a:t>MUJER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400" b="0" i="0" u="none" strike="noStrike">
                          <a:solidFill>
                            <a:srgbClr val="000000"/>
                          </a:solidFill>
                          <a:effectLst/>
                          <a:latin typeface="Arial" panose="020B0604020202020204" pitchFamily="34" charset="0"/>
                        </a:rPr>
                        <a:t>1447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264160041"/>
                  </a:ext>
                </a:extLst>
              </a:tr>
              <a:tr h="247290">
                <a:tc>
                  <a:txBody>
                    <a:bodyPr/>
                    <a:lstStyle/>
                    <a:p>
                      <a:pPr algn="l" fontAlgn="b"/>
                      <a:r>
                        <a:rPr lang="es-MX" sz="1400" b="0" i="0" u="none" strike="noStrike" dirty="0">
                          <a:solidFill>
                            <a:srgbClr val="000000"/>
                          </a:solidFill>
                          <a:effectLst/>
                          <a:latin typeface="Arial" panose="020B0604020202020204" pitchFamily="34" charset="0"/>
                        </a:rPr>
                        <a:t>HOMBRE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400" b="0" i="0" u="none" strike="noStrike">
                          <a:solidFill>
                            <a:srgbClr val="000000"/>
                          </a:solidFill>
                          <a:effectLst/>
                          <a:latin typeface="Arial" panose="020B0604020202020204" pitchFamily="34" charset="0"/>
                        </a:rPr>
                        <a:t>810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937753203"/>
                  </a:ext>
                </a:extLst>
              </a:tr>
              <a:tr h="254356">
                <a:tc>
                  <a:txBody>
                    <a:bodyPr/>
                    <a:lstStyle/>
                    <a:p>
                      <a:pPr algn="l" fontAlgn="b"/>
                      <a:r>
                        <a:rPr lang="es-MX" sz="1400" b="1" i="0" u="none" strike="noStrike" dirty="0">
                          <a:solidFill>
                            <a:srgbClr val="000000"/>
                          </a:solidFill>
                          <a:effectLst/>
                          <a:latin typeface="Arial" panose="020B0604020202020204" pitchFamily="34" charset="0"/>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400" b="1" i="0" u="none" strike="noStrike" dirty="0">
                          <a:solidFill>
                            <a:srgbClr val="000000"/>
                          </a:solidFill>
                          <a:effectLst/>
                          <a:latin typeface="Arial" panose="020B0604020202020204" pitchFamily="34" charset="0"/>
                        </a:rPr>
                        <a:t>2,257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3641997"/>
                  </a:ext>
                </a:extLst>
              </a:tr>
            </a:tbl>
          </a:graphicData>
        </a:graphic>
      </p:graphicFrame>
      <p:sp>
        <p:nvSpPr>
          <p:cNvPr id="7" name="object 3"/>
          <p:cNvSpPr txBox="1">
            <a:spLocks/>
          </p:cNvSpPr>
          <p:nvPr/>
        </p:nvSpPr>
        <p:spPr>
          <a:xfrm>
            <a:off x="538480" y="482982"/>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REPRESENTACIÓN</a:t>
            </a:r>
            <a:r>
              <a:rPr lang="es-MX" sz="1700" b="1" dirty="0" smtClean="0">
                <a:solidFill>
                  <a:srgbClr val="7030A0"/>
                </a:solidFill>
                <a:latin typeface="Arial" panose="020B0604020202020204" pitchFamily="34" charset="0"/>
                <a:cs typeface="Arial" panose="020B0604020202020204" pitchFamily="34" charset="0"/>
              </a:rPr>
              <a:t> DE PERSONAS ACTORAS POLÍTICAS EN RADIO Y TV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4</a:t>
            </a:fld>
            <a:endParaRPr spc="-25" dirty="0"/>
          </a:p>
        </p:txBody>
      </p:sp>
      <p:graphicFrame>
        <p:nvGraphicFramePr>
          <p:cNvPr id="6" name="Tabla 5"/>
          <p:cNvGraphicFramePr>
            <a:graphicFrameLocks noGrp="1"/>
          </p:cNvGraphicFramePr>
          <p:nvPr>
            <p:extLst>
              <p:ext uri="{D42A27DB-BD31-4B8C-83A1-F6EECF244321}">
                <p14:modId xmlns:p14="http://schemas.microsoft.com/office/powerpoint/2010/main" val="2700466021"/>
              </p:ext>
            </p:extLst>
          </p:nvPr>
        </p:nvGraphicFramePr>
        <p:xfrm>
          <a:off x="228600" y="747010"/>
          <a:ext cx="9982200" cy="3958744"/>
        </p:xfrm>
        <a:graphic>
          <a:graphicData uri="http://schemas.openxmlformats.org/drawingml/2006/table">
            <a:tbl>
              <a:tblPr>
                <a:tableStyleId>{5C22544A-7EE6-4342-B048-85BDC9FD1C3A}</a:tableStyleId>
              </a:tblPr>
              <a:tblGrid>
                <a:gridCol w="101341">
                  <a:extLst>
                    <a:ext uri="{9D8B030D-6E8A-4147-A177-3AD203B41FA5}">
                      <a16:colId xmlns:a16="http://schemas.microsoft.com/office/drawing/2014/main" val="3141655989"/>
                    </a:ext>
                  </a:extLst>
                </a:gridCol>
                <a:gridCol w="816695">
                  <a:extLst>
                    <a:ext uri="{9D8B030D-6E8A-4147-A177-3AD203B41FA5}">
                      <a16:colId xmlns:a16="http://schemas.microsoft.com/office/drawing/2014/main" val="831656943"/>
                    </a:ext>
                  </a:extLst>
                </a:gridCol>
                <a:gridCol w="1728770">
                  <a:extLst>
                    <a:ext uri="{9D8B030D-6E8A-4147-A177-3AD203B41FA5}">
                      <a16:colId xmlns:a16="http://schemas.microsoft.com/office/drawing/2014/main" val="1788907471"/>
                    </a:ext>
                  </a:extLst>
                </a:gridCol>
                <a:gridCol w="1763087">
                  <a:extLst>
                    <a:ext uri="{9D8B030D-6E8A-4147-A177-3AD203B41FA5}">
                      <a16:colId xmlns:a16="http://schemas.microsoft.com/office/drawing/2014/main" val="2691225766"/>
                    </a:ext>
                  </a:extLst>
                </a:gridCol>
                <a:gridCol w="776417">
                  <a:extLst>
                    <a:ext uri="{9D8B030D-6E8A-4147-A177-3AD203B41FA5}">
                      <a16:colId xmlns:a16="http://schemas.microsoft.com/office/drawing/2014/main" val="1791580298"/>
                    </a:ext>
                  </a:extLst>
                </a:gridCol>
                <a:gridCol w="1400900">
                  <a:extLst>
                    <a:ext uri="{9D8B030D-6E8A-4147-A177-3AD203B41FA5}">
                      <a16:colId xmlns:a16="http://schemas.microsoft.com/office/drawing/2014/main" val="93811251"/>
                    </a:ext>
                  </a:extLst>
                </a:gridCol>
                <a:gridCol w="1554131">
                  <a:extLst>
                    <a:ext uri="{9D8B030D-6E8A-4147-A177-3AD203B41FA5}">
                      <a16:colId xmlns:a16="http://schemas.microsoft.com/office/drawing/2014/main" val="2436418176"/>
                    </a:ext>
                  </a:extLst>
                </a:gridCol>
                <a:gridCol w="693270">
                  <a:extLst>
                    <a:ext uri="{9D8B030D-6E8A-4147-A177-3AD203B41FA5}">
                      <a16:colId xmlns:a16="http://schemas.microsoft.com/office/drawing/2014/main" val="1765696144"/>
                    </a:ext>
                  </a:extLst>
                </a:gridCol>
                <a:gridCol w="324398">
                  <a:extLst>
                    <a:ext uri="{9D8B030D-6E8A-4147-A177-3AD203B41FA5}">
                      <a16:colId xmlns:a16="http://schemas.microsoft.com/office/drawing/2014/main" val="1577274350"/>
                    </a:ext>
                  </a:extLst>
                </a:gridCol>
                <a:gridCol w="435709">
                  <a:extLst>
                    <a:ext uri="{9D8B030D-6E8A-4147-A177-3AD203B41FA5}">
                      <a16:colId xmlns:a16="http://schemas.microsoft.com/office/drawing/2014/main" val="979275153"/>
                    </a:ext>
                  </a:extLst>
                </a:gridCol>
                <a:gridCol w="387482">
                  <a:extLst>
                    <a:ext uri="{9D8B030D-6E8A-4147-A177-3AD203B41FA5}">
                      <a16:colId xmlns:a16="http://schemas.microsoft.com/office/drawing/2014/main" val="2847786316"/>
                    </a:ext>
                  </a:extLst>
                </a:gridCol>
              </a:tblGrid>
              <a:tr h="144135">
                <a:tc>
                  <a:txBody>
                    <a:bodyPr/>
                    <a:lstStyle/>
                    <a:p>
                      <a:pPr algn="ctr" fontAlgn="b"/>
                      <a:r>
                        <a:rPr lang="es-MX" sz="700" u="none" strike="noStrike" dirty="0">
                          <a:solidFill>
                            <a:schemeClr val="bg1"/>
                          </a:solidFill>
                          <a:effectLst/>
                        </a:rPr>
                        <a:t>ID</a:t>
                      </a:r>
                      <a:endParaRPr lang="es-MX" sz="700" b="1" i="0" u="none" strike="noStrike" dirty="0">
                        <a:solidFill>
                          <a:schemeClr val="bg1"/>
                        </a:solidFill>
                        <a:effectLst/>
                        <a:latin typeface="Calibri" panose="020F0502020204030204" pitchFamily="34" charset="0"/>
                      </a:endParaRPr>
                    </a:p>
                  </a:txBody>
                  <a:tcPr marL="1848" marR="1848" marT="1848" marB="0" anchor="b">
                    <a:solidFill>
                      <a:srgbClr val="7030A0"/>
                    </a:solidFill>
                  </a:tcPr>
                </a:tc>
                <a:tc>
                  <a:txBody>
                    <a:bodyPr/>
                    <a:lstStyle/>
                    <a:p>
                      <a:pPr algn="ctr" fontAlgn="b"/>
                      <a:r>
                        <a:rPr lang="es-MX" sz="700" u="none" strike="noStrike" dirty="0">
                          <a:solidFill>
                            <a:schemeClr val="bg1"/>
                          </a:solidFill>
                          <a:effectLst/>
                          <a:latin typeface="Arial" panose="020B0604020202020204" pitchFamily="34" charset="0"/>
                          <a:cs typeface="Arial" panose="020B0604020202020204" pitchFamily="34" charset="0"/>
                        </a:rPr>
                        <a:t>PLAZA (CEVEM)</a:t>
                      </a:r>
                      <a:endParaRPr lang="es-MX" sz="700" b="1" i="0" u="none" strike="noStrike" dirty="0">
                        <a:solidFill>
                          <a:schemeClr val="bg1"/>
                        </a:solidFill>
                        <a:effectLst/>
                        <a:latin typeface="Arial" panose="020B0604020202020204" pitchFamily="34" charset="0"/>
                        <a:cs typeface="Arial" panose="020B0604020202020204" pitchFamily="34" charset="0"/>
                      </a:endParaRPr>
                    </a:p>
                  </a:txBody>
                  <a:tcPr marL="1848" marR="1848" marT="1848" marB="0" anchor="b">
                    <a:solidFill>
                      <a:srgbClr val="7030A0"/>
                    </a:solidFill>
                  </a:tcPr>
                </a:tc>
                <a:tc>
                  <a:txBody>
                    <a:bodyPr/>
                    <a:lstStyle/>
                    <a:p>
                      <a:pPr algn="ctr" fontAlgn="b"/>
                      <a:r>
                        <a:rPr lang="es-MX" sz="700" u="none" strike="noStrike" dirty="0">
                          <a:solidFill>
                            <a:schemeClr val="bg1"/>
                          </a:solidFill>
                          <a:effectLst/>
                          <a:latin typeface="Arial" panose="020B0604020202020204" pitchFamily="34" charset="0"/>
                          <a:cs typeface="Arial" panose="020B0604020202020204" pitchFamily="34" charset="0"/>
                        </a:rPr>
                        <a:t>EMISORA</a:t>
                      </a:r>
                      <a:endParaRPr lang="es-MX" sz="700" b="1" i="0" u="none" strike="noStrike" dirty="0">
                        <a:solidFill>
                          <a:schemeClr val="bg1"/>
                        </a:solidFill>
                        <a:effectLst/>
                        <a:latin typeface="Arial" panose="020B0604020202020204" pitchFamily="34" charset="0"/>
                        <a:cs typeface="Arial" panose="020B0604020202020204" pitchFamily="34" charset="0"/>
                      </a:endParaRPr>
                    </a:p>
                  </a:txBody>
                  <a:tcPr marL="1848" marR="1848" marT="1848" marB="0" anchor="b">
                    <a:solidFill>
                      <a:srgbClr val="7030A0"/>
                    </a:solidFill>
                  </a:tcPr>
                </a:tc>
                <a:tc>
                  <a:txBody>
                    <a:bodyPr/>
                    <a:lstStyle/>
                    <a:p>
                      <a:pPr algn="ctr" fontAlgn="b"/>
                      <a:r>
                        <a:rPr lang="es-MX" sz="700" u="none" strike="noStrike" dirty="0">
                          <a:solidFill>
                            <a:schemeClr val="bg1"/>
                          </a:solidFill>
                          <a:effectLst/>
                          <a:latin typeface="Arial" panose="020B0604020202020204" pitchFamily="34" charset="0"/>
                          <a:cs typeface="Arial" panose="020B0604020202020204" pitchFamily="34" charset="0"/>
                        </a:rPr>
                        <a:t>NOMBRE_COMERCIAL</a:t>
                      </a:r>
                      <a:endParaRPr lang="es-MX" sz="700" b="1" i="0" u="none" strike="noStrike" dirty="0">
                        <a:solidFill>
                          <a:schemeClr val="bg1"/>
                        </a:solidFill>
                        <a:effectLst/>
                        <a:latin typeface="Arial" panose="020B0604020202020204" pitchFamily="34" charset="0"/>
                        <a:cs typeface="Arial" panose="020B0604020202020204" pitchFamily="34" charset="0"/>
                      </a:endParaRPr>
                    </a:p>
                  </a:txBody>
                  <a:tcPr marL="1848" marR="1848" marT="1848" marB="0" anchor="b">
                    <a:solidFill>
                      <a:srgbClr val="7030A0"/>
                    </a:solidFill>
                  </a:tcPr>
                </a:tc>
                <a:tc>
                  <a:txBody>
                    <a:bodyPr/>
                    <a:lstStyle/>
                    <a:p>
                      <a:pPr algn="ctr" fontAlgn="b"/>
                      <a:r>
                        <a:rPr lang="es-MX" sz="700" u="none" strike="noStrike" dirty="0">
                          <a:solidFill>
                            <a:schemeClr val="bg1"/>
                          </a:solidFill>
                          <a:effectLst/>
                          <a:latin typeface="Arial" panose="020B0604020202020204" pitchFamily="34" charset="0"/>
                          <a:cs typeface="Arial" panose="020B0604020202020204" pitchFamily="34" charset="0"/>
                        </a:rPr>
                        <a:t>FRECUENCIA</a:t>
                      </a:r>
                      <a:endParaRPr lang="es-MX" sz="700" b="1" i="0" u="none" strike="noStrike" dirty="0">
                        <a:solidFill>
                          <a:schemeClr val="bg1"/>
                        </a:solidFill>
                        <a:effectLst/>
                        <a:latin typeface="Arial" panose="020B0604020202020204" pitchFamily="34" charset="0"/>
                        <a:cs typeface="Arial" panose="020B0604020202020204" pitchFamily="34" charset="0"/>
                      </a:endParaRPr>
                    </a:p>
                  </a:txBody>
                  <a:tcPr marL="1848" marR="1848" marT="1848" marB="0" anchor="b">
                    <a:solidFill>
                      <a:srgbClr val="7030A0"/>
                    </a:solidFill>
                  </a:tcPr>
                </a:tc>
                <a:tc>
                  <a:txBody>
                    <a:bodyPr/>
                    <a:lstStyle/>
                    <a:p>
                      <a:pPr algn="ctr" fontAlgn="b"/>
                      <a:r>
                        <a:rPr lang="es-MX" sz="700" u="none" strike="noStrike" dirty="0">
                          <a:solidFill>
                            <a:schemeClr val="bg1"/>
                          </a:solidFill>
                          <a:effectLst/>
                          <a:latin typeface="Arial" panose="020B0604020202020204" pitchFamily="34" charset="0"/>
                          <a:cs typeface="Arial" panose="020B0604020202020204" pitchFamily="34" charset="0"/>
                        </a:rPr>
                        <a:t>NOMBRE_NOTICIARIO</a:t>
                      </a:r>
                      <a:endParaRPr lang="es-MX" sz="700" b="1" i="0" u="none" strike="noStrike" dirty="0">
                        <a:solidFill>
                          <a:schemeClr val="bg1"/>
                        </a:solidFill>
                        <a:effectLst/>
                        <a:latin typeface="Arial" panose="020B0604020202020204" pitchFamily="34" charset="0"/>
                        <a:cs typeface="Arial" panose="020B0604020202020204" pitchFamily="34" charset="0"/>
                      </a:endParaRPr>
                    </a:p>
                  </a:txBody>
                  <a:tcPr marL="1848" marR="1848" marT="1848" marB="0" anchor="b">
                    <a:solidFill>
                      <a:srgbClr val="7030A0"/>
                    </a:solidFill>
                  </a:tcPr>
                </a:tc>
                <a:tc>
                  <a:txBody>
                    <a:bodyPr/>
                    <a:lstStyle/>
                    <a:p>
                      <a:pPr algn="ctr" fontAlgn="b"/>
                      <a:r>
                        <a:rPr lang="es-MX" sz="700" u="none" strike="noStrike" dirty="0">
                          <a:solidFill>
                            <a:schemeClr val="bg1"/>
                          </a:solidFill>
                          <a:effectLst/>
                          <a:latin typeface="Arial" panose="020B0604020202020204" pitchFamily="34" charset="0"/>
                          <a:cs typeface="Arial" panose="020B0604020202020204" pitchFamily="34" charset="0"/>
                        </a:rPr>
                        <a:t>CONDUCTOR</a:t>
                      </a:r>
                      <a:endParaRPr lang="es-MX" sz="700" b="1" i="0" u="none" strike="noStrike" dirty="0">
                        <a:solidFill>
                          <a:schemeClr val="bg1"/>
                        </a:solidFill>
                        <a:effectLst/>
                        <a:latin typeface="Arial" panose="020B0604020202020204" pitchFamily="34" charset="0"/>
                        <a:cs typeface="Arial" panose="020B0604020202020204" pitchFamily="34" charset="0"/>
                      </a:endParaRPr>
                    </a:p>
                  </a:txBody>
                  <a:tcPr marL="1848" marR="1848" marT="1848" marB="0" anchor="b">
                    <a:solidFill>
                      <a:srgbClr val="7030A0"/>
                    </a:solidFill>
                  </a:tcPr>
                </a:tc>
                <a:tc>
                  <a:txBody>
                    <a:bodyPr/>
                    <a:lstStyle/>
                    <a:p>
                      <a:pPr algn="ctr" fontAlgn="b"/>
                      <a:r>
                        <a:rPr lang="es-MX" sz="700" u="none" strike="noStrike" dirty="0">
                          <a:solidFill>
                            <a:schemeClr val="bg1"/>
                          </a:solidFill>
                          <a:effectLst/>
                          <a:latin typeface="Arial" panose="020B0604020202020204" pitchFamily="34" charset="0"/>
                          <a:cs typeface="Arial" panose="020B0604020202020204" pitchFamily="34" charset="0"/>
                        </a:rPr>
                        <a:t>PERIODICIDAD</a:t>
                      </a:r>
                      <a:endParaRPr lang="es-MX" sz="700" b="1" i="0" u="none" strike="noStrike" dirty="0">
                        <a:solidFill>
                          <a:schemeClr val="bg1"/>
                        </a:solidFill>
                        <a:effectLst/>
                        <a:latin typeface="Arial" panose="020B0604020202020204" pitchFamily="34" charset="0"/>
                        <a:cs typeface="Arial" panose="020B0604020202020204" pitchFamily="34" charset="0"/>
                      </a:endParaRPr>
                    </a:p>
                  </a:txBody>
                  <a:tcPr marL="1848" marR="1848" marT="1848" marB="0" anchor="b">
                    <a:solidFill>
                      <a:srgbClr val="7030A0"/>
                    </a:solidFill>
                  </a:tcPr>
                </a:tc>
                <a:tc>
                  <a:txBody>
                    <a:bodyPr/>
                    <a:lstStyle/>
                    <a:p>
                      <a:pPr algn="ctr" fontAlgn="b"/>
                      <a:r>
                        <a:rPr lang="es-MX" sz="700" u="none" strike="noStrike" dirty="0">
                          <a:solidFill>
                            <a:schemeClr val="bg1"/>
                          </a:solidFill>
                          <a:effectLst/>
                          <a:latin typeface="Arial" panose="020B0604020202020204" pitchFamily="34" charset="0"/>
                          <a:cs typeface="Arial" panose="020B0604020202020204" pitchFamily="34" charset="0"/>
                        </a:rPr>
                        <a:t>INICIA</a:t>
                      </a:r>
                      <a:endParaRPr lang="es-MX" sz="700" b="1" i="0" u="none" strike="noStrike" dirty="0">
                        <a:solidFill>
                          <a:schemeClr val="bg1"/>
                        </a:solidFill>
                        <a:effectLst/>
                        <a:latin typeface="Arial" panose="020B0604020202020204" pitchFamily="34" charset="0"/>
                        <a:cs typeface="Arial" panose="020B0604020202020204" pitchFamily="34" charset="0"/>
                      </a:endParaRPr>
                    </a:p>
                  </a:txBody>
                  <a:tcPr marL="1848" marR="1848" marT="1848" marB="0" anchor="b">
                    <a:solidFill>
                      <a:srgbClr val="7030A0"/>
                    </a:solidFill>
                  </a:tcPr>
                </a:tc>
                <a:tc>
                  <a:txBody>
                    <a:bodyPr/>
                    <a:lstStyle/>
                    <a:p>
                      <a:pPr algn="ctr" fontAlgn="b"/>
                      <a:r>
                        <a:rPr lang="es-MX" sz="700" u="none" strike="noStrike" dirty="0">
                          <a:solidFill>
                            <a:schemeClr val="bg1"/>
                          </a:solidFill>
                          <a:effectLst/>
                          <a:latin typeface="Arial" panose="020B0604020202020204" pitchFamily="34" charset="0"/>
                          <a:cs typeface="Arial" panose="020B0604020202020204" pitchFamily="34" charset="0"/>
                        </a:rPr>
                        <a:t>TERMINA</a:t>
                      </a:r>
                      <a:endParaRPr lang="es-MX" sz="700" b="1" i="0" u="none" strike="noStrike" dirty="0">
                        <a:solidFill>
                          <a:schemeClr val="bg1"/>
                        </a:solidFill>
                        <a:effectLst/>
                        <a:latin typeface="Arial" panose="020B0604020202020204" pitchFamily="34" charset="0"/>
                        <a:cs typeface="Arial" panose="020B0604020202020204" pitchFamily="34" charset="0"/>
                      </a:endParaRPr>
                    </a:p>
                  </a:txBody>
                  <a:tcPr marL="1848" marR="1848" marT="1848" marB="0" anchor="b">
                    <a:solidFill>
                      <a:srgbClr val="7030A0"/>
                    </a:solidFill>
                  </a:tcPr>
                </a:tc>
                <a:tc>
                  <a:txBody>
                    <a:bodyPr/>
                    <a:lstStyle/>
                    <a:p>
                      <a:pPr algn="ctr" fontAlgn="b"/>
                      <a:r>
                        <a:rPr lang="es-MX" sz="700" u="none" strike="noStrike" dirty="0">
                          <a:solidFill>
                            <a:schemeClr val="bg1"/>
                          </a:solidFill>
                          <a:effectLst/>
                          <a:latin typeface="Arial" panose="020B0604020202020204" pitchFamily="34" charset="0"/>
                          <a:cs typeface="Arial" panose="020B0604020202020204" pitchFamily="34" charset="0"/>
                        </a:rPr>
                        <a:t>DURACIÓN</a:t>
                      </a:r>
                      <a:endParaRPr lang="es-MX" sz="700" b="1" i="0" u="none" strike="noStrike" dirty="0">
                        <a:solidFill>
                          <a:schemeClr val="bg1"/>
                        </a:solidFill>
                        <a:effectLst/>
                        <a:latin typeface="Arial" panose="020B0604020202020204" pitchFamily="34" charset="0"/>
                        <a:cs typeface="Arial" panose="020B0604020202020204" pitchFamily="34" charset="0"/>
                      </a:endParaRPr>
                    </a:p>
                  </a:txBody>
                  <a:tcPr marL="1848" marR="1848" marT="1848" marB="0" anchor="b">
                    <a:solidFill>
                      <a:srgbClr val="7030A0"/>
                    </a:solidFill>
                  </a:tcPr>
                </a:tc>
                <a:extLst>
                  <a:ext uri="{0D108BD9-81ED-4DB2-BD59-A6C34878D82A}">
                    <a16:rowId xmlns:a16="http://schemas.microsoft.com/office/drawing/2014/main" val="2141164845"/>
                  </a:ext>
                </a:extLst>
              </a:tr>
              <a:tr h="172031">
                <a:tc>
                  <a:txBody>
                    <a:bodyPr/>
                    <a:lstStyle/>
                    <a:p>
                      <a:pPr algn="ctr" fontAlgn="b"/>
                      <a:r>
                        <a:rPr lang="es-MX" sz="700" u="none" strike="noStrike" dirty="0">
                          <a:effectLst/>
                        </a:rPr>
                        <a:t>1</a:t>
                      </a:r>
                      <a:endParaRPr lang="es-MX" sz="700" b="0" i="0" u="none" strike="noStrike" dirty="0">
                        <a:solidFill>
                          <a:srgbClr val="000000"/>
                        </a:solidFill>
                        <a:effectLst/>
                        <a:latin typeface="Calibri" panose="020F050202020403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ACAPULCO 45 </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XHAGR-FM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GRUPO FORMULA GUERRERO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105.5</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INFORMESE CON MARCO ANTONIO AGUILETA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MARCO A. AGUILETA (LOCAL)</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LUN-VIER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06:00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07:00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extLst>
                  <a:ext uri="{0D108BD9-81ED-4DB2-BD59-A6C34878D82A}">
                    <a16:rowId xmlns:a16="http://schemas.microsoft.com/office/drawing/2014/main" val="3502779733"/>
                  </a:ext>
                </a:extLst>
              </a:tr>
              <a:tr h="172031">
                <a:tc>
                  <a:txBody>
                    <a:bodyPr/>
                    <a:lstStyle/>
                    <a:p>
                      <a:pPr algn="ctr" fontAlgn="b"/>
                      <a:r>
                        <a:rPr lang="es-MX" sz="700" u="none" strike="noStrike" dirty="0">
                          <a:effectLst/>
                        </a:rPr>
                        <a:t>2</a:t>
                      </a:r>
                      <a:endParaRPr lang="es-MX" sz="700" b="0" i="0" u="none" strike="noStrike" dirty="0">
                        <a:solidFill>
                          <a:srgbClr val="000000"/>
                        </a:solidFill>
                        <a:effectLst/>
                        <a:latin typeface="Calibri" panose="020F050202020403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CHILPANCINGO 46</a:t>
                      </a:r>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XHNS-FM  EMISORA NO SE MONITOREA EN EL CEVEM 46</a:t>
                      </a:r>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HERALDO CHILPANCINGO</a:t>
                      </a:r>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94.7</a:t>
                      </a:r>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TRASFONDO INFORMATIVO</a:t>
                      </a:r>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JULIO ZENON Y MIREYA VALLE</a:t>
                      </a:r>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LUN-VIER</a:t>
                      </a:r>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14:00</a:t>
                      </a:r>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15:00</a:t>
                      </a:r>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1848" marR="1848" marT="1848" marB="0" anchor="b"/>
                </a:tc>
                <a:extLst>
                  <a:ext uri="{0D108BD9-81ED-4DB2-BD59-A6C34878D82A}">
                    <a16:rowId xmlns:a16="http://schemas.microsoft.com/office/drawing/2014/main" val="57521140"/>
                  </a:ext>
                </a:extLst>
              </a:tr>
              <a:tr h="172031">
                <a:tc>
                  <a:txBody>
                    <a:bodyPr/>
                    <a:lstStyle/>
                    <a:p>
                      <a:pPr algn="ctr" fontAlgn="b"/>
                      <a:r>
                        <a:rPr lang="es-MX" sz="700" u="none" strike="noStrike" dirty="0">
                          <a:effectLst/>
                        </a:rPr>
                        <a:t>3</a:t>
                      </a:r>
                      <a:endParaRPr lang="es-MX" sz="700" b="0" i="0" u="none" strike="noStrike" dirty="0">
                        <a:solidFill>
                          <a:srgbClr val="000000"/>
                        </a:solidFill>
                        <a:effectLst/>
                        <a:latin typeface="Calibri" panose="020F050202020403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ACAPULCO 45 </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XHEVP-FM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AUDIORAMA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95.3</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INFORME 24 GUERRERO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ENRIQUE SILVA Y LALO GUZMAN</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08:00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09:00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extLst>
                  <a:ext uri="{0D108BD9-81ED-4DB2-BD59-A6C34878D82A}">
                    <a16:rowId xmlns:a16="http://schemas.microsoft.com/office/drawing/2014/main" val="1166373195"/>
                  </a:ext>
                </a:extLst>
              </a:tr>
              <a:tr h="172031">
                <a:tc>
                  <a:txBody>
                    <a:bodyPr/>
                    <a:lstStyle/>
                    <a:p>
                      <a:pPr algn="ctr" fontAlgn="b"/>
                      <a:r>
                        <a:rPr lang="es-MX" sz="700" u="none" strike="noStrike" dirty="0">
                          <a:effectLst/>
                        </a:rPr>
                        <a:t>4</a:t>
                      </a:r>
                      <a:endParaRPr lang="es-MX" sz="700" b="0" i="0" u="none" strike="noStrike" dirty="0">
                        <a:solidFill>
                          <a:srgbClr val="000000"/>
                        </a:solidFill>
                        <a:effectLst/>
                        <a:latin typeface="Calibri" panose="020F050202020403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ACAPULCO 45 </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XHEVP-FM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AUDIORAMA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95.3</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INFORME 24 ACAPULCO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ENRIQUE SILVA Y LALO GUZMAN</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13:25</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14:00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35 MIN.</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extLst>
                  <a:ext uri="{0D108BD9-81ED-4DB2-BD59-A6C34878D82A}">
                    <a16:rowId xmlns:a16="http://schemas.microsoft.com/office/drawing/2014/main" val="1560759920"/>
                  </a:ext>
                </a:extLst>
              </a:tr>
              <a:tr h="172031">
                <a:tc>
                  <a:txBody>
                    <a:bodyPr/>
                    <a:lstStyle/>
                    <a:p>
                      <a:pPr algn="ctr" fontAlgn="b"/>
                      <a:r>
                        <a:rPr lang="es-MX" sz="700" u="none" strike="noStrike" dirty="0">
                          <a:effectLst/>
                        </a:rPr>
                        <a:t>5</a:t>
                      </a:r>
                      <a:endParaRPr lang="es-MX" sz="700" b="0" i="0" u="none" strike="noStrike" dirty="0">
                        <a:solidFill>
                          <a:srgbClr val="000000"/>
                        </a:solidFill>
                        <a:effectLst/>
                        <a:latin typeface="Calibri" panose="020F050202020403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ACAPULCO 45 </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XHIE-TDT</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ADN40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1.2</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ADN 40 EN GUERRERO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VIANEY PONCE</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20:00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21:00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extLst>
                  <a:ext uri="{0D108BD9-81ED-4DB2-BD59-A6C34878D82A}">
                    <a16:rowId xmlns:a16="http://schemas.microsoft.com/office/drawing/2014/main" val="1581745580"/>
                  </a:ext>
                </a:extLst>
              </a:tr>
              <a:tr h="172031">
                <a:tc>
                  <a:txBody>
                    <a:bodyPr/>
                    <a:lstStyle/>
                    <a:p>
                      <a:pPr algn="ctr" fontAlgn="b"/>
                      <a:r>
                        <a:rPr lang="es-MX" sz="700" u="none" strike="noStrike" dirty="0">
                          <a:effectLst/>
                        </a:rPr>
                        <a:t>6</a:t>
                      </a:r>
                      <a:endParaRPr lang="es-MX" sz="700" b="0" i="0" u="none" strike="noStrike" dirty="0">
                        <a:solidFill>
                          <a:srgbClr val="000000"/>
                        </a:solidFill>
                        <a:effectLst/>
                        <a:latin typeface="Calibri" panose="020F050202020403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CHILPANCINGO 46</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XHCHH-FM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CAPITAL MÁXIMA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97.1</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CAPITAL NOTICIAS</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ROGELIO AGUSTÍN</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07:00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09:00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2 HORAS</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extLst>
                  <a:ext uri="{0D108BD9-81ED-4DB2-BD59-A6C34878D82A}">
                    <a16:rowId xmlns:a16="http://schemas.microsoft.com/office/drawing/2014/main" val="334393985"/>
                  </a:ext>
                </a:extLst>
              </a:tr>
              <a:tr h="172031">
                <a:tc>
                  <a:txBody>
                    <a:bodyPr/>
                    <a:lstStyle/>
                    <a:p>
                      <a:pPr algn="ctr" fontAlgn="b"/>
                      <a:r>
                        <a:rPr lang="es-MX" sz="700" u="none" strike="noStrike" dirty="0">
                          <a:effectLst/>
                        </a:rPr>
                        <a:t>7</a:t>
                      </a:r>
                      <a:endParaRPr lang="es-MX" sz="700" b="0" i="0" u="none" strike="noStrike" dirty="0">
                        <a:solidFill>
                          <a:srgbClr val="000000"/>
                        </a:solidFill>
                        <a:effectLst/>
                        <a:latin typeface="Calibri" panose="020F050202020403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TLAPA DE COMONFORT 47</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XEZV-AM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LA VOZ DE LA MONTAÑA (ECOS EN LA MONTAÑA NOMBRE ANTERIOR)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800 KHZ</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ECOS INDÍGENAS</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FÉLIX DIRCIO Y MEL CAMEJO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LUN-VIER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13:00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14:00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extLst>
                  <a:ext uri="{0D108BD9-81ED-4DB2-BD59-A6C34878D82A}">
                    <a16:rowId xmlns:a16="http://schemas.microsoft.com/office/drawing/2014/main" val="1262059484"/>
                  </a:ext>
                </a:extLst>
              </a:tr>
              <a:tr h="172031">
                <a:tc>
                  <a:txBody>
                    <a:bodyPr/>
                    <a:lstStyle/>
                    <a:p>
                      <a:pPr algn="ctr" fontAlgn="b"/>
                      <a:r>
                        <a:rPr lang="es-MX" sz="700" u="none" strike="noStrike" dirty="0">
                          <a:effectLst/>
                        </a:rPr>
                        <a:t>8</a:t>
                      </a:r>
                      <a:endParaRPr lang="es-MX" sz="700" b="0" i="0" u="none" strike="noStrike" dirty="0">
                        <a:solidFill>
                          <a:srgbClr val="000000"/>
                        </a:solidFill>
                        <a:effectLst/>
                        <a:latin typeface="Calibri" panose="020F050202020403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CHILPANCINGO 46</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XHEZUM-FM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W RADIO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105.1</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INFORMATIVO NTR (NTR NOTICIAS)</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GILBERTO GUZMAN REFUGIO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LUN-VIER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09:00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10:00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extLst>
                  <a:ext uri="{0D108BD9-81ED-4DB2-BD59-A6C34878D82A}">
                    <a16:rowId xmlns:a16="http://schemas.microsoft.com/office/drawing/2014/main" val="3494188354"/>
                  </a:ext>
                </a:extLst>
              </a:tr>
              <a:tr h="172031">
                <a:tc>
                  <a:txBody>
                    <a:bodyPr/>
                    <a:lstStyle/>
                    <a:p>
                      <a:pPr algn="ctr" fontAlgn="b"/>
                      <a:r>
                        <a:rPr lang="es-MX" sz="700" u="none" strike="noStrike" dirty="0">
                          <a:effectLst/>
                        </a:rPr>
                        <a:t>9</a:t>
                      </a:r>
                      <a:endParaRPr lang="es-MX" sz="700" b="0" i="0" u="none" strike="noStrike" dirty="0">
                        <a:solidFill>
                          <a:srgbClr val="000000"/>
                        </a:solidFill>
                        <a:effectLst/>
                        <a:latin typeface="Calibri" panose="020F050202020403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CHILPANCINGO 46</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XHCHG-FM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SÚPER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102.7 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INFORME 24</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FEDERICO SARIÑANA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09:00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10:00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extLst>
                  <a:ext uri="{0D108BD9-81ED-4DB2-BD59-A6C34878D82A}">
                    <a16:rowId xmlns:a16="http://schemas.microsoft.com/office/drawing/2014/main" val="717108005"/>
                  </a:ext>
                </a:extLst>
              </a:tr>
              <a:tr h="172031">
                <a:tc>
                  <a:txBody>
                    <a:bodyPr/>
                    <a:lstStyle/>
                    <a:p>
                      <a:pPr algn="ctr" fontAlgn="b"/>
                      <a:r>
                        <a:rPr lang="es-MX" sz="700" u="none" strike="noStrike" dirty="0">
                          <a:effectLst/>
                        </a:rPr>
                        <a:t>10</a:t>
                      </a:r>
                      <a:endParaRPr lang="es-MX" sz="700" b="0" i="0" u="none" strike="noStrike" dirty="0">
                        <a:solidFill>
                          <a:srgbClr val="000000"/>
                        </a:solidFill>
                        <a:effectLst/>
                        <a:latin typeface="Calibri" panose="020F050202020403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IGUALA 43</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XHIGA-FM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LA KE BUENA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93.9</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INFORMATIVO NTR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FRANCISCO LARA BALDERAS</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15:00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16:00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extLst>
                  <a:ext uri="{0D108BD9-81ED-4DB2-BD59-A6C34878D82A}">
                    <a16:rowId xmlns:a16="http://schemas.microsoft.com/office/drawing/2014/main" val="4247660792"/>
                  </a:ext>
                </a:extLst>
              </a:tr>
              <a:tr h="188307">
                <a:tc>
                  <a:txBody>
                    <a:bodyPr/>
                    <a:lstStyle/>
                    <a:p>
                      <a:pPr algn="ctr" fontAlgn="b"/>
                      <a:r>
                        <a:rPr lang="es-MX" sz="700" u="none" strike="noStrike" dirty="0">
                          <a:effectLst/>
                        </a:rPr>
                        <a:t>11</a:t>
                      </a:r>
                      <a:endParaRPr lang="es-MX" sz="700" b="0" i="0" u="none" strike="noStrike" dirty="0">
                        <a:solidFill>
                          <a:srgbClr val="000000"/>
                        </a:solidFill>
                        <a:effectLst/>
                        <a:latin typeface="Calibri" panose="020F050202020403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IGUALA 43</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XHIG-FM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LA GRANDE</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106.5</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IGN NOTICIAS</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JOAQUÍN LEÓN CAMPOS</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08:00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10:00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2 HORAS</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extLst>
                  <a:ext uri="{0D108BD9-81ED-4DB2-BD59-A6C34878D82A}">
                    <a16:rowId xmlns:a16="http://schemas.microsoft.com/office/drawing/2014/main" val="1561258637"/>
                  </a:ext>
                </a:extLst>
              </a:tr>
              <a:tr h="172031">
                <a:tc>
                  <a:txBody>
                    <a:bodyPr/>
                    <a:lstStyle/>
                    <a:p>
                      <a:pPr algn="ctr" fontAlgn="b"/>
                      <a:r>
                        <a:rPr lang="es-MX" sz="700" u="none" strike="noStrike" dirty="0">
                          <a:effectLst/>
                        </a:rPr>
                        <a:t>12</a:t>
                      </a:r>
                      <a:endParaRPr lang="es-MX" sz="700" b="0" i="0" u="none" strike="noStrike" dirty="0">
                        <a:solidFill>
                          <a:srgbClr val="000000"/>
                        </a:solidFill>
                        <a:effectLst/>
                        <a:latin typeface="Calibri" panose="020F050202020403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ZIHUATANEJO 44</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XHZHO-FM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GLOBO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98.5</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COSTA GRANDE EN LA NOTICIA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MARY CHUY MÉNDEZ, BRENDA ESCOBAR Y RUTH SÁNCHEZ</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08:00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09:00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extLst>
                  <a:ext uri="{0D108BD9-81ED-4DB2-BD59-A6C34878D82A}">
                    <a16:rowId xmlns:a16="http://schemas.microsoft.com/office/drawing/2014/main" val="3453198538"/>
                  </a:ext>
                </a:extLst>
              </a:tr>
              <a:tr h="172031">
                <a:tc>
                  <a:txBody>
                    <a:bodyPr/>
                    <a:lstStyle/>
                    <a:p>
                      <a:pPr algn="ctr" fontAlgn="b"/>
                      <a:r>
                        <a:rPr lang="es-MX" sz="700" u="none" strike="noStrike" dirty="0">
                          <a:effectLst/>
                        </a:rPr>
                        <a:t>13</a:t>
                      </a:r>
                      <a:endParaRPr lang="es-MX" sz="700" b="0" i="0" u="none" strike="noStrike" dirty="0">
                        <a:solidFill>
                          <a:srgbClr val="000000"/>
                        </a:solidFill>
                        <a:effectLst/>
                        <a:latin typeface="Calibri" panose="020F050202020403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ZIHUATANEJO 44</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XHZHO-FM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GLOBO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98.5</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COSTA GRANDE EN LA NOTICIA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MARY CHUY MÉNDEZ, BRENDA ESCOBAR Y RUTH SÁNCHEZ</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15:00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16:00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extLst>
                  <a:ext uri="{0D108BD9-81ED-4DB2-BD59-A6C34878D82A}">
                    <a16:rowId xmlns:a16="http://schemas.microsoft.com/office/drawing/2014/main" val="630145396"/>
                  </a:ext>
                </a:extLst>
              </a:tr>
              <a:tr h="172031">
                <a:tc>
                  <a:txBody>
                    <a:bodyPr/>
                    <a:lstStyle/>
                    <a:p>
                      <a:pPr algn="ctr" fontAlgn="b"/>
                      <a:r>
                        <a:rPr lang="es-MX" sz="700" u="none" strike="noStrike" dirty="0">
                          <a:effectLst/>
                        </a:rPr>
                        <a:t>14</a:t>
                      </a:r>
                      <a:endParaRPr lang="es-MX" sz="700" b="0" i="0" u="none" strike="noStrike" dirty="0">
                        <a:solidFill>
                          <a:srgbClr val="000000"/>
                        </a:solidFill>
                        <a:effectLst/>
                        <a:latin typeface="Calibri" panose="020F050202020403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ZIHUATANEJO 44</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XHUQ-FM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RADIO VARIEDADES</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101.9</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EN CONTACTO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JÓNATHAN MORALES, ALEJANDRO ALVARADO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08:00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09:00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extLst>
                  <a:ext uri="{0D108BD9-81ED-4DB2-BD59-A6C34878D82A}">
                    <a16:rowId xmlns:a16="http://schemas.microsoft.com/office/drawing/2014/main" val="245470869"/>
                  </a:ext>
                </a:extLst>
              </a:tr>
              <a:tr h="172031">
                <a:tc>
                  <a:txBody>
                    <a:bodyPr/>
                    <a:lstStyle/>
                    <a:p>
                      <a:pPr algn="ctr" fontAlgn="b"/>
                      <a:r>
                        <a:rPr lang="es-MX" sz="700" u="none" strike="noStrike" dirty="0">
                          <a:effectLst/>
                        </a:rPr>
                        <a:t>15</a:t>
                      </a:r>
                      <a:endParaRPr lang="es-MX" sz="700" b="0" i="0" u="none" strike="noStrike" dirty="0">
                        <a:solidFill>
                          <a:srgbClr val="000000"/>
                        </a:solidFill>
                        <a:effectLst/>
                        <a:latin typeface="Calibri" panose="020F050202020403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ACAPULCO 45 </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XHKOK-FM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GRUPO RADIO COMUNICACIÓN</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88.9</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GRC NOTICIAS</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CRISTIAN ZAMORA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08:00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09:00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extLst>
                  <a:ext uri="{0D108BD9-81ED-4DB2-BD59-A6C34878D82A}">
                    <a16:rowId xmlns:a16="http://schemas.microsoft.com/office/drawing/2014/main" val="1589702609"/>
                  </a:ext>
                </a:extLst>
              </a:tr>
              <a:tr h="172031">
                <a:tc>
                  <a:txBody>
                    <a:bodyPr/>
                    <a:lstStyle/>
                    <a:p>
                      <a:pPr algn="ctr" fontAlgn="b"/>
                      <a:r>
                        <a:rPr lang="es-MX" sz="700" u="none" strike="noStrike" dirty="0">
                          <a:effectLst/>
                        </a:rPr>
                        <a:t>16</a:t>
                      </a:r>
                      <a:endParaRPr lang="es-MX" sz="700" b="0" i="0" u="none" strike="noStrike" dirty="0">
                        <a:solidFill>
                          <a:srgbClr val="000000"/>
                        </a:solidFill>
                        <a:effectLst/>
                        <a:latin typeface="Calibri" panose="020F050202020403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ACAPULCO 45 </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XHIE</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AZTECA UNO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1.1</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HECHOS MERIDIANO GUERRERO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VIANEY PONCE</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14:30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15:00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30 MIN.</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extLst>
                  <a:ext uri="{0D108BD9-81ED-4DB2-BD59-A6C34878D82A}">
                    <a16:rowId xmlns:a16="http://schemas.microsoft.com/office/drawing/2014/main" val="4016593862"/>
                  </a:ext>
                </a:extLst>
              </a:tr>
              <a:tr h="172031">
                <a:tc>
                  <a:txBody>
                    <a:bodyPr/>
                    <a:lstStyle/>
                    <a:p>
                      <a:pPr algn="ctr" fontAlgn="b"/>
                      <a:r>
                        <a:rPr lang="es-MX" sz="700" u="none" strike="noStrike" dirty="0">
                          <a:effectLst/>
                        </a:rPr>
                        <a:t>17</a:t>
                      </a:r>
                      <a:endParaRPr lang="es-MX" sz="700" b="0" i="0" u="none" strike="noStrike" dirty="0">
                        <a:solidFill>
                          <a:srgbClr val="000000"/>
                        </a:solidFill>
                        <a:effectLst/>
                        <a:latin typeface="Calibri" panose="020F050202020403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ACAPULCO 45 </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XHIE</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AZTECA UNO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1.1</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HECHOS NOCHE</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VIANEY PONCE</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MAR-VIER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23:15</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23:30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15 MIN.</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extLst>
                  <a:ext uri="{0D108BD9-81ED-4DB2-BD59-A6C34878D82A}">
                    <a16:rowId xmlns:a16="http://schemas.microsoft.com/office/drawing/2014/main" val="1570260166"/>
                  </a:ext>
                </a:extLst>
              </a:tr>
              <a:tr h="172031">
                <a:tc>
                  <a:txBody>
                    <a:bodyPr/>
                    <a:lstStyle/>
                    <a:p>
                      <a:pPr algn="ctr" fontAlgn="b"/>
                      <a:r>
                        <a:rPr lang="es-MX" sz="700" u="none" strike="noStrike" dirty="0">
                          <a:effectLst/>
                        </a:rPr>
                        <a:t>18</a:t>
                      </a:r>
                      <a:endParaRPr lang="es-MX" sz="700" b="0" i="0" u="none" strike="noStrike" dirty="0">
                        <a:solidFill>
                          <a:srgbClr val="000000"/>
                        </a:solidFill>
                        <a:effectLst/>
                        <a:latin typeface="Calibri" panose="020F050202020403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ACAPULCO 45 </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XHAGR-FM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GRUPO FORMULA GUERRERO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105.5</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INFORMESE CON MARCO ANTONIO AGUILETA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MARCO ANTONIO AGUILETA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LUN-VIER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15:00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16:00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extLst>
                  <a:ext uri="{0D108BD9-81ED-4DB2-BD59-A6C34878D82A}">
                    <a16:rowId xmlns:a16="http://schemas.microsoft.com/office/drawing/2014/main" val="3864073022"/>
                  </a:ext>
                </a:extLst>
              </a:tr>
              <a:tr h="172031">
                <a:tc>
                  <a:txBody>
                    <a:bodyPr/>
                    <a:lstStyle/>
                    <a:p>
                      <a:pPr algn="ctr" fontAlgn="b"/>
                      <a:r>
                        <a:rPr lang="es-MX" sz="700" u="none" strike="noStrike" dirty="0">
                          <a:effectLst/>
                        </a:rPr>
                        <a:t>19</a:t>
                      </a:r>
                      <a:endParaRPr lang="es-MX" sz="700" b="0" i="0" u="none" strike="noStrike" dirty="0">
                        <a:solidFill>
                          <a:srgbClr val="000000"/>
                        </a:solidFill>
                        <a:effectLst/>
                        <a:latin typeface="Calibri" panose="020F050202020403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ACAPULCO 45 </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XHNS-FM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RADIO GUERRERO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96.9</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GRC NOTICIAS</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l" fontAlgn="b"/>
                      <a:r>
                        <a:rPr lang="es-MX" sz="700" u="none" strike="noStrike" dirty="0">
                          <a:effectLst/>
                          <a:latin typeface="Arial" panose="020B0604020202020204" pitchFamily="34" charset="0"/>
                          <a:cs typeface="Arial" panose="020B0604020202020204" pitchFamily="34" charset="0"/>
                        </a:rPr>
                        <a:t>CRISTIAN ZAMORA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LUN-VIER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08:00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09:00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b"/>
                </a:tc>
                <a:extLst>
                  <a:ext uri="{0D108BD9-81ED-4DB2-BD59-A6C34878D82A}">
                    <a16:rowId xmlns:a16="http://schemas.microsoft.com/office/drawing/2014/main" val="3931764436"/>
                  </a:ext>
                </a:extLst>
              </a:tr>
            </a:tbl>
          </a:graphicData>
        </a:graphic>
      </p:graphicFrame>
      <p:sp>
        <p:nvSpPr>
          <p:cNvPr id="8" name="object 3"/>
          <p:cNvSpPr txBox="1">
            <a:spLocks noGrp="1"/>
          </p:cNvSpPr>
          <p:nvPr>
            <p:ph type="title"/>
          </p:nvPr>
        </p:nvSpPr>
        <p:spPr>
          <a:xfrm>
            <a:off x="1101378" y="304800"/>
            <a:ext cx="6594822" cy="274434"/>
          </a:xfrm>
          <a:prstGeom prst="rect">
            <a:avLst/>
          </a:prstGeom>
        </p:spPr>
        <p:txBody>
          <a:bodyPr vert="horz" wrap="square" lIns="0" tIns="12700" rIns="0" bIns="0" rtlCol="0">
            <a:spAutoFit/>
          </a:bodyPr>
          <a:lstStyle/>
          <a:p>
            <a:pPr marL="12700">
              <a:lnSpc>
                <a:spcPct val="100000"/>
              </a:lnSpc>
              <a:spcBef>
                <a:spcPts val="100"/>
              </a:spcBef>
            </a:pPr>
            <a:r>
              <a:rPr lang="es-MX" sz="1700" spc="-10" dirty="0" smtClean="0">
                <a:solidFill>
                  <a:srgbClr val="7030A0"/>
                </a:solidFill>
                <a:latin typeface="Arial" panose="020B0604020202020204" pitchFamily="34" charset="0"/>
                <a:cs typeface="Arial" panose="020B0604020202020204" pitchFamily="34" charset="0"/>
              </a:rPr>
              <a:t>TESTIGOS MONITOREADOS EN RADIO Y TELEVISIÓN </a:t>
            </a:r>
            <a:endParaRPr sz="1700" dirty="0">
              <a:solidFill>
                <a:srgbClr val="7030A0"/>
              </a:solidFill>
              <a:latin typeface="Arial" panose="020B0604020202020204" pitchFamily="34" charset="0"/>
              <a:cs typeface="Arial" panose="020B0604020202020204" pitchFamily="34" charset="0"/>
            </a:endParaRPr>
          </a:p>
        </p:txBody>
      </p:sp>
      <p:sp>
        <p:nvSpPr>
          <p:cNvPr id="2" name="Rectangle 1"/>
          <p:cNvSpPr>
            <a:spLocks noChangeArrowheads="1"/>
          </p:cNvSpPr>
          <p:nvPr/>
        </p:nvSpPr>
        <p:spPr bwMode="auto">
          <a:xfrm>
            <a:off x="226828" y="4846648"/>
            <a:ext cx="11353800"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smtClean="0">
                <a:ln>
                  <a:noFill/>
                </a:ln>
                <a:solidFill>
                  <a:schemeClr val="tx1"/>
                </a:solidFill>
                <a:effectLst/>
                <a:latin typeface="Arial" panose="020B0604020202020204" pitchFamily="34" charset="0"/>
              </a:rPr>
              <a:t>En la tabla superior se presentan los 19 noticieros incluidos en el catálogo 2026, considerando las actualizaciones reportadas por los CEVEM locales respecto a cambios de nombre, emisora, horario o conducción.</a:t>
            </a:r>
          </a:p>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smtClean="0">
                <a:ln>
                  <a:noFill/>
                </a:ln>
                <a:solidFill>
                  <a:schemeClr val="tx1"/>
                </a:solidFill>
                <a:effectLst/>
                <a:latin typeface="Arial" panose="020B0604020202020204" pitchFamily="34" charset="0"/>
              </a:rPr>
              <a:t>Estos programas se transmiten en </a:t>
            </a:r>
            <a:r>
              <a:rPr lang="es-MX" altLang="es-MX" sz="1400" dirty="0">
                <a:solidFill>
                  <a:schemeClr val="tx1"/>
                </a:solidFill>
                <a:latin typeface="Arial" panose="020B0604020202020204" pitchFamily="34" charset="0"/>
              </a:rPr>
              <a:t>5</a:t>
            </a:r>
            <a:r>
              <a:rPr kumimoji="0" lang="es-MX" altLang="es-MX" sz="1400" i="0" u="none" strike="noStrike" cap="none" normalizeH="0" baseline="0" dirty="0" smtClean="0">
                <a:ln>
                  <a:noFill/>
                </a:ln>
                <a:solidFill>
                  <a:schemeClr val="tx1"/>
                </a:solidFill>
                <a:effectLst/>
                <a:latin typeface="Arial" panose="020B0604020202020204" pitchFamily="34" charset="0"/>
              </a:rPr>
              <a:t> plazas representativas del estado de Guerrero: Iguala, Zihuatanejo, Acapulco, Chilpancingo y Tlapa de Comonfort, y fueron analizados durante el periodo comprendido del 01 de </a:t>
            </a:r>
            <a:r>
              <a:rPr lang="es-MX" altLang="es-MX" sz="1400" dirty="0" smtClean="0">
                <a:solidFill>
                  <a:schemeClr val="tx1"/>
                </a:solidFill>
                <a:latin typeface="Arial" panose="020B0604020202020204" pitchFamily="34" charset="0"/>
              </a:rPr>
              <a:t>mayo</a:t>
            </a:r>
            <a:r>
              <a:rPr kumimoji="0" lang="es-MX" altLang="es-MX" sz="1400" i="0" u="none" strike="noStrike" cap="none" normalizeH="0" baseline="0" dirty="0" smtClean="0">
                <a:ln>
                  <a:noFill/>
                </a:ln>
                <a:solidFill>
                  <a:schemeClr val="tx1"/>
                </a:solidFill>
                <a:effectLst/>
                <a:latin typeface="Arial" panose="020B0604020202020204" pitchFamily="34" charset="0"/>
              </a:rPr>
              <a:t> al </a:t>
            </a:r>
            <a:r>
              <a:rPr lang="es-MX" altLang="es-MX" sz="1400" dirty="0" smtClean="0">
                <a:solidFill>
                  <a:schemeClr val="tx1"/>
                </a:solidFill>
                <a:latin typeface="Arial" panose="020B0604020202020204" pitchFamily="34" charset="0"/>
              </a:rPr>
              <a:t>30</a:t>
            </a:r>
            <a:r>
              <a:rPr kumimoji="0" lang="es-MX" altLang="es-MX" sz="1400" i="0" u="none" strike="noStrike" cap="none" normalizeH="0" baseline="0" dirty="0" smtClean="0">
                <a:ln>
                  <a:noFill/>
                </a:ln>
                <a:solidFill>
                  <a:schemeClr val="tx1"/>
                </a:solidFill>
                <a:effectLst/>
                <a:latin typeface="Arial" panose="020B0604020202020204" pitchFamily="34" charset="0"/>
              </a:rPr>
              <a:t> de </a:t>
            </a:r>
            <a:r>
              <a:rPr lang="es-MX" altLang="es-MX" sz="1400" dirty="0" smtClean="0">
                <a:solidFill>
                  <a:schemeClr val="tx1"/>
                </a:solidFill>
                <a:latin typeface="Arial" panose="020B0604020202020204" pitchFamily="34" charset="0"/>
              </a:rPr>
              <a:t>junio</a:t>
            </a:r>
            <a:r>
              <a:rPr kumimoji="0" lang="es-MX" altLang="es-MX" sz="1400" i="0" u="none" strike="noStrike" cap="none" normalizeH="0" baseline="0" dirty="0" smtClean="0">
                <a:ln>
                  <a:noFill/>
                </a:ln>
                <a:solidFill>
                  <a:schemeClr val="tx1"/>
                </a:solidFill>
                <a:effectLst/>
                <a:latin typeface="Arial" panose="020B0604020202020204" pitchFamily="34" charset="0"/>
              </a:rPr>
              <a:t> de 2026.</a:t>
            </a:r>
          </a:p>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smtClean="0">
                <a:ln>
                  <a:noFill/>
                </a:ln>
                <a:solidFill>
                  <a:schemeClr val="tx1"/>
                </a:solidFill>
                <a:effectLst/>
                <a:latin typeface="Arial" panose="020B0604020202020204" pitchFamily="34" charset="0"/>
              </a:rPr>
              <a:t>Como resultado del periodo total de observación, se analizaron 646 testigos de transmisión, los cuales constituyen la base de información empleada para la elaboración del presente informe.</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09600" y="4188534"/>
            <a:ext cx="11338560" cy="2389757"/>
          </a:xfrm>
          <a:prstGeom prst="rect">
            <a:avLst/>
          </a:prstGeom>
          <a:ln w="9525">
            <a:solidFill>
              <a:schemeClr val="bg1"/>
            </a:solidFill>
          </a:ln>
        </p:spPr>
        <p:txBody>
          <a:bodyPr vert="horz" wrap="square" lIns="0" tIns="34925" rIns="0" bIns="0" rtlCol="0">
            <a:spAutoFit/>
          </a:bodyPr>
          <a:lstStyle/>
          <a:p>
            <a:pPr marL="90805" marR="83185" algn="just">
              <a:lnSpc>
                <a:spcPct val="150000"/>
              </a:lnSpc>
              <a:spcBef>
                <a:spcPts val="275"/>
              </a:spcBef>
            </a:pPr>
            <a:r>
              <a:rPr lang="es-MX" sz="1300" dirty="0" smtClean="0">
                <a:latin typeface="Arial" panose="020B0604020202020204" pitchFamily="34" charset="0"/>
                <a:cs typeface="Arial" panose="020B0604020202020204" pitchFamily="34" charset="0"/>
              </a:rPr>
              <a:t>Excluyendo</a:t>
            </a:r>
            <a:r>
              <a:rPr lang="es-MX" sz="1300" spc="17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las</a:t>
            </a:r>
            <a:r>
              <a:rPr lang="es-MX" sz="1300" spc="17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piezas</a:t>
            </a:r>
            <a:r>
              <a:rPr lang="es-MX" sz="1300" spc="17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de</a:t>
            </a:r>
            <a:r>
              <a:rPr lang="es-MX" sz="1300" spc="16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opinión</a:t>
            </a:r>
            <a:r>
              <a:rPr lang="es-MX" sz="1300" spc="17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y</a:t>
            </a:r>
            <a:r>
              <a:rPr lang="es-MX" sz="1300" spc="17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análisis</a:t>
            </a:r>
            <a:r>
              <a:rPr lang="es-MX" sz="1300" spc="18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(con</a:t>
            </a:r>
            <a:r>
              <a:rPr lang="es-MX" sz="1300" spc="17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base</a:t>
            </a:r>
            <a:r>
              <a:rPr lang="es-MX" sz="1300" spc="17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en</a:t>
            </a:r>
            <a:r>
              <a:rPr lang="es-MX" sz="1300" spc="16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los</a:t>
            </a:r>
            <a:r>
              <a:rPr lang="es-MX" sz="1300" spc="17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lineamientos</a:t>
            </a:r>
            <a:r>
              <a:rPr lang="es-MX" sz="1300" spc="18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metodológicos</a:t>
            </a:r>
            <a:r>
              <a:rPr lang="es-MX" sz="1300" spc="16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que</a:t>
            </a:r>
            <a:r>
              <a:rPr lang="es-MX" sz="1300" spc="16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respetan</a:t>
            </a:r>
            <a:r>
              <a:rPr lang="es-MX" sz="1300" spc="17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los</a:t>
            </a:r>
            <a:r>
              <a:rPr lang="es-MX" sz="1300" spc="17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principios</a:t>
            </a:r>
            <a:r>
              <a:rPr lang="es-MX" sz="1300" spc="17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de</a:t>
            </a:r>
            <a:r>
              <a:rPr lang="es-MX" sz="1300" spc="16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la</a:t>
            </a:r>
            <a:r>
              <a:rPr lang="es-MX" sz="1300" spc="17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libertad</a:t>
            </a:r>
            <a:r>
              <a:rPr lang="es-MX" sz="1300" spc="17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de</a:t>
            </a:r>
            <a:r>
              <a:rPr lang="es-MX" sz="1300" spc="17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expresión),</a:t>
            </a:r>
            <a:r>
              <a:rPr lang="es-MX" sz="1300" spc="170" dirty="0" smtClean="0">
                <a:latin typeface="Arial" panose="020B0604020202020204" pitchFamily="34" charset="0"/>
                <a:cs typeface="Arial" panose="020B0604020202020204" pitchFamily="34" charset="0"/>
              </a:rPr>
              <a:t> </a:t>
            </a:r>
            <a:r>
              <a:rPr lang="es-MX" sz="1300" spc="-25" dirty="0" smtClean="0">
                <a:latin typeface="Arial" panose="020B0604020202020204" pitchFamily="34" charset="0"/>
                <a:cs typeface="Arial" panose="020B0604020202020204" pitchFamily="34" charset="0"/>
              </a:rPr>
              <a:t>la </a:t>
            </a:r>
            <a:r>
              <a:rPr lang="es-MX" sz="1300" spc="-10" dirty="0" smtClean="0">
                <a:latin typeface="Arial" panose="020B0604020202020204" pitchFamily="34" charset="0"/>
                <a:cs typeface="Arial" panose="020B0604020202020204" pitchFamily="34" charset="0"/>
              </a:rPr>
              <a:t>valoración</a:t>
            </a:r>
            <a:r>
              <a:rPr lang="es-MX" sz="1300" spc="-3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de</a:t>
            </a:r>
            <a:r>
              <a:rPr lang="es-MX" sz="1300" spc="-2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las</a:t>
            </a:r>
            <a:r>
              <a:rPr lang="es-MX" sz="1300" spc="-25" dirty="0" smtClean="0">
                <a:latin typeface="Arial" panose="020B0604020202020204" pitchFamily="34" charset="0"/>
                <a:cs typeface="Arial" panose="020B0604020202020204" pitchFamily="34" charset="0"/>
              </a:rPr>
              <a:t> </a:t>
            </a:r>
            <a:r>
              <a:rPr lang="es-MX" sz="1300" spc="-10" dirty="0" smtClean="0">
                <a:latin typeface="Arial" panose="020B0604020202020204" pitchFamily="34" charset="0"/>
                <a:cs typeface="Arial" panose="020B0604020202020204" pitchFamily="34" charset="0"/>
              </a:rPr>
              <a:t>menciones</a:t>
            </a:r>
            <a:r>
              <a:rPr lang="es-MX" sz="1300" spc="-2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a</a:t>
            </a:r>
            <a:r>
              <a:rPr lang="es-MX" sz="1300" spc="-1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las</a:t>
            </a:r>
            <a:r>
              <a:rPr lang="es-MX" sz="1300" spc="-2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y</a:t>
            </a:r>
            <a:r>
              <a:rPr lang="es-MX" sz="1300" spc="-2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los</a:t>
            </a:r>
            <a:r>
              <a:rPr lang="es-MX" sz="1300" spc="-2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actores</a:t>
            </a:r>
            <a:r>
              <a:rPr lang="es-MX" sz="1300" spc="-2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políticos</a:t>
            </a:r>
            <a:r>
              <a:rPr lang="es-MX" sz="1300" spc="-2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se</a:t>
            </a:r>
            <a:r>
              <a:rPr lang="es-MX" sz="1300" spc="-35" dirty="0" smtClean="0">
                <a:latin typeface="Arial" panose="020B0604020202020204" pitchFamily="34" charset="0"/>
                <a:cs typeface="Arial" panose="020B0604020202020204" pitchFamily="34" charset="0"/>
              </a:rPr>
              <a:t> </a:t>
            </a:r>
            <a:r>
              <a:rPr lang="es-MX" sz="1300" spc="-10" dirty="0" smtClean="0">
                <a:latin typeface="Arial" panose="020B0604020202020204" pitchFamily="34" charset="0"/>
                <a:cs typeface="Arial" panose="020B0604020202020204" pitchFamily="34" charset="0"/>
              </a:rPr>
              <a:t>distribuyó</a:t>
            </a:r>
            <a:r>
              <a:rPr lang="es-MX" sz="1300" spc="-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de</a:t>
            </a:r>
            <a:r>
              <a:rPr lang="es-MX" sz="1300" spc="-2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la</a:t>
            </a:r>
            <a:r>
              <a:rPr lang="es-MX" sz="1300" spc="-2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siguiente</a:t>
            </a:r>
            <a:r>
              <a:rPr lang="es-MX" sz="1300" spc="-15" dirty="0" smtClean="0">
                <a:latin typeface="Arial" panose="020B0604020202020204" pitchFamily="34" charset="0"/>
                <a:cs typeface="Arial" panose="020B0604020202020204" pitchFamily="34" charset="0"/>
              </a:rPr>
              <a:t> </a:t>
            </a:r>
            <a:r>
              <a:rPr lang="es-MX" sz="1300" spc="-10" dirty="0" smtClean="0">
                <a:latin typeface="Arial" panose="020B0604020202020204" pitchFamily="34" charset="0"/>
                <a:cs typeface="Arial" panose="020B0604020202020204" pitchFamily="34" charset="0"/>
              </a:rPr>
              <a:t>manera:</a:t>
            </a:r>
            <a:endParaRPr lang="es-MX" sz="1300" dirty="0" smtClean="0">
              <a:latin typeface="Arial" panose="020B0604020202020204" pitchFamily="34" charset="0"/>
              <a:cs typeface="Arial" panose="020B0604020202020204" pitchFamily="34" charset="0"/>
            </a:endParaRPr>
          </a:p>
          <a:p>
            <a:pPr marL="90805" marR="80010" algn="just">
              <a:lnSpc>
                <a:spcPct val="150000"/>
              </a:lnSpc>
            </a:pPr>
            <a:r>
              <a:rPr lang="es-MX" sz="1300" dirty="0" smtClean="0">
                <a:latin typeface="Arial" panose="020B0604020202020204" pitchFamily="34" charset="0"/>
                <a:cs typeface="Arial" panose="020B0604020202020204" pitchFamily="34" charset="0"/>
              </a:rPr>
              <a:t>De</a:t>
            </a:r>
            <a:r>
              <a:rPr lang="es-MX" sz="1300" spc="1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las</a:t>
            </a:r>
            <a:r>
              <a:rPr lang="es-MX" sz="1300" spc="3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3,851</a:t>
            </a:r>
            <a:r>
              <a:rPr lang="es-MX" sz="1300" spc="2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menciones</a:t>
            </a:r>
            <a:r>
              <a:rPr lang="es-MX" sz="1300" spc="3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a</a:t>
            </a:r>
            <a:r>
              <a:rPr lang="es-MX" sz="1300" spc="30" dirty="0" smtClean="0">
                <a:latin typeface="Arial" panose="020B0604020202020204" pitchFamily="34" charset="0"/>
                <a:cs typeface="Arial" panose="020B0604020202020204" pitchFamily="34" charset="0"/>
              </a:rPr>
              <a:t> </a:t>
            </a:r>
            <a:r>
              <a:rPr lang="es-MX" sz="1300" spc="-10" dirty="0" smtClean="0">
                <a:latin typeface="Arial" panose="020B0604020202020204" pitchFamily="34" charset="0"/>
                <a:cs typeface="Arial" panose="020B0604020202020204" pitchFamily="34" charset="0"/>
              </a:rPr>
              <a:t>contabilizarse</a:t>
            </a:r>
            <a:r>
              <a:rPr lang="es-MX" sz="1300" spc="2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en</a:t>
            </a:r>
            <a:r>
              <a:rPr lang="es-MX" sz="1300" spc="2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este</a:t>
            </a:r>
            <a:r>
              <a:rPr lang="es-MX" sz="1300" spc="3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aspecto,</a:t>
            </a:r>
            <a:r>
              <a:rPr lang="es-MX" sz="1300" spc="2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3,321</a:t>
            </a:r>
            <a:r>
              <a:rPr lang="es-MX" sz="1300" spc="3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fueron</a:t>
            </a:r>
            <a:r>
              <a:rPr lang="es-MX" sz="1300" spc="2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clasificadas</a:t>
            </a:r>
            <a:r>
              <a:rPr lang="es-MX" sz="1300" spc="3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como</a:t>
            </a:r>
            <a:r>
              <a:rPr lang="es-MX" sz="1300" spc="1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No</a:t>
            </a:r>
            <a:r>
              <a:rPr lang="es-MX" sz="1300" spc="3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Adjetivadas,</a:t>
            </a:r>
            <a:r>
              <a:rPr lang="es-MX" sz="1300" spc="2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lo</a:t>
            </a:r>
            <a:r>
              <a:rPr lang="es-MX" sz="1300" spc="4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que</a:t>
            </a:r>
            <a:r>
              <a:rPr lang="es-MX" sz="1300" spc="2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representa</a:t>
            </a:r>
            <a:r>
              <a:rPr lang="es-MX" sz="1300" spc="2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el</a:t>
            </a:r>
            <a:r>
              <a:rPr lang="es-MX" sz="1300" spc="3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86.24 %</a:t>
            </a:r>
            <a:r>
              <a:rPr lang="es-MX" sz="1300" spc="3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del</a:t>
            </a:r>
            <a:r>
              <a:rPr lang="es-MX" sz="1300" spc="3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total.</a:t>
            </a:r>
          </a:p>
          <a:p>
            <a:pPr marL="90805" marR="80010" algn="just">
              <a:lnSpc>
                <a:spcPct val="150000"/>
              </a:lnSpc>
            </a:pPr>
            <a:r>
              <a:rPr lang="es-MX" sz="1300" dirty="0" smtClean="0">
                <a:latin typeface="Arial" panose="020B0604020202020204" pitchFamily="34" charset="0"/>
                <a:cs typeface="Arial" panose="020B0604020202020204" pitchFamily="34" charset="0"/>
              </a:rPr>
              <a:t>De</a:t>
            </a:r>
            <a:r>
              <a:rPr lang="es-MX" sz="1300" spc="25" dirty="0" smtClean="0">
                <a:latin typeface="Arial" panose="020B0604020202020204" pitchFamily="34" charset="0"/>
                <a:cs typeface="Arial" panose="020B0604020202020204" pitchFamily="34" charset="0"/>
              </a:rPr>
              <a:t> </a:t>
            </a:r>
            <a:r>
              <a:rPr lang="es-MX" sz="1300" spc="-10" dirty="0" smtClean="0">
                <a:latin typeface="Arial" panose="020B0604020202020204" pitchFamily="34" charset="0"/>
                <a:cs typeface="Arial" panose="020B0604020202020204" pitchFamily="34" charset="0"/>
              </a:rPr>
              <a:t>estas, </a:t>
            </a:r>
            <a:r>
              <a:rPr lang="es-MX" sz="1300" dirty="0" smtClean="0">
                <a:latin typeface="Arial" panose="020B0604020202020204" pitchFamily="34" charset="0"/>
                <a:cs typeface="Arial" panose="020B0604020202020204" pitchFamily="34" charset="0"/>
              </a:rPr>
              <a:t>1,877 </a:t>
            </a:r>
            <a:r>
              <a:rPr lang="es-MX" sz="1300" spc="-10" dirty="0" smtClean="0">
                <a:latin typeface="Arial" panose="020B0604020202020204" pitchFamily="34" charset="0"/>
                <a:cs typeface="Arial" panose="020B0604020202020204" pitchFamily="34" charset="0"/>
              </a:rPr>
              <a:t>correspondieron</a:t>
            </a:r>
            <a:r>
              <a:rPr lang="es-MX" sz="1300" spc="1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a mujeres</a:t>
            </a:r>
            <a:r>
              <a:rPr lang="es-MX" sz="1300" spc="-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(48.74 %)</a:t>
            </a:r>
            <a:r>
              <a:rPr lang="es-MX" sz="1300" spc="-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y</a:t>
            </a:r>
            <a:r>
              <a:rPr lang="es-MX" sz="1300" spc="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1,444</a:t>
            </a:r>
            <a:r>
              <a:rPr lang="es-MX" sz="1300" spc="-1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a hombres</a:t>
            </a:r>
            <a:r>
              <a:rPr lang="es-MX" sz="1300" spc="-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(37.50 %). Se</a:t>
            </a:r>
            <a:r>
              <a:rPr lang="es-MX" sz="1300" spc="-5" dirty="0" smtClean="0">
                <a:latin typeface="Arial" panose="020B0604020202020204" pitchFamily="34" charset="0"/>
                <a:cs typeface="Arial" panose="020B0604020202020204" pitchFamily="34" charset="0"/>
              </a:rPr>
              <a:t> </a:t>
            </a:r>
            <a:r>
              <a:rPr lang="es-MX" sz="1300" spc="-10" dirty="0" smtClean="0">
                <a:latin typeface="Arial" panose="020B0604020202020204" pitchFamily="34" charset="0"/>
                <a:cs typeface="Arial" panose="020B0604020202020204" pitchFamily="34" charset="0"/>
              </a:rPr>
              <a:t>registraron</a:t>
            </a:r>
            <a:r>
              <a:rPr lang="es-MX" sz="1300" spc="-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86</a:t>
            </a:r>
            <a:r>
              <a:rPr lang="es-MX" sz="1300" spc="-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menciones con </a:t>
            </a:r>
            <a:r>
              <a:rPr lang="es-MX" sz="1300" spc="-10" dirty="0" smtClean="0">
                <a:latin typeface="Arial" panose="020B0604020202020204" pitchFamily="34" charset="0"/>
                <a:cs typeface="Arial" panose="020B0604020202020204" pitchFamily="34" charset="0"/>
              </a:rPr>
              <a:t>valoración</a:t>
            </a:r>
            <a:r>
              <a:rPr lang="es-MX" sz="1300" spc="-5" dirty="0" smtClean="0">
                <a:latin typeface="Arial" panose="020B0604020202020204" pitchFamily="34" charset="0"/>
                <a:cs typeface="Arial" panose="020B0604020202020204" pitchFamily="34" charset="0"/>
              </a:rPr>
              <a:t> </a:t>
            </a:r>
            <a:r>
              <a:rPr lang="es-MX" sz="1300" spc="-10" dirty="0" smtClean="0">
                <a:latin typeface="Arial" panose="020B0604020202020204" pitchFamily="34" charset="0"/>
                <a:cs typeface="Arial" panose="020B0604020202020204" pitchFamily="34" charset="0"/>
              </a:rPr>
              <a:t>Negativa</a:t>
            </a:r>
            <a:r>
              <a:rPr lang="es-MX" sz="1300" spc="-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(2.23 %</a:t>
            </a:r>
            <a:r>
              <a:rPr lang="es-MX" sz="1300" spc="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del</a:t>
            </a:r>
            <a:r>
              <a:rPr lang="es-MX" sz="1300" spc="-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total), de</a:t>
            </a:r>
            <a:r>
              <a:rPr lang="es-MX" sz="1300" spc="-1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las</a:t>
            </a:r>
            <a:r>
              <a:rPr lang="es-MX" sz="1300" spc="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cuales</a:t>
            </a:r>
            <a:r>
              <a:rPr lang="es-MX" sz="1300" spc="-5" dirty="0" smtClean="0">
                <a:latin typeface="Arial" panose="020B0604020202020204" pitchFamily="34" charset="0"/>
                <a:cs typeface="Arial" panose="020B0604020202020204" pitchFamily="34" charset="0"/>
              </a:rPr>
              <a:t> </a:t>
            </a:r>
            <a:r>
              <a:rPr lang="es-MX" sz="1300" spc="-50" dirty="0" smtClean="0">
                <a:latin typeface="Arial" panose="020B0604020202020204" pitchFamily="34" charset="0"/>
                <a:cs typeface="Arial" panose="020B0604020202020204" pitchFamily="34" charset="0"/>
              </a:rPr>
              <a:t>35 </a:t>
            </a:r>
            <a:r>
              <a:rPr lang="es-MX" sz="1300" dirty="0" smtClean="0">
                <a:latin typeface="Arial" panose="020B0604020202020204" pitchFamily="34" charset="0"/>
                <a:cs typeface="Arial" panose="020B0604020202020204" pitchFamily="34" charset="0"/>
              </a:rPr>
              <a:t>fueron</a:t>
            </a:r>
            <a:r>
              <a:rPr lang="es-MX" sz="1300" spc="2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sobre</a:t>
            </a:r>
            <a:r>
              <a:rPr lang="es-MX" sz="1300" spc="3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mujeres</a:t>
            </a:r>
            <a:r>
              <a:rPr lang="es-MX" sz="1300" spc="3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(.91 %)</a:t>
            </a:r>
            <a:r>
              <a:rPr lang="es-MX" sz="1300" spc="2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y</a:t>
            </a:r>
            <a:r>
              <a:rPr lang="es-MX" sz="1300" spc="3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51</a:t>
            </a:r>
            <a:r>
              <a:rPr lang="es-MX" sz="1300" spc="3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sobre</a:t>
            </a:r>
            <a:r>
              <a:rPr lang="es-MX" sz="1300" spc="3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hombres</a:t>
            </a:r>
            <a:r>
              <a:rPr lang="es-MX" sz="1300" spc="3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(1.32 %).</a:t>
            </a:r>
            <a:r>
              <a:rPr lang="es-MX" sz="1300" spc="35" dirty="0" smtClean="0">
                <a:latin typeface="Arial" panose="020B0604020202020204" pitchFamily="34" charset="0"/>
                <a:cs typeface="Arial" panose="020B0604020202020204" pitchFamily="34" charset="0"/>
              </a:rPr>
              <a:t> </a:t>
            </a:r>
          </a:p>
          <a:p>
            <a:pPr marL="90805" marR="80010" algn="just">
              <a:lnSpc>
                <a:spcPct val="150000"/>
              </a:lnSpc>
            </a:pPr>
            <a:r>
              <a:rPr lang="es-MX" sz="1300" dirty="0" smtClean="0">
                <a:latin typeface="Arial" panose="020B0604020202020204" pitchFamily="34" charset="0"/>
                <a:cs typeface="Arial" panose="020B0604020202020204" pitchFamily="34" charset="0"/>
              </a:rPr>
              <a:t>Asimismo,</a:t>
            </a:r>
            <a:r>
              <a:rPr lang="es-MX" sz="1300" spc="3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se</a:t>
            </a:r>
            <a:r>
              <a:rPr lang="es-MX" sz="1300" spc="2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identificaron</a:t>
            </a:r>
            <a:r>
              <a:rPr lang="es-MX" sz="1300" spc="20" dirty="0" smtClean="0">
                <a:latin typeface="Arial" panose="020B0604020202020204" pitchFamily="34" charset="0"/>
                <a:cs typeface="Arial" panose="020B0604020202020204" pitchFamily="34" charset="0"/>
              </a:rPr>
              <a:t> 444</a:t>
            </a:r>
            <a:r>
              <a:rPr lang="es-MX" sz="1300" spc="3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menciones</a:t>
            </a:r>
            <a:r>
              <a:rPr lang="es-MX" sz="1300" spc="3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con</a:t>
            </a:r>
            <a:r>
              <a:rPr lang="es-MX" sz="1300" spc="3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valoración</a:t>
            </a:r>
            <a:r>
              <a:rPr lang="es-MX" sz="1300" spc="3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Positiva,</a:t>
            </a:r>
            <a:r>
              <a:rPr lang="es-MX" sz="1300" spc="2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que</a:t>
            </a:r>
            <a:r>
              <a:rPr lang="es-MX" sz="1300" spc="3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representan</a:t>
            </a:r>
            <a:r>
              <a:rPr lang="es-MX" sz="1300" spc="3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el</a:t>
            </a:r>
            <a:r>
              <a:rPr lang="es-MX" sz="1300" spc="35" dirty="0" smtClean="0">
                <a:latin typeface="Arial" panose="020B0604020202020204" pitchFamily="34" charset="0"/>
                <a:cs typeface="Arial" panose="020B0604020202020204" pitchFamily="34" charset="0"/>
              </a:rPr>
              <a:t> </a:t>
            </a:r>
            <a:r>
              <a:rPr lang="es-MX" sz="1300" spc="-10" dirty="0" smtClean="0">
                <a:latin typeface="Arial" panose="020B0604020202020204" pitchFamily="34" charset="0"/>
                <a:cs typeface="Arial" panose="020B0604020202020204" pitchFamily="34" charset="0"/>
              </a:rPr>
              <a:t>11.53 % </a:t>
            </a:r>
            <a:r>
              <a:rPr lang="es-MX" sz="1300" dirty="0" smtClean="0">
                <a:latin typeface="Arial" panose="020B0604020202020204" pitchFamily="34" charset="0"/>
                <a:cs typeface="Arial" panose="020B0604020202020204" pitchFamily="34" charset="0"/>
              </a:rPr>
              <a:t>del</a:t>
            </a:r>
            <a:r>
              <a:rPr lang="es-MX" sz="1300" spc="-4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total:</a:t>
            </a:r>
            <a:r>
              <a:rPr lang="es-MX" sz="1300" spc="-4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265</a:t>
            </a:r>
            <a:r>
              <a:rPr lang="es-MX" sz="1300" spc="-4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sobre</a:t>
            </a:r>
            <a:r>
              <a:rPr lang="es-MX" sz="1300" spc="-4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mujeres</a:t>
            </a:r>
            <a:r>
              <a:rPr lang="es-MX" sz="1300" spc="-3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(6.88%)</a:t>
            </a:r>
            <a:r>
              <a:rPr lang="es-MX" sz="1300" spc="-4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y</a:t>
            </a:r>
            <a:r>
              <a:rPr lang="es-MX" sz="1300" spc="-50" dirty="0" smtClean="0">
                <a:latin typeface="Arial" panose="020B0604020202020204" pitchFamily="34" charset="0"/>
                <a:cs typeface="Arial" panose="020B0604020202020204" pitchFamily="34" charset="0"/>
              </a:rPr>
              <a:t> </a:t>
            </a:r>
            <a:r>
              <a:rPr lang="es-MX" sz="1300" dirty="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179</a:t>
            </a:r>
            <a:r>
              <a:rPr lang="es-MX" sz="1300" spc="-40"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sobre</a:t>
            </a:r>
            <a:r>
              <a:rPr lang="es-MX" sz="1300" spc="-45" dirty="0" smtClean="0">
                <a:latin typeface="Arial" panose="020B0604020202020204" pitchFamily="34" charset="0"/>
                <a:cs typeface="Arial" panose="020B0604020202020204" pitchFamily="34" charset="0"/>
              </a:rPr>
              <a:t> </a:t>
            </a:r>
            <a:r>
              <a:rPr lang="es-MX" sz="1300" dirty="0" smtClean="0">
                <a:latin typeface="Arial" panose="020B0604020202020204" pitchFamily="34" charset="0"/>
                <a:cs typeface="Arial" panose="020B0604020202020204" pitchFamily="34" charset="0"/>
              </a:rPr>
              <a:t>hombres</a:t>
            </a:r>
            <a:r>
              <a:rPr lang="es-MX" sz="1300" spc="-45" dirty="0" smtClean="0">
                <a:latin typeface="Arial" panose="020B0604020202020204" pitchFamily="34" charset="0"/>
                <a:cs typeface="Arial" panose="020B0604020202020204" pitchFamily="34" charset="0"/>
              </a:rPr>
              <a:t> </a:t>
            </a:r>
            <a:r>
              <a:rPr lang="es-MX" sz="1300" spc="-10" dirty="0" smtClean="0">
                <a:latin typeface="Arial" panose="020B0604020202020204" pitchFamily="34" charset="0"/>
                <a:cs typeface="Arial" panose="020B0604020202020204" pitchFamily="34" charset="0"/>
              </a:rPr>
              <a:t>(4.65 %).</a:t>
            </a:r>
            <a:endParaRPr lang="es-MX" sz="1300" dirty="0" smtClean="0">
              <a:latin typeface="Arial" panose="020B0604020202020204" pitchFamily="34" charset="0"/>
              <a:cs typeface="Arial" panose="020B0604020202020204" pitchFamily="34" charset="0"/>
            </a:endParaRPr>
          </a:p>
          <a:p>
            <a:pPr marL="90805" marR="83185" algn="just">
              <a:lnSpc>
                <a:spcPct val="100000"/>
              </a:lnSpc>
              <a:spcBef>
                <a:spcPts val="275"/>
              </a:spcBef>
            </a:pPr>
            <a:endParaRPr sz="1400" dirty="0">
              <a:latin typeface="Calibri"/>
              <a:cs typeface="Calibri"/>
            </a:endParaRP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40</a:t>
            </a:fld>
            <a:endParaRPr spc="-25" dirty="0"/>
          </a:p>
        </p:txBody>
      </p:sp>
      <p:graphicFrame>
        <p:nvGraphicFramePr>
          <p:cNvPr id="6" name="Gráfico 5">
            <a:extLst>
              <a:ext uri="{FF2B5EF4-FFF2-40B4-BE49-F238E27FC236}">
                <a16:creationId xmlns:a16="http://schemas.microsoft.com/office/drawing/2014/main" id="{B468A73E-A437-C940-3787-50FCA70C6009}"/>
              </a:ext>
            </a:extLst>
          </p:cNvPr>
          <p:cNvGraphicFramePr>
            <a:graphicFrameLocks/>
          </p:cNvGraphicFramePr>
          <p:nvPr>
            <p:extLst>
              <p:ext uri="{D42A27DB-BD31-4B8C-83A1-F6EECF244321}">
                <p14:modId xmlns:p14="http://schemas.microsoft.com/office/powerpoint/2010/main" val="135959970"/>
              </p:ext>
            </p:extLst>
          </p:nvPr>
        </p:nvGraphicFramePr>
        <p:xfrm>
          <a:off x="1676400" y="529639"/>
          <a:ext cx="8513309" cy="3572979"/>
        </p:xfrm>
        <a:graphic>
          <a:graphicData uri="http://schemas.openxmlformats.org/drawingml/2006/chart">
            <c:chart xmlns:c="http://schemas.openxmlformats.org/drawingml/2006/chart" xmlns:r="http://schemas.openxmlformats.org/officeDocument/2006/relationships" r:id="rId2"/>
          </a:graphicData>
        </a:graphic>
      </p:graphicFrame>
      <p:sp>
        <p:nvSpPr>
          <p:cNvPr id="5" name="object 3"/>
          <p:cNvSpPr txBox="1">
            <a:spLocks/>
          </p:cNvSpPr>
          <p:nvPr/>
        </p:nvSpPr>
        <p:spPr>
          <a:xfrm>
            <a:off x="2362200" y="224725"/>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CLASIFICACIÓN DE LAS MENCIONES</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41</a:t>
            </a:fld>
            <a:endParaRPr spc="-25" dirty="0"/>
          </a:p>
        </p:txBody>
      </p:sp>
      <p:graphicFrame>
        <p:nvGraphicFramePr>
          <p:cNvPr id="8" name="Tabla 7"/>
          <p:cNvGraphicFramePr>
            <a:graphicFrameLocks noGrp="1"/>
          </p:cNvGraphicFramePr>
          <p:nvPr>
            <p:extLst>
              <p:ext uri="{D42A27DB-BD31-4B8C-83A1-F6EECF244321}">
                <p14:modId xmlns:p14="http://schemas.microsoft.com/office/powerpoint/2010/main" val="2296344203"/>
              </p:ext>
            </p:extLst>
          </p:nvPr>
        </p:nvGraphicFramePr>
        <p:xfrm>
          <a:off x="1981200" y="3581400"/>
          <a:ext cx="8145462" cy="1809274"/>
        </p:xfrm>
        <a:graphic>
          <a:graphicData uri="http://schemas.openxmlformats.org/drawingml/2006/table">
            <a:tbl>
              <a:tblPr/>
              <a:tblGrid>
                <a:gridCol w="2895600">
                  <a:extLst>
                    <a:ext uri="{9D8B030D-6E8A-4147-A177-3AD203B41FA5}">
                      <a16:colId xmlns:a16="http://schemas.microsoft.com/office/drawing/2014/main" val="290576739"/>
                    </a:ext>
                  </a:extLst>
                </a:gridCol>
                <a:gridCol w="2385524">
                  <a:extLst>
                    <a:ext uri="{9D8B030D-6E8A-4147-A177-3AD203B41FA5}">
                      <a16:colId xmlns:a16="http://schemas.microsoft.com/office/drawing/2014/main" val="2841789889"/>
                    </a:ext>
                  </a:extLst>
                </a:gridCol>
                <a:gridCol w="1145735">
                  <a:extLst>
                    <a:ext uri="{9D8B030D-6E8A-4147-A177-3AD203B41FA5}">
                      <a16:colId xmlns:a16="http://schemas.microsoft.com/office/drawing/2014/main" val="2353378151"/>
                    </a:ext>
                  </a:extLst>
                </a:gridCol>
                <a:gridCol w="1718603">
                  <a:extLst>
                    <a:ext uri="{9D8B030D-6E8A-4147-A177-3AD203B41FA5}">
                      <a16:colId xmlns:a16="http://schemas.microsoft.com/office/drawing/2014/main" val="7482859"/>
                    </a:ext>
                  </a:extLst>
                </a:gridCol>
              </a:tblGrid>
              <a:tr h="652618">
                <a:tc>
                  <a:txBody>
                    <a:bodyPr/>
                    <a:lstStyle/>
                    <a:p>
                      <a:pPr algn="ctr" fontAlgn="b"/>
                      <a:r>
                        <a:rPr lang="es-MX" sz="1200" b="1" i="0" u="none" strike="noStrike" dirty="0">
                          <a:solidFill>
                            <a:srgbClr val="FFFFFF"/>
                          </a:solidFill>
                          <a:effectLst/>
                          <a:latin typeface="Aptos Narrow" panose="02110004020202020204"/>
                        </a:rPr>
                        <a:t>ACTORES </a:t>
                      </a:r>
                      <a:r>
                        <a:rPr lang="es-MX" sz="1200" b="1" i="0" u="none" strike="noStrike" dirty="0" smtClean="0">
                          <a:solidFill>
                            <a:srgbClr val="FFFFFF"/>
                          </a:solidFill>
                          <a:effectLst/>
                          <a:latin typeface="Aptos Narrow" panose="02110004020202020204"/>
                        </a:rPr>
                        <a:t>POLÍTICOS</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smtClean="0">
                          <a:solidFill>
                            <a:srgbClr val="FFFFFF"/>
                          </a:solidFill>
                          <a:effectLst/>
                          <a:latin typeface="Aptos Narrow" panose="02110004020202020204"/>
                        </a:rPr>
                        <a:t>POSITIVA</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smtClean="0">
                          <a:solidFill>
                            <a:srgbClr val="FFFFFF"/>
                          </a:solidFill>
                          <a:effectLst/>
                          <a:latin typeface="Aptos Narrow" panose="02110004020202020204"/>
                        </a:rPr>
                        <a:t>NEGATIVA</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FFFFFF"/>
                          </a:solidFill>
                          <a:effectLst/>
                          <a:latin typeface="Aptos Narrow" panose="02110004020202020204"/>
                        </a:rPr>
                        <a:t>NO </a:t>
                      </a:r>
                      <a:r>
                        <a:rPr lang="es-MX" sz="1200" b="1" i="0" u="none" strike="noStrike" dirty="0" smtClean="0">
                          <a:solidFill>
                            <a:srgbClr val="FFFFFF"/>
                          </a:solidFill>
                          <a:effectLst/>
                          <a:latin typeface="Aptos Narrow" panose="02110004020202020204"/>
                        </a:rPr>
                        <a:t>ADJETIVADA</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050553598"/>
                  </a:ext>
                </a:extLst>
              </a:tr>
              <a:tr h="385552">
                <a:tc>
                  <a:txBody>
                    <a:bodyPr/>
                    <a:lstStyle/>
                    <a:p>
                      <a:pPr algn="l" fontAlgn="b"/>
                      <a:r>
                        <a:rPr lang="es-MX" sz="1200" b="0" i="0" u="none" strike="noStrike">
                          <a:solidFill>
                            <a:srgbClr val="000000"/>
                          </a:solidFill>
                          <a:effectLst/>
                          <a:latin typeface="Aptos Narrow" panose="02110004020202020204"/>
                        </a:rPr>
                        <a:t>MUJER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smtClean="0">
                          <a:solidFill>
                            <a:srgbClr val="000000"/>
                          </a:solidFill>
                          <a:effectLst/>
                          <a:latin typeface="Aptos Narrow" panose="02110004020202020204"/>
                        </a:rPr>
                        <a:t>6,88%</a:t>
                      </a:r>
                      <a:endParaRPr lang="es-MX" sz="12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smtClean="0">
                          <a:solidFill>
                            <a:srgbClr val="000000"/>
                          </a:solidFill>
                          <a:effectLst/>
                          <a:latin typeface="Aptos Narrow" panose="02110004020202020204"/>
                        </a:rPr>
                        <a:t>.91%</a:t>
                      </a:r>
                      <a:endParaRPr lang="es-MX" sz="12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smtClean="0">
                          <a:solidFill>
                            <a:srgbClr val="000000"/>
                          </a:solidFill>
                          <a:effectLst/>
                          <a:latin typeface="Aptos Narrow" panose="02110004020202020204"/>
                        </a:rPr>
                        <a:t>48,74%</a:t>
                      </a:r>
                      <a:endParaRPr lang="es-MX" sz="12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060465354"/>
                  </a:ext>
                </a:extLst>
              </a:tr>
              <a:tr h="385552">
                <a:tc>
                  <a:txBody>
                    <a:bodyPr/>
                    <a:lstStyle/>
                    <a:p>
                      <a:pPr algn="l" fontAlgn="b"/>
                      <a:r>
                        <a:rPr lang="es-MX" sz="1200" b="0" i="0" u="none" strike="noStrike">
                          <a:solidFill>
                            <a:srgbClr val="000000"/>
                          </a:solidFill>
                          <a:effectLst/>
                          <a:latin typeface="Aptos Narrow" panose="02110004020202020204"/>
                        </a:rPr>
                        <a:t>HOMBRE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smtClean="0">
                          <a:solidFill>
                            <a:srgbClr val="000000"/>
                          </a:solidFill>
                          <a:effectLst/>
                          <a:latin typeface="Aptos Narrow" panose="02110004020202020204"/>
                        </a:rPr>
                        <a:t>4.65%</a:t>
                      </a:r>
                      <a:endParaRPr lang="es-MX" sz="12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smtClean="0">
                          <a:solidFill>
                            <a:srgbClr val="000000"/>
                          </a:solidFill>
                          <a:effectLst/>
                          <a:latin typeface="Aptos Narrow" panose="02110004020202020204"/>
                        </a:rPr>
                        <a:t>1.32%</a:t>
                      </a:r>
                      <a:endParaRPr lang="es-MX" sz="12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smtClean="0">
                          <a:solidFill>
                            <a:srgbClr val="000000"/>
                          </a:solidFill>
                          <a:effectLst/>
                          <a:latin typeface="Aptos Narrow" panose="02110004020202020204"/>
                        </a:rPr>
                        <a:t>37.50%</a:t>
                      </a:r>
                      <a:endParaRPr lang="es-MX" sz="12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575677438"/>
                  </a:ext>
                </a:extLst>
              </a:tr>
              <a:tr h="385552">
                <a:tc>
                  <a:txBody>
                    <a:bodyPr/>
                    <a:lstStyle/>
                    <a:p>
                      <a:pPr algn="l" fontAlgn="b"/>
                      <a:r>
                        <a:rPr lang="es-MX" sz="1200" b="1" i="0" u="none" strike="noStrike" dirty="0">
                          <a:solidFill>
                            <a:srgbClr val="000000"/>
                          </a:solidFill>
                          <a:effectLst/>
                          <a:latin typeface="Aptos Narrow" panose="02110004020202020204"/>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smtClean="0">
                          <a:solidFill>
                            <a:srgbClr val="000000"/>
                          </a:solidFill>
                          <a:effectLst/>
                          <a:latin typeface="Aptos Narrow" panose="02110004020202020204"/>
                        </a:rPr>
                        <a:t>11.53%</a:t>
                      </a:r>
                      <a:endParaRPr lang="es-MX" sz="1200" b="1"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smtClean="0">
                          <a:solidFill>
                            <a:srgbClr val="000000"/>
                          </a:solidFill>
                          <a:effectLst/>
                          <a:latin typeface="Aptos Narrow" panose="02110004020202020204"/>
                        </a:rPr>
                        <a:t>2.23%</a:t>
                      </a:r>
                      <a:endParaRPr lang="es-MX" sz="1200" b="1"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smtClean="0">
                          <a:solidFill>
                            <a:srgbClr val="000000"/>
                          </a:solidFill>
                          <a:effectLst/>
                          <a:latin typeface="Aptos Narrow" panose="02110004020202020204"/>
                        </a:rPr>
                        <a:t>86.24%</a:t>
                      </a:r>
                      <a:endParaRPr lang="es-MX" sz="1200" b="1"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6775235"/>
                  </a:ext>
                </a:extLst>
              </a:tr>
            </a:tbl>
          </a:graphicData>
        </a:graphic>
      </p:graphicFrame>
      <p:graphicFrame>
        <p:nvGraphicFramePr>
          <p:cNvPr id="10" name="Tabla 9"/>
          <p:cNvGraphicFramePr>
            <a:graphicFrameLocks noGrp="1"/>
          </p:cNvGraphicFramePr>
          <p:nvPr>
            <p:extLst>
              <p:ext uri="{D42A27DB-BD31-4B8C-83A1-F6EECF244321}">
                <p14:modId xmlns:p14="http://schemas.microsoft.com/office/powerpoint/2010/main" val="4063888751"/>
              </p:ext>
            </p:extLst>
          </p:nvPr>
        </p:nvGraphicFramePr>
        <p:xfrm>
          <a:off x="1981200" y="1219200"/>
          <a:ext cx="8145461" cy="1676400"/>
        </p:xfrm>
        <a:graphic>
          <a:graphicData uri="http://schemas.openxmlformats.org/drawingml/2006/table">
            <a:tbl>
              <a:tblPr/>
              <a:tblGrid>
                <a:gridCol w="2856405">
                  <a:extLst>
                    <a:ext uri="{9D8B030D-6E8A-4147-A177-3AD203B41FA5}">
                      <a16:colId xmlns:a16="http://schemas.microsoft.com/office/drawing/2014/main" val="622300872"/>
                    </a:ext>
                  </a:extLst>
                </a:gridCol>
                <a:gridCol w="1773481">
                  <a:extLst>
                    <a:ext uri="{9D8B030D-6E8A-4147-A177-3AD203B41FA5}">
                      <a16:colId xmlns:a16="http://schemas.microsoft.com/office/drawing/2014/main" val="3668805325"/>
                    </a:ext>
                  </a:extLst>
                </a:gridCol>
                <a:gridCol w="1004450">
                  <a:extLst>
                    <a:ext uri="{9D8B030D-6E8A-4147-A177-3AD203B41FA5}">
                      <a16:colId xmlns:a16="http://schemas.microsoft.com/office/drawing/2014/main" val="3338150047"/>
                    </a:ext>
                  </a:extLst>
                </a:gridCol>
                <a:gridCol w="1299863">
                  <a:extLst>
                    <a:ext uri="{9D8B030D-6E8A-4147-A177-3AD203B41FA5}">
                      <a16:colId xmlns:a16="http://schemas.microsoft.com/office/drawing/2014/main" val="3996974490"/>
                    </a:ext>
                  </a:extLst>
                </a:gridCol>
                <a:gridCol w="1211262">
                  <a:extLst>
                    <a:ext uri="{9D8B030D-6E8A-4147-A177-3AD203B41FA5}">
                      <a16:colId xmlns:a16="http://schemas.microsoft.com/office/drawing/2014/main" val="3429113929"/>
                    </a:ext>
                  </a:extLst>
                </a:gridCol>
              </a:tblGrid>
              <a:tr h="812181">
                <a:tc>
                  <a:txBody>
                    <a:bodyPr/>
                    <a:lstStyle/>
                    <a:p>
                      <a:pPr algn="ctr" fontAlgn="b"/>
                      <a:r>
                        <a:rPr lang="es-MX" sz="1100" b="1" i="0" u="none" strike="noStrike" dirty="0">
                          <a:solidFill>
                            <a:srgbClr val="FFFFFF"/>
                          </a:solidFill>
                          <a:effectLst/>
                          <a:latin typeface="Aptos Narrow" panose="02110004020202020204"/>
                        </a:rPr>
                        <a:t>ACTORES </a:t>
                      </a:r>
                      <a:r>
                        <a:rPr lang="es-MX" sz="1100" b="1" i="0" u="none" strike="noStrike" dirty="0" smtClean="0">
                          <a:solidFill>
                            <a:srgbClr val="FFFFFF"/>
                          </a:solidFill>
                          <a:effectLst/>
                          <a:latin typeface="Aptos Narrow" panose="02110004020202020204"/>
                        </a:rPr>
                        <a:t>POLÍTICOS</a:t>
                      </a:r>
                    </a:p>
                    <a:p>
                      <a:pPr algn="ctr" fontAlgn="b"/>
                      <a:endParaRPr lang="es-MX" sz="1100" b="1" i="0" u="none" strike="noStrike" dirty="0">
                        <a:solidFill>
                          <a:srgbClr val="FFFFFF"/>
                        </a:solidFill>
                        <a:effectLst/>
                        <a:latin typeface="Aptos Narrow" panose="02110004020202020204"/>
                      </a:endParaRP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smtClean="0">
                          <a:solidFill>
                            <a:srgbClr val="FFFFFF"/>
                          </a:solidFill>
                          <a:effectLst/>
                          <a:latin typeface="Aptos Narrow" panose="02110004020202020204"/>
                        </a:rPr>
                        <a:t>POSITIVA</a:t>
                      </a:r>
                    </a:p>
                    <a:p>
                      <a:pPr algn="ctr" fontAlgn="b"/>
                      <a:endParaRPr lang="es-MX" sz="1100" b="1" i="0" u="none" strike="noStrike" dirty="0">
                        <a:solidFill>
                          <a:srgbClr val="FFFFFF"/>
                        </a:solidFill>
                        <a:effectLst/>
                        <a:latin typeface="Aptos Narrow" panose="02110004020202020204"/>
                      </a:endParaRP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smtClean="0">
                          <a:solidFill>
                            <a:srgbClr val="FFFFFF"/>
                          </a:solidFill>
                          <a:effectLst/>
                          <a:latin typeface="Aptos Narrow" panose="02110004020202020204"/>
                        </a:rPr>
                        <a:t>NEGATIVA</a:t>
                      </a:r>
                    </a:p>
                    <a:p>
                      <a:pPr algn="ctr" fontAlgn="b"/>
                      <a:endParaRPr lang="es-MX" sz="1100" b="1" i="0" u="none" strike="noStrike" dirty="0">
                        <a:solidFill>
                          <a:srgbClr val="FFFFFF"/>
                        </a:solidFill>
                        <a:effectLst/>
                        <a:latin typeface="Aptos Narrow" panose="02110004020202020204"/>
                      </a:endParaRP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a:solidFill>
                            <a:srgbClr val="FFFFFF"/>
                          </a:solidFill>
                          <a:effectLst/>
                          <a:latin typeface="Aptos Narrow" panose="02110004020202020204"/>
                        </a:rPr>
                        <a:t>NO </a:t>
                      </a:r>
                      <a:r>
                        <a:rPr lang="es-MX" sz="1100" b="1" i="0" u="none" strike="noStrike" dirty="0" smtClean="0">
                          <a:solidFill>
                            <a:srgbClr val="FFFFFF"/>
                          </a:solidFill>
                          <a:effectLst/>
                          <a:latin typeface="Aptos Narrow" panose="02110004020202020204"/>
                        </a:rPr>
                        <a:t>ADJETIVADA</a:t>
                      </a:r>
                    </a:p>
                    <a:p>
                      <a:pPr algn="ctr" fontAlgn="b"/>
                      <a:endParaRPr lang="es-MX" sz="1100" b="1" i="0" u="none" strike="noStrike" dirty="0">
                        <a:solidFill>
                          <a:srgbClr val="FFFFFF"/>
                        </a:solidFill>
                        <a:effectLst/>
                        <a:latin typeface="Aptos Narrow" panose="02110004020202020204"/>
                      </a:endParaRP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smtClean="0">
                          <a:solidFill>
                            <a:srgbClr val="FFFFFF"/>
                          </a:solidFill>
                          <a:effectLst/>
                          <a:latin typeface="Aptos Narrow" panose="02110004020202020204"/>
                        </a:rPr>
                        <a:t>TOTALES</a:t>
                      </a:r>
                    </a:p>
                    <a:p>
                      <a:pPr algn="ctr" fontAlgn="b"/>
                      <a:r>
                        <a:rPr lang="es-MX" sz="1100" b="1" i="0" u="none" strike="noStrike" dirty="0" smtClean="0">
                          <a:solidFill>
                            <a:srgbClr val="FFFFFF"/>
                          </a:solidFill>
                          <a:effectLst/>
                          <a:latin typeface="Aptos Narrow" panose="02110004020202020204"/>
                        </a:rPr>
                        <a:t> </a:t>
                      </a:r>
                      <a:endParaRPr lang="es-MX" sz="1100" b="1" i="0" u="none" strike="noStrike" dirty="0">
                        <a:solidFill>
                          <a:srgbClr val="FFFFFF"/>
                        </a:solidFill>
                        <a:effectLst/>
                        <a:latin typeface="Aptos Narrow" panose="02110004020202020204"/>
                      </a:endParaRP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566852049"/>
                  </a:ext>
                </a:extLst>
              </a:tr>
              <a:tr h="288073">
                <a:tc>
                  <a:txBody>
                    <a:bodyPr/>
                    <a:lstStyle/>
                    <a:p>
                      <a:pPr algn="l" fontAlgn="b"/>
                      <a:r>
                        <a:rPr lang="es-MX" sz="1100" b="0" i="0" u="none" strike="noStrike">
                          <a:solidFill>
                            <a:srgbClr val="000000"/>
                          </a:solidFill>
                          <a:effectLst/>
                          <a:latin typeface="Aptos Narrow" panose="02110004020202020204"/>
                        </a:rPr>
                        <a:t>MUJER</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265</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35</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1,877</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2,177</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287740464"/>
                  </a:ext>
                </a:extLst>
              </a:tr>
              <a:tr h="288073">
                <a:tc>
                  <a:txBody>
                    <a:bodyPr/>
                    <a:lstStyle/>
                    <a:p>
                      <a:pPr algn="l" fontAlgn="b"/>
                      <a:r>
                        <a:rPr lang="es-MX" sz="1100" b="0" i="0" u="none" strike="noStrike">
                          <a:solidFill>
                            <a:srgbClr val="000000"/>
                          </a:solidFill>
                          <a:effectLst/>
                          <a:latin typeface="Aptos Narrow" panose="02110004020202020204"/>
                        </a:rPr>
                        <a:t>HOMBRE</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179</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51</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1,444</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1,674</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159466872"/>
                  </a:ext>
                </a:extLst>
              </a:tr>
              <a:tr h="288073">
                <a:tc>
                  <a:txBody>
                    <a:bodyPr/>
                    <a:lstStyle/>
                    <a:p>
                      <a:pPr algn="l" fontAlgn="b"/>
                      <a:r>
                        <a:rPr lang="es-MX" sz="1100" b="1" i="0" u="none" strike="noStrike">
                          <a:solidFill>
                            <a:srgbClr val="000000"/>
                          </a:solidFill>
                          <a:effectLst/>
                          <a:latin typeface="Aptos Narrow" panose="02110004020202020204"/>
                        </a:rPr>
                        <a:t>TOTAL</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a:solidFill>
                            <a:srgbClr val="000000"/>
                          </a:solidFill>
                          <a:effectLst/>
                          <a:latin typeface="Aptos Narrow" panose="02110004020202020204"/>
                        </a:rPr>
                        <a:t>444</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a:solidFill>
                            <a:srgbClr val="000000"/>
                          </a:solidFill>
                          <a:effectLst/>
                          <a:latin typeface="Aptos Narrow" panose="02110004020202020204"/>
                        </a:rPr>
                        <a:t>86</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dirty="0">
                          <a:solidFill>
                            <a:srgbClr val="000000"/>
                          </a:solidFill>
                          <a:effectLst/>
                          <a:latin typeface="Aptos Narrow" panose="02110004020202020204"/>
                        </a:rPr>
                        <a:t>3,321</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dirty="0">
                          <a:solidFill>
                            <a:srgbClr val="000000"/>
                          </a:solidFill>
                          <a:effectLst/>
                          <a:latin typeface="Aptos Narrow" panose="02110004020202020204"/>
                        </a:rPr>
                        <a:t>3,851</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8065626"/>
                  </a:ext>
                </a:extLst>
              </a:tr>
            </a:tbl>
          </a:graphicData>
        </a:graphic>
      </p:graphicFrame>
      <p:sp>
        <p:nvSpPr>
          <p:cNvPr id="6" name="object 3"/>
          <p:cNvSpPr txBox="1">
            <a:spLocks/>
          </p:cNvSpPr>
          <p:nvPr/>
        </p:nvSpPr>
        <p:spPr>
          <a:xfrm>
            <a:off x="2884931" y="500209"/>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CLASIFICACIÓN DE LAS MENCIONES</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42</a:t>
            </a:fld>
            <a:endParaRPr spc="-25" dirty="0"/>
          </a:p>
        </p:txBody>
      </p:sp>
      <p:sp>
        <p:nvSpPr>
          <p:cNvPr id="7" name="Rectangle 1"/>
          <p:cNvSpPr>
            <a:spLocks noChangeArrowheads="1"/>
          </p:cNvSpPr>
          <p:nvPr/>
        </p:nvSpPr>
        <p:spPr bwMode="auto">
          <a:xfrm>
            <a:off x="152400" y="4240694"/>
            <a:ext cx="11887200" cy="2354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smtClean="0">
                <a:ln>
                  <a:noFill/>
                </a:ln>
                <a:solidFill>
                  <a:schemeClr val="tx1"/>
                </a:solidFill>
                <a:effectLst/>
                <a:latin typeface="Arial" panose="020B0604020202020204" pitchFamily="34" charset="0"/>
              </a:rPr>
              <a:t>Tomando en cuenta las categorías de valoración Positiva, Negativa y No Adjetivada en el registro derivado del monitoreo de radio y televisión a nivel estatal, se analizó la cobertura informativa sobre las personas actoras políticas con el mayor número de menciones durante el periodo comprendido del 01 de</a:t>
            </a:r>
            <a:r>
              <a:rPr kumimoji="0" lang="es-MX" altLang="es-MX" sz="1400" i="0" u="none" strike="noStrike" cap="none" normalizeH="0" dirty="0" smtClean="0">
                <a:ln>
                  <a:noFill/>
                </a:ln>
                <a:solidFill>
                  <a:schemeClr val="tx1"/>
                </a:solidFill>
                <a:effectLst/>
                <a:latin typeface="Arial" panose="020B0604020202020204" pitchFamily="34" charset="0"/>
              </a:rPr>
              <a:t> may</a:t>
            </a:r>
            <a:r>
              <a:rPr kumimoji="0" lang="es-MX" altLang="es-MX" sz="1400" i="0" u="none" strike="noStrike" cap="none" normalizeH="0" baseline="0" dirty="0" smtClean="0">
                <a:ln>
                  <a:noFill/>
                </a:ln>
                <a:solidFill>
                  <a:schemeClr val="tx1"/>
                </a:solidFill>
                <a:effectLst/>
                <a:latin typeface="Arial" panose="020B0604020202020204" pitchFamily="34" charset="0"/>
              </a:rPr>
              <a:t>o al 30 de </a:t>
            </a:r>
            <a:r>
              <a:rPr lang="es-MX" altLang="es-MX" sz="1400" dirty="0" smtClean="0">
                <a:solidFill>
                  <a:schemeClr val="tx1"/>
                </a:solidFill>
                <a:latin typeface="Arial" panose="020B0604020202020204" pitchFamily="34" charset="0"/>
              </a:rPr>
              <a:t>junio</a:t>
            </a:r>
            <a:r>
              <a:rPr kumimoji="0" lang="es-MX" altLang="es-MX" sz="1400" i="0" u="none" strike="noStrike" cap="none" normalizeH="0" baseline="0" dirty="0" smtClean="0">
                <a:ln>
                  <a:noFill/>
                </a:ln>
                <a:solidFill>
                  <a:schemeClr val="tx1"/>
                </a:solidFill>
                <a:effectLst/>
                <a:latin typeface="Arial" panose="020B0604020202020204" pitchFamily="34" charset="0"/>
              </a:rPr>
              <a:t> de 2026. Este análisis excluye las piezas de opinión y análisis, en cumplimiento de los lineamientos metodológicos que garantizan el respeto a los principios de libertad de expresión. La valoración correspondiente a las tres figuras con mayor número de menciones se distribuyó de la siguiente manera: Evelyn Cecia Salgado Pineda registró </a:t>
            </a:r>
            <a:r>
              <a:rPr lang="es-MX" altLang="es-MX" sz="1400" dirty="0" smtClean="0">
                <a:solidFill>
                  <a:schemeClr val="tx1"/>
                </a:solidFill>
                <a:latin typeface="Arial" panose="020B0604020202020204" pitchFamily="34" charset="0"/>
              </a:rPr>
              <a:t>801</a:t>
            </a:r>
            <a:r>
              <a:rPr kumimoji="0" lang="es-MX" altLang="es-MX" sz="1400" i="0" u="none" strike="noStrike" cap="none" normalizeH="0" baseline="0" dirty="0" smtClean="0">
                <a:ln>
                  <a:noFill/>
                </a:ln>
                <a:solidFill>
                  <a:schemeClr val="tx1"/>
                </a:solidFill>
                <a:effectLst/>
                <a:latin typeface="Arial" panose="020B0604020202020204" pitchFamily="34" charset="0"/>
              </a:rPr>
              <a:t> menciones, de las cuales </a:t>
            </a:r>
            <a:r>
              <a:rPr lang="es-MX" altLang="es-MX" sz="1400" dirty="0" smtClean="0">
                <a:solidFill>
                  <a:schemeClr val="tx1"/>
                </a:solidFill>
                <a:latin typeface="Arial" panose="020B0604020202020204" pitchFamily="34" charset="0"/>
              </a:rPr>
              <a:t>130</a:t>
            </a:r>
            <a:r>
              <a:rPr kumimoji="0" lang="es-MX" altLang="es-MX" sz="1400" i="0" u="none" strike="noStrike" cap="none" normalizeH="0" baseline="0" dirty="0" smtClean="0">
                <a:ln>
                  <a:noFill/>
                </a:ln>
                <a:solidFill>
                  <a:schemeClr val="tx1"/>
                </a:solidFill>
                <a:effectLst/>
                <a:latin typeface="Arial" panose="020B0604020202020204" pitchFamily="34" charset="0"/>
              </a:rPr>
              <a:t> fueron Positivas, 6 Negativas y </a:t>
            </a:r>
            <a:r>
              <a:rPr lang="es-MX" altLang="es-MX" sz="1400" dirty="0" smtClean="0">
                <a:solidFill>
                  <a:schemeClr val="tx1"/>
                </a:solidFill>
                <a:latin typeface="Arial" panose="020B0604020202020204" pitchFamily="34" charset="0"/>
              </a:rPr>
              <a:t>665</a:t>
            </a:r>
            <a:r>
              <a:rPr kumimoji="0" lang="es-MX" altLang="es-MX" sz="1400" i="0" u="none" strike="noStrike" cap="none" normalizeH="0" baseline="0" dirty="0" smtClean="0">
                <a:ln>
                  <a:noFill/>
                </a:ln>
                <a:solidFill>
                  <a:schemeClr val="tx1"/>
                </a:solidFill>
                <a:effectLst/>
                <a:latin typeface="Arial" panose="020B0604020202020204" pitchFamily="34" charset="0"/>
              </a:rPr>
              <a:t> No </a:t>
            </a:r>
            <a:r>
              <a:rPr lang="es-MX" altLang="es-MX" sz="1400" dirty="0">
                <a:solidFill>
                  <a:schemeClr val="tx1"/>
                </a:solidFill>
                <a:latin typeface="Arial" panose="020B0604020202020204" pitchFamily="34" charset="0"/>
              </a:rPr>
              <a:t>A</a:t>
            </a:r>
            <a:r>
              <a:rPr kumimoji="0" lang="es-MX" altLang="es-MX" sz="1400" i="0" u="none" strike="noStrike" cap="none" normalizeH="0" baseline="0" dirty="0" smtClean="0">
                <a:ln>
                  <a:noFill/>
                </a:ln>
                <a:solidFill>
                  <a:schemeClr val="tx1"/>
                </a:solidFill>
                <a:effectLst/>
                <a:latin typeface="Arial" panose="020B0604020202020204" pitchFamily="34" charset="0"/>
              </a:rPr>
              <a:t>djetivadas; </a:t>
            </a:r>
            <a:r>
              <a:rPr kumimoji="0" lang="es-MX" altLang="es-MX" sz="1400" i="0" u="none" strike="noStrike" cap="none" normalizeH="0" baseline="0" dirty="0" err="1" smtClean="0">
                <a:ln>
                  <a:noFill/>
                </a:ln>
                <a:solidFill>
                  <a:schemeClr val="tx1"/>
                </a:solidFill>
                <a:effectLst/>
                <a:latin typeface="Arial" panose="020B0604020202020204" pitchFamily="34" charset="0"/>
              </a:rPr>
              <a:t>Abelina</a:t>
            </a:r>
            <a:r>
              <a:rPr kumimoji="0" lang="es-MX" altLang="es-MX" sz="1400" i="0" u="none" strike="noStrike" cap="none" normalizeH="0" baseline="0" dirty="0" smtClean="0">
                <a:ln>
                  <a:noFill/>
                </a:ln>
                <a:solidFill>
                  <a:schemeClr val="tx1"/>
                </a:solidFill>
                <a:effectLst/>
                <a:latin typeface="Arial" panose="020B0604020202020204" pitchFamily="34" charset="0"/>
              </a:rPr>
              <a:t> López Rodríguez acumuló: </a:t>
            </a:r>
            <a:r>
              <a:rPr lang="es-MX" altLang="es-MX" sz="1400" dirty="0" smtClean="0">
                <a:solidFill>
                  <a:schemeClr val="tx1"/>
                </a:solidFill>
                <a:latin typeface="Arial" panose="020B0604020202020204" pitchFamily="34" charset="0"/>
              </a:rPr>
              <a:t>312</a:t>
            </a:r>
            <a:r>
              <a:rPr kumimoji="0" lang="es-MX" altLang="es-MX" sz="1400" i="0" u="none" strike="noStrike" cap="none" normalizeH="0" baseline="0" dirty="0" smtClean="0">
                <a:ln>
                  <a:noFill/>
                </a:ln>
                <a:solidFill>
                  <a:schemeClr val="tx1"/>
                </a:solidFill>
                <a:effectLst/>
                <a:latin typeface="Arial" panose="020B0604020202020204" pitchFamily="34" charset="0"/>
              </a:rPr>
              <a:t> alusiones, con 21 </a:t>
            </a:r>
            <a:r>
              <a:rPr lang="es-MX" altLang="es-MX" sz="1400" dirty="0">
                <a:solidFill>
                  <a:schemeClr val="tx1"/>
                </a:solidFill>
                <a:latin typeface="Arial" panose="020B0604020202020204" pitchFamily="34" charset="0"/>
              </a:rPr>
              <a:t>P</a:t>
            </a:r>
            <a:r>
              <a:rPr kumimoji="0" lang="es-MX" altLang="es-MX" sz="1400" i="0" u="none" strike="noStrike" cap="none" normalizeH="0" baseline="0" dirty="0" smtClean="0">
                <a:ln>
                  <a:noFill/>
                </a:ln>
                <a:solidFill>
                  <a:schemeClr val="tx1"/>
                </a:solidFill>
                <a:effectLst/>
                <a:latin typeface="Arial" panose="020B0604020202020204" pitchFamily="34" charset="0"/>
              </a:rPr>
              <a:t>ositivas, </a:t>
            </a:r>
            <a:r>
              <a:rPr lang="es-MX" altLang="es-MX" sz="1400" dirty="0">
                <a:solidFill>
                  <a:schemeClr val="tx1"/>
                </a:solidFill>
                <a:latin typeface="Arial" panose="020B0604020202020204" pitchFamily="34" charset="0"/>
              </a:rPr>
              <a:t>4</a:t>
            </a:r>
            <a:r>
              <a:rPr kumimoji="0" lang="es-MX" altLang="es-MX" sz="1400" i="0" u="none" strike="noStrike" cap="none" normalizeH="0" baseline="0" dirty="0" smtClean="0">
                <a:ln>
                  <a:noFill/>
                </a:ln>
                <a:solidFill>
                  <a:schemeClr val="tx1"/>
                </a:solidFill>
                <a:effectLst/>
                <a:latin typeface="Arial" panose="020B0604020202020204" pitchFamily="34" charset="0"/>
              </a:rPr>
              <a:t> Negativas y </a:t>
            </a:r>
            <a:r>
              <a:rPr lang="es-MX" altLang="es-MX" sz="1400" dirty="0" smtClean="0">
                <a:solidFill>
                  <a:schemeClr val="tx1"/>
                </a:solidFill>
                <a:latin typeface="Arial" panose="020B0604020202020204" pitchFamily="34" charset="0"/>
              </a:rPr>
              <a:t>287</a:t>
            </a:r>
            <a:r>
              <a:rPr kumimoji="0" lang="es-MX" altLang="es-MX" sz="1400" i="0" u="none" strike="noStrike" cap="none" normalizeH="0" baseline="0" dirty="0" smtClean="0">
                <a:ln>
                  <a:noFill/>
                </a:ln>
                <a:solidFill>
                  <a:schemeClr val="tx1"/>
                </a:solidFill>
                <a:effectLst/>
                <a:latin typeface="Arial" panose="020B0604020202020204" pitchFamily="34" charset="0"/>
              </a:rPr>
              <a:t> No </a:t>
            </a:r>
            <a:r>
              <a:rPr lang="es-MX" altLang="es-MX" sz="1400" dirty="0">
                <a:solidFill>
                  <a:schemeClr val="tx1"/>
                </a:solidFill>
                <a:latin typeface="Arial" panose="020B0604020202020204" pitchFamily="34" charset="0"/>
              </a:rPr>
              <a:t>A</a:t>
            </a:r>
            <a:r>
              <a:rPr kumimoji="0" lang="es-MX" altLang="es-MX" sz="1400" i="0" u="none" strike="noStrike" cap="none" normalizeH="0" baseline="0" dirty="0" smtClean="0">
                <a:ln>
                  <a:noFill/>
                </a:ln>
                <a:solidFill>
                  <a:schemeClr val="tx1"/>
                </a:solidFill>
                <a:effectLst/>
                <a:latin typeface="Arial" panose="020B0604020202020204" pitchFamily="34" charset="0"/>
              </a:rPr>
              <a:t>djetivadas; mientras que Beatriz Mojica Morga obtuvo: </a:t>
            </a:r>
            <a:r>
              <a:rPr lang="es-MX" altLang="es-MX" sz="1400" dirty="0" smtClean="0">
                <a:solidFill>
                  <a:schemeClr val="tx1"/>
                </a:solidFill>
                <a:latin typeface="Arial" panose="020B0604020202020204" pitchFamily="34" charset="0"/>
              </a:rPr>
              <a:t>195</a:t>
            </a:r>
            <a:r>
              <a:rPr kumimoji="0" lang="es-MX" altLang="es-MX" sz="1400" i="0" u="none" strike="noStrike" cap="none" normalizeH="0" baseline="0" dirty="0" smtClean="0">
                <a:ln>
                  <a:noFill/>
                </a:ln>
                <a:solidFill>
                  <a:schemeClr val="tx1"/>
                </a:solidFill>
                <a:effectLst/>
                <a:latin typeface="Arial" panose="020B0604020202020204" pitchFamily="34" charset="0"/>
              </a:rPr>
              <a:t> menciones, distribuidas en </a:t>
            </a:r>
            <a:r>
              <a:rPr lang="es-MX" altLang="es-MX" sz="1400" dirty="0">
                <a:solidFill>
                  <a:schemeClr val="tx1"/>
                </a:solidFill>
                <a:latin typeface="Arial" panose="020B0604020202020204" pitchFamily="34" charset="0"/>
              </a:rPr>
              <a:t>8</a:t>
            </a:r>
            <a:r>
              <a:rPr kumimoji="0" lang="es-MX" altLang="es-MX" sz="1400" i="0" u="none" strike="noStrike" cap="none" normalizeH="0" baseline="0" dirty="0" smtClean="0">
                <a:ln>
                  <a:noFill/>
                </a:ln>
                <a:solidFill>
                  <a:schemeClr val="tx1"/>
                </a:solidFill>
                <a:effectLst/>
                <a:latin typeface="Arial" panose="020B0604020202020204" pitchFamily="34" charset="0"/>
              </a:rPr>
              <a:t> Positivas, </a:t>
            </a:r>
            <a:r>
              <a:rPr lang="es-MX" altLang="es-MX" sz="1400" dirty="0">
                <a:solidFill>
                  <a:schemeClr val="tx1"/>
                </a:solidFill>
                <a:latin typeface="Arial" panose="020B0604020202020204" pitchFamily="34" charset="0"/>
              </a:rPr>
              <a:t>5</a:t>
            </a:r>
            <a:r>
              <a:rPr kumimoji="0" lang="es-MX" altLang="es-MX" sz="1400" i="0" u="none" strike="noStrike" cap="none" normalizeH="0" baseline="0" dirty="0" smtClean="0">
                <a:ln>
                  <a:noFill/>
                </a:ln>
                <a:solidFill>
                  <a:schemeClr val="tx1"/>
                </a:solidFill>
                <a:effectLst/>
                <a:latin typeface="Arial" panose="020B0604020202020204" pitchFamily="34" charset="0"/>
              </a:rPr>
              <a:t> Negativas y 182 No </a:t>
            </a:r>
            <a:r>
              <a:rPr lang="es-MX" altLang="es-MX" sz="1400" dirty="0">
                <a:solidFill>
                  <a:schemeClr val="tx1"/>
                </a:solidFill>
                <a:latin typeface="Arial" panose="020B0604020202020204" pitchFamily="34" charset="0"/>
              </a:rPr>
              <a:t>A</a:t>
            </a:r>
            <a:r>
              <a:rPr kumimoji="0" lang="es-MX" altLang="es-MX" sz="1400" i="0" u="none" strike="noStrike" cap="none" normalizeH="0" baseline="0" dirty="0" smtClean="0">
                <a:ln>
                  <a:noFill/>
                </a:ln>
                <a:solidFill>
                  <a:schemeClr val="tx1"/>
                </a:solidFill>
                <a:effectLst/>
                <a:latin typeface="Arial" panose="020B0604020202020204" pitchFamily="34" charset="0"/>
              </a:rPr>
              <a:t>djetivadas.</a:t>
            </a:r>
          </a:p>
        </p:txBody>
      </p:sp>
      <p:graphicFrame>
        <p:nvGraphicFramePr>
          <p:cNvPr id="5" name="Gráfico 4"/>
          <p:cNvGraphicFramePr>
            <a:graphicFrameLocks/>
          </p:cNvGraphicFramePr>
          <p:nvPr>
            <p:extLst>
              <p:ext uri="{D42A27DB-BD31-4B8C-83A1-F6EECF244321}">
                <p14:modId xmlns:p14="http://schemas.microsoft.com/office/powerpoint/2010/main" val="984996038"/>
              </p:ext>
            </p:extLst>
          </p:nvPr>
        </p:nvGraphicFramePr>
        <p:xfrm>
          <a:off x="381000" y="609600"/>
          <a:ext cx="8534400" cy="3774003"/>
        </p:xfrm>
        <a:graphic>
          <a:graphicData uri="http://schemas.openxmlformats.org/drawingml/2006/chart">
            <c:chart xmlns:c="http://schemas.openxmlformats.org/drawingml/2006/chart" xmlns:r="http://schemas.openxmlformats.org/officeDocument/2006/relationships" r:id="rId2"/>
          </a:graphicData>
        </a:graphic>
      </p:graphicFrame>
      <p:sp>
        <p:nvSpPr>
          <p:cNvPr id="6" name="object 3"/>
          <p:cNvSpPr txBox="1">
            <a:spLocks/>
          </p:cNvSpPr>
          <p:nvPr/>
        </p:nvSpPr>
        <p:spPr>
          <a:xfrm>
            <a:off x="914400" y="287237"/>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VALORACIÓN POR PERSONAS ACTORAS POLÍTICAS</a:t>
            </a:r>
            <a:r>
              <a:rPr lang="es-MX" sz="1700" b="1" dirty="0" smtClean="0">
                <a:solidFill>
                  <a:srgbClr val="7030A0"/>
                </a:solidFill>
                <a:latin typeface="Arial" panose="020B0604020202020204" pitchFamily="34" charset="0"/>
                <a:cs typeface="Arial" panose="020B0604020202020204" pitchFamily="34" charset="0"/>
              </a:rPr>
              <a:t>  RADIO Y TV</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43</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2366406609"/>
              </p:ext>
            </p:extLst>
          </p:nvPr>
        </p:nvGraphicFramePr>
        <p:xfrm>
          <a:off x="1428927" y="1447800"/>
          <a:ext cx="9665284" cy="4254768"/>
        </p:xfrm>
        <a:graphic>
          <a:graphicData uri="http://schemas.openxmlformats.org/drawingml/2006/table">
            <a:tbl>
              <a:tblPr/>
              <a:tblGrid>
                <a:gridCol w="4016168">
                  <a:extLst>
                    <a:ext uri="{9D8B030D-6E8A-4147-A177-3AD203B41FA5}">
                      <a16:colId xmlns:a16="http://schemas.microsoft.com/office/drawing/2014/main" val="214754628"/>
                    </a:ext>
                  </a:extLst>
                </a:gridCol>
                <a:gridCol w="1412279">
                  <a:extLst>
                    <a:ext uri="{9D8B030D-6E8A-4147-A177-3AD203B41FA5}">
                      <a16:colId xmlns:a16="http://schemas.microsoft.com/office/drawing/2014/main" val="2025742571"/>
                    </a:ext>
                  </a:extLst>
                </a:gridCol>
                <a:gridCol w="1412279">
                  <a:extLst>
                    <a:ext uri="{9D8B030D-6E8A-4147-A177-3AD203B41FA5}">
                      <a16:colId xmlns:a16="http://schemas.microsoft.com/office/drawing/2014/main" val="2924570403"/>
                    </a:ext>
                  </a:extLst>
                </a:gridCol>
                <a:gridCol w="1412279">
                  <a:extLst>
                    <a:ext uri="{9D8B030D-6E8A-4147-A177-3AD203B41FA5}">
                      <a16:colId xmlns:a16="http://schemas.microsoft.com/office/drawing/2014/main" val="3659039975"/>
                    </a:ext>
                  </a:extLst>
                </a:gridCol>
                <a:gridCol w="1412279">
                  <a:extLst>
                    <a:ext uri="{9D8B030D-6E8A-4147-A177-3AD203B41FA5}">
                      <a16:colId xmlns:a16="http://schemas.microsoft.com/office/drawing/2014/main" val="553297021"/>
                    </a:ext>
                  </a:extLst>
                </a:gridCol>
              </a:tblGrid>
              <a:tr h="616576">
                <a:tc>
                  <a:txBody>
                    <a:bodyPr/>
                    <a:lstStyle/>
                    <a:p>
                      <a:pPr algn="ctr" fontAlgn="b"/>
                      <a:r>
                        <a:rPr lang="es-MX" sz="1100" b="1" i="0" u="none" strike="noStrike" dirty="0" smtClean="0">
                          <a:solidFill>
                            <a:srgbClr val="FFFFFF"/>
                          </a:solidFill>
                          <a:effectLst/>
                          <a:latin typeface="Aptos Narrow" panose="02110004020202020204"/>
                        </a:rPr>
                        <a:t>PERSONAS ACTORAS POLÍTICAS</a:t>
                      </a:r>
                      <a:endParaRPr lang="es-MX" sz="1100" b="1" i="0" u="none" strike="noStrike" dirty="0" smtClean="0">
                        <a:solidFill>
                          <a:srgbClr val="FFFFFF"/>
                        </a:solidFill>
                        <a:effectLst/>
                        <a:latin typeface="Aptos Narrow" panose="02110004020202020204"/>
                      </a:endParaRPr>
                    </a:p>
                    <a:p>
                      <a:pPr algn="ctr" fontAlgn="b"/>
                      <a:endParaRPr lang="es-MX" sz="1100" b="1" i="0" u="none" strike="noStrike" dirty="0">
                        <a:solidFill>
                          <a:srgbClr val="FFFFFF"/>
                        </a:solidFill>
                        <a:effectLst/>
                        <a:latin typeface="Aptos Narrow" panose="02110004020202020204"/>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smtClean="0">
                          <a:solidFill>
                            <a:srgbClr val="FFFFFF"/>
                          </a:solidFill>
                          <a:effectLst/>
                          <a:latin typeface="Aptos Narrow" panose="02110004020202020204"/>
                        </a:rPr>
                        <a:t>POSITIVA</a:t>
                      </a:r>
                    </a:p>
                    <a:p>
                      <a:pPr algn="ctr" fontAlgn="b"/>
                      <a:endParaRPr lang="es-MX" sz="1100" b="1" i="0" u="none" strike="noStrike" dirty="0">
                        <a:solidFill>
                          <a:srgbClr val="FFFFFF"/>
                        </a:solidFill>
                        <a:effectLst/>
                        <a:latin typeface="Aptos Narrow" panose="02110004020202020204"/>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smtClean="0">
                          <a:solidFill>
                            <a:srgbClr val="FFFFFF"/>
                          </a:solidFill>
                          <a:effectLst/>
                          <a:latin typeface="Aptos Narrow" panose="02110004020202020204"/>
                        </a:rPr>
                        <a:t>NEGATIVA</a:t>
                      </a:r>
                    </a:p>
                    <a:p>
                      <a:pPr algn="ctr" fontAlgn="b"/>
                      <a:endParaRPr lang="es-MX" sz="1100" b="1" i="0" u="none" strike="noStrike" dirty="0">
                        <a:solidFill>
                          <a:srgbClr val="FFFFFF"/>
                        </a:solidFill>
                        <a:effectLst/>
                        <a:latin typeface="Aptos Narrow" panose="02110004020202020204"/>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a:solidFill>
                            <a:srgbClr val="FFFFFF"/>
                          </a:solidFill>
                          <a:effectLst/>
                          <a:latin typeface="Aptos Narrow" panose="02110004020202020204"/>
                        </a:rPr>
                        <a:t>NO </a:t>
                      </a:r>
                      <a:r>
                        <a:rPr lang="es-MX" sz="1100" b="1" i="0" u="none" strike="noStrike" dirty="0" smtClean="0">
                          <a:solidFill>
                            <a:srgbClr val="FFFFFF"/>
                          </a:solidFill>
                          <a:effectLst/>
                          <a:latin typeface="Aptos Narrow" panose="02110004020202020204"/>
                        </a:rPr>
                        <a:t>ADJETIVADA</a:t>
                      </a:r>
                    </a:p>
                    <a:p>
                      <a:pPr algn="ctr" fontAlgn="b"/>
                      <a:endParaRPr lang="es-MX" sz="1100" b="1" i="0" u="none" strike="noStrike" dirty="0">
                        <a:solidFill>
                          <a:srgbClr val="FFFFFF"/>
                        </a:solidFill>
                        <a:effectLst/>
                        <a:latin typeface="Aptos Narrow" panose="02110004020202020204"/>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smtClean="0">
                          <a:solidFill>
                            <a:srgbClr val="FFFFFF"/>
                          </a:solidFill>
                          <a:effectLst/>
                          <a:latin typeface="Aptos Narrow" panose="02110004020202020204"/>
                        </a:rPr>
                        <a:t>TOTALES</a:t>
                      </a:r>
                    </a:p>
                    <a:p>
                      <a:pPr algn="ctr" fontAlgn="b"/>
                      <a:endParaRPr lang="es-MX" sz="1100" b="1" i="0" u="none" strike="noStrike" dirty="0">
                        <a:solidFill>
                          <a:srgbClr val="FFFFFF"/>
                        </a:solidFill>
                        <a:effectLst/>
                        <a:latin typeface="Aptos Narrow" panose="02110004020202020204"/>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123376926"/>
                  </a:ext>
                </a:extLst>
              </a:tr>
              <a:tr h="215697">
                <a:tc>
                  <a:txBody>
                    <a:bodyPr/>
                    <a:lstStyle/>
                    <a:p>
                      <a:pPr algn="l" fontAlgn="b"/>
                      <a:r>
                        <a:rPr lang="es-MX" sz="1100" b="0" i="0" u="none" strike="noStrike" dirty="0" smtClean="0">
                          <a:solidFill>
                            <a:srgbClr val="000000"/>
                          </a:solidFill>
                          <a:effectLst/>
                          <a:latin typeface="Aptos Narrow" panose="02110004020202020204"/>
                        </a:rPr>
                        <a:t>Evelyn </a:t>
                      </a:r>
                      <a:r>
                        <a:rPr lang="es-MX" sz="1100" b="0" i="0" u="none" strike="noStrike" dirty="0">
                          <a:solidFill>
                            <a:srgbClr val="000000"/>
                          </a:solidFill>
                          <a:effectLst/>
                          <a:latin typeface="Aptos Narrow" panose="02110004020202020204"/>
                        </a:rPr>
                        <a:t>Cecia Salgado Pineda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665</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801</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088465966"/>
                  </a:ext>
                </a:extLst>
              </a:tr>
              <a:tr h="215697">
                <a:tc>
                  <a:txBody>
                    <a:bodyPr/>
                    <a:lstStyle/>
                    <a:p>
                      <a:pPr algn="l" fontAlgn="b"/>
                      <a:r>
                        <a:rPr lang="es-MX" sz="1100" b="0" i="0" u="none" strike="noStrike">
                          <a:solidFill>
                            <a:srgbClr val="000000"/>
                          </a:solidFill>
                          <a:effectLst/>
                          <a:latin typeface="Aptos Narrow" panose="02110004020202020204"/>
                        </a:rPr>
                        <a:t>Abelina López Rodríguez</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ptos Narrow" panose="02110004020202020204"/>
                        </a:rPr>
                        <a:t>287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312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388153387"/>
                  </a:ext>
                </a:extLst>
              </a:tr>
              <a:tr h="215697">
                <a:tc>
                  <a:txBody>
                    <a:bodyPr/>
                    <a:lstStyle/>
                    <a:p>
                      <a:pPr algn="l" fontAlgn="b"/>
                      <a:r>
                        <a:rPr lang="es-MX" sz="1100" b="0" i="0" u="none" strike="noStrike">
                          <a:solidFill>
                            <a:srgbClr val="000000"/>
                          </a:solidFill>
                          <a:effectLst/>
                          <a:latin typeface="Aptos Narrow" panose="02110004020202020204"/>
                        </a:rPr>
                        <a:t>Beatriz Mojica Morga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195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279067584"/>
                  </a:ext>
                </a:extLst>
              </a:tr>
              <a:tr h="215697">
                <a:tc>
                  <a:txBody>
                    <a:bodyPr/>
                    <a:lstStyle/>
                    <a:p>
                      <a:pPr algn="l" fontAlgn="b"/>
                      <a:r>
                        <a:rPr lang="es-MX" sz="1100" b="0" i="0" u="none" strike="noStrike">
                          <a:solidFill>
                            <a:srgbClr val="000000"/>
                          </a:solidFill>
                          <a:effectLst/>
                          <a:latin typeface="Aptos Narrow" panose="02110004020202020204"/>
                        </a:rPr>
                        <a:t>Félix Salgado Macedonio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811744930"/>
                  </a:ext>
                </a:extLst>
              </a:tr>
              <a:tr h="215697">
                <a:tc>
                  <a:txBody>
                    <a:bodyPr/>
                    <a:lstStyle/>
                    <a:p>
                      <a:pPr algn="l" fontAlgn="b"/>
                      <a:r>
                        <a:rPr lang="es-MX" sz="1100" b="0" i="0" u="none" strike="noStrike" dirty="0">
                          <a:solidFill>
                            <a:srgbClr val="000000"/>
                          </a:solidFill>
                          <a:effectLst/>
                          <a:latin typeface="Aptos Narrow" panose="02110004020202020204"/>
                        </a:rPr>
                        <a:t>Simón Quiñones Orozco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147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716630638"/>
                  </a:ext>
                </a:extLst>
              </a:tr>
              <a:tr h="215697">
                <a:tc>
                  <a:txBody>
                    <a:bodyPr/>
                    <a:lstStyle/>
                    <a:p>
                      <a:pPr algn="l" fontAlgn="b"/>
                      <a:r>
                        <a:rPr lang="es-MX" sz="1100" b="0" i="0" u="none" strike="noStrike">
                          <a:solidFill>
                            <a:srgbClr val="000000"/>
                          </a:solidFill>
                          <a:effectLst/>
                          <a:latin typeface="Aptos Narrow" panose="02110004020202020204"/>
                        </a:rPr>
                        <a:t>Lizette Tapia Castro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631292311"/>
                  </a:ext>
                </a:extLst>
              </a:tr>
              <a:tr h="215697">
                <a:tc>
                  <a:txBody>
                    <a:bodyPr/>
                    <a:lstStyle/>
                    <a:p>
                      <a:pPr algn="l" fontAlgn="b"/>
                      <a:r>
                        <a:rPr lang="es-MX" sz="1100" b="0" i="0" u="none" strike="noStrike">
                          <a:solidFill>
                            <a:srgbClr val="000000"/>
                          </a:solidFill>
                          <a:effectLst/>
                          <a:latin typeface="Aptos Narrow" panose="02110004020202020204"/>
                        </a:rPr>
                        <a:t>Joaquín Badillo Escamilla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930988534"/>
                  </a:ext>
                </a:extLst>
              </a:tr>
              <a:tr h="235745">
                <a:tc>
                  <a:txBody>
                    <a:bodyPr/>
                    <a:lstStyle/>
                    <a:p>
                      <a:pPr algn="l" fontAlgn="b"/>
                      <a:r>
                        <a:rPr lang="es-MX" sz="1100" b="0" i="0" u="none" strike="noStrike">
                          <a:solidFill>
                            <a:srgbClr val="000000"/>
                          </a:solidFill>
                          <a:effectLst/>
                          <a:latin typeface="Aptos Narrow" panose="02110004020202020204"/>
                        </a:rPr>
                        <a:t>Pablo Amílcar Sandoval Ballesteros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60810417"/>
                  </a:ext>
                </a:extLst>
              </a:tr>
              <a:tr h="215697">
                <a:tc>
                  <a:txBody>
                    <a:bodyPr/>
                    <a:lstStyle/>
                    <a:p>
                      <a:pPr algn="l" fontAlgn="b"/>
                      <a:r>
                        <a:rPr lang="es-MX" sz="1100" b="0" i="0" u="none" strike="noStrike">
                          <a:solidFill>
                            <a:srgbClr val="000000"/>
                          </a:solidFill>
                          <a:effectLst/>
                          <a:latin typeface="Aptos Narrow" panose="02110004020202020204"/>
                        </a:rPr>
                        <a:t>Ricardo Castillo Peña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995617634"/>
                  </a:ext>
                </a:extLst>
              </a:tr>
              <a:tr h="215697">
                <a:tc>
                  <a:txBody>
                    <a:bodyPr/>
                    <a:lstStyle/>
                    <a:p>
                      <a:pPr algn="l" fontAlgn="b"/>
                      <a:r>
                        <a:rPr lang="es-MX" sz="1100" b="0" i="0" u="none" strike="noStrike">
                          <a:solidFill>
                            <a:srgbClr val="000000"/>
                          </a:solidFill>
                          <a:effectLst/>
                          <a:latin typeface="Aptos Narrow" panose="02110004020202020204"/>
                        </a:rPr>
                        <a:t>Javier Saldaña Almazán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824043910"/>
                  </a:ext>
                </a:extLst>
              </a:tr>
              <a:tr h="215697">
                <a:tc>
                  <a:txBody>
                    <a:bodyPr/>
                    <a:lstStyle/>
                    <a:p>
                      <a:pPr algn="l" fontAlgn="b"/>
                      <a:r>
                        <a:rPr lang="es-MX" sz="1100" b="0" i="0" u="none" strike="noStrike">
                          <a:solidFill>
                            <a:srgbClr val="000000"/>
                          </a:solidFill>
                          <a:effectLst/>
                          <a:latin typeface="Aptos Narrow" panose="02110004020202020204"/>
                        </a:rPr>
                        <a:t>Erik Catalán Rendón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090324242"/>
                  </a:ext>
                </a:extLst>
              </a:tr>
              <a:tr h="292235">
                <a:tc>
                  <a:txBody>
                    <a:bodyPr/>
                    <a:lstStyle/>
                    <a:p>
                      <a:pPr algn="l" fontAlgn="b"/>
                      <a:r>
                        <a:rPr lang="es-MX" sz="1100" b="0" i="0" u="none" strike="noStrike">
                          <a:solidFill>
                            <a:srgbClr val="000000"/>
                          </a:solidFill>
                          <a:effectLst/>
                          <a:latin typeface="Aptos Narrow" panose="02110004020202020204"/>
                        </a:rPr>
                        <a:t>Liz Salgado Pineda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268317136"/>
                  </a:ext>
                </a:extLst>
              </a:tr>
              <a:tr h="243529">
                <a:tc>
                  <a:txBody>
                    <a:bodyPr/>
                    <a:lstStyle/>
                    <a:p>
                      <a:pPr algn="l" fontAlgn="b"/>
                      <a:r>
                        <a:rPr lang="es-MX" sz="1100" b="0" i="0" u="none" strike="noStrike">
                          <a:solidFill>
                            <a:srgbClr val="000000"/>
                          </a:solidFill>
                          <a:effectLst/>
                          <a:latin typeface="Aptos Narrow" panose="02110004020202020204"/>
                        </a:rPr>
                        <a:t>Jacinto González Varona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473208245"/>
                  </a:ext>
                </a:extLst>
              </a:tr>
              <a:tr h="243529">
                <a:tc>
                  <a:txBody>
                    <a:bodyPr/>
                    <a:lstStyle/>
                    <a:p>
                      <a:pPr algn="l" fontAlgn="b"/>
                      <a:r>
                        <a:rPr lang="es-MX" sz="1100" b="0" i="0" u="none" strike="noStrike">
                          <a:solidFill>
                            <a:srgbClr val="000000"/>
                          </a:solidFill>
                          <a:effectLst/>
                          <a:latin typeface="Aptos Narrow" panose="02110004020202020204"/>
                        </a:rPr>
                        <a:t>Iván Hernández Díaz</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885827451"/>
                  </a:ext>
                </a:extLst>
              </a:tr>
              <a:tr h="250487">
                <a:tc>
                  <a:txBody>
                    <a:bodyPr/>
                    <a:lstStyle/>
                    <a:p>
                      <a:pPr algn="l" fontAlgn="b"/>
                      <a:r>
                        <a:rPr lang="es-MX" sz="1100" b="0" i="0" u="none" strike="noStrike">
                          <a:solidFill>
                            <a:srgbClr val="000000"/>
                          </a:solidFill>
                          <a:effectLst/>
                          <a:latin typeface="Aptos Narrow" panose="02110004020202020204"/>
                        </a:rPr>
                        <a:t>Roberto Arroyo Matus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54063841"/>
                  </a:ext>
                </a:extLst>
              </a:tr>
              <a:tr h="215697">
                <a:tc>
                  <a:txBody>
                    <a:bodyPr/>
                    <a:lstStyle/>
                    <a:p>
                      <a:pPr algn="l" fontAlgn="b"/>
                      <a:r>
                        <a:rPr lang="es-MX" sz="1100" b="1" i="0" u="none" strike="noStrike">
                          <a:solidFill>
                            <a:srgbClr val="000000"/>
                          </a:solidFill>
                          <a:effectLst/>
                          <a:latin typeface="Aptos Narrow" panose="02110004020202020204"/>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a:solidFill>
                            <a:srgbClr val="000000"/>
                          </a:solidFill>
                          <a:effectLst/>
                          <a:latin typeface="Aptos Narrow" panose="02110004020202020204"/>
                        </a:rPr>
                        <a:t>228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a:solidFill>
                            <a:srgbClr val="000000"/>
                          </a:solidFill>
                          <a:effectLst/>
                          <a:latin typeface="Aptos Narrow" panose="02110004020202020204"/>
                        </a:rPr>
                        <a:t>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a:solidFill>
                            <a:srgbClr val="000000"/>
                          </a:solidFill>
                          <a:effectLst/>
                          <a:latin typeface="Aptos Narrow" panose="02110004020202020204"/>
                        </a:rPr>
                        <a:t>1,983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dirty="0">
                          <a:solidFill>
                            <a:srgbClr val="000000"/>
                          </a:solidFill>
                          <a:effectLst/>
                          <a:latin typeface="Aptos Narrow" panose="02110004020202020204"/>
                        </a:rPr>
                        <a:t>2,257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7638514"/>
                  </a:ext>
                </a:extLst>
              </a:tr>
            </a:tbl>
          </a:graphicData>
        </a:graphic>
      </p:graphicFrame>
      <p:sp>
        <p:nvSpPr>
          <p:cNvPr id="5" name="object 3"/>
          <p:cNvSpPr txBox="1">
            <a:spLocks/>
          </p:cNvSpPr>
          <p:nvPr/>
        </p:nvSpPr>
        <p:spPr>
          <a:xfrm>
            <a:off x="2667000" y="706008"/>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VALORACIÓN POR PERSONAS ACTORAS POLÍTICAS RADIO Y TV</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44</a:t>
            </a:fld>
            <a:endParaRPr spc="-25" dirty="0"/>
          </a:p>
        </p:txBody>
      </p:sp>
      <p:sp>
        <p:nvSpPr>
          <p:cNvPr id="2" name="Rectangle 1"/>
          <p:cNvSpPr>
            <a:spLocks noChangeArrowheads="1"/>
          </p:cNvSpPr>
          <p:nvPr/>
        </p:nvSpPr>
        <p:spPr bwMode="auto">
          <a:xfrm>
            <a:off x="533400" y="4450212"/>
            <a:ext cx="11201400" cy="1892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300" i="0" u="none" strike="noStrike" cap="none" normalizeH="0" baseline="0" dirty="0" smtClean="0">
                <a:ln>
                  <a:noFill/>
                </a:ln>
                <a:solidFill>
                  <a:schemeClr val="tx1"/>
                </a:solidFill>
                <a:effectLst/>
                <a:latin typeface="Arial" panose="020B0604020202020204" pitchFamily="34" charset="0"/>
              </a:rPr>
              <a:t>Considerando estas mismas variables de valoración (Positiva, Negativa y No Adjetivada) en el monitoreo de radio a nivel estatal, y en relación con las personas actoras políticas con mayor número de menciones durante el periodo analizado excluyendo las piezas de opinión y análisis, conforme a los lineamientos metodológicos que respetan los principios de libertad de expresión, la distribución de las menciones se presenta de la siguiente manera:</a:t>
            </a:r>
          </a:p>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300" i="0" u="none" strike="noStrike" cap="none" normalizeH="0" baseline="0" dirty="0" smtClean="0">
                <a:ln>
                  <a:noFill/>
                </a:ln>
                <a:solidFill>
                  <a:schemeClr val="tx1"/>
                </a:solidFill>
                <a:effectLst/>
                <a:latin typeface="Arial" panose="020B0604020202020204" pitchFamily="34" charset="0"/>
              </a:rPr>
              <a:t>Evelyn Cecia Salgado Pineda registró 801 menciones, de las cuales 130  fueron Positivas, 6 Negativas y </a:t>
            </a:r>
            <a:r>
              <a:rPr lang="es-MX" altLang="es-MX" sz="1300" dirty="0" smtClean="0">
                <a:solidFill>
                  <a:schemeClr val="tx1"/>
                </a:solidFill>
                <a:latin typeface="Arial" panose="020B0604020202020204" pitchFamily="34" charset="0"/>
              </a:rPr>
              <a:t>665</a:t>
            </a:r>
            <a:r>
              <a:rPr kumimoji="0" lang="es-MX" altLang="es-MX" sz="1300" i="0" u="none" strike="noStrike" cap="none" normalizeH="0" baseline="0" dirty="0" smtClean="0">
                <a:ln>
                  <a:noFill/>
                </a:ln>
                <a:solidFill>
                  <a:schemeClr val="tx1"/>
                </a:solidFill>
                <a:effectLst/>
                <a:latin typeface="Arial" panose="020B0604020202020204" pitchFamily="34" charset="0"/>
              </a:rPr>
              <a:t> No Adjetivadas.</a:t>
            </a:r>
          </a:p>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300" i="0" u="none" strike="noStrike" cap="none" normalizeH="0" baseline="0" dirty="0" smtClean="0">
                <a:ln>
                  <a:noFill/>
                </a:ln>
                <a:solidFill>
                  <a:schemeClr val="tx1"/>
                </a:solidFill>
                <a:effectLst/>
                <a:latin typeface="Arial" panose="020B0604020202020204" pitchFamily="34" charset="0"/>
              </a:rPr>
              <a:t>Por su parte, </a:t>
            </a:r>
            <a:r>
              <a:rPr kumimoji="0" lang="es-MX" altLang="es-MX" sz="1300" i="0" u="none" strike="noStrike" cap="none" normalizeH="0" baseline="0" dirty="0" err="1" smtClean="0">
                <a:ln>
                  <a:noFill/>
                </a:ln>
                <a:solidFill>
                  <a:schemeClr val="tx1"/>
                </a:solidFill>
                <a:effectLst/>
                <a:latin typeface="Arial" panose="020B0604020202020204" pitchFamily="34" charset="0"/>
              </a:rPr>
              <a:t>Abelina</a:t>
            </a:r>
            <a:r>
              <a:rPr kumimoji="0" lang="es-MX" altLang="es-MX" sz="1300" i="0" u="none" strike="noStrike" cap="none" normalizeH="0" baseline="0" dirty="0" smtClean="0">
                <a:ln>
                  <a:noFill/>
                </a:ln>
                <a:solidFill>
                  <a:schemeClr val="tx1"/>
                </a:solidFill>
                <a:effectLst/>
                <a:latin typeface="Arial" panose="020B0604020202020204" pitchFamily="34" charset="0"/>
              </a:rPr>
              <a:t> López Rodríguez acumuló </a:t>
            </a:r>
            <a:r>
              <a:rPr lang="es-MX" altLang="es-MX" sz="1300" dirty="0" smtClean="0">
                <a:solidFill>
                  <a:schemeClr val="tx1"/>
                </a:solidFill>
                <a:latin typeface="Arial" panose="020B0604020202020204" pitchFamily="34" charset="0"/>
              </a:rPr>
              <a:t>304</a:t>
            </a:r>
            <a:r>
              <a:rPr kumimoji="0" lang="es-MX" altLang="es-MX" sz="1300" i="0" u="none" strike="noStrike" cap="none" normalizeH="0" baseline="0" dirty="0" smtClean="0">
                <a:ln>
                  <a:noFill/>
                </a:ln>
                <a:solidFill>
                  <a:schemeClr val="tx1"/>
                </a:solidFill>
                <a:effectLst/>
                <a:latin typeface="Arial" panose="020B0604020202020204" pitchFamily="34" charset="0"/>
              </a:rPr>
              <a:t> menciones: 20 Positivas, </a:t>
            </a:r>
            <a:r>
              <a:rPr lang="es-MX" altLang="es-MX" sz="1300" dirty="0" smtClean="0">
                <a:solidFill>
                  <a:schemeClr val="tx1"/>
                </a:solidFill>
                <a:latin typeface="Arial" panose="020B0604020202020204" pitchFamily="34" charset="0"/>
              </a:rPr>
              <a:t>4</a:t>
            </a:r>
            <a:r>
              <a:rPr kumimoji="0" lang="es-MX" altLang="es-MX" sz="1300" i="0" u="none" strike="noStrike" cap="none" normalizeH="0" baseline="0" dirty="0" smtClean="0">
                <a:ln>
                  <a:noFill/>
                </a:ln>
                <a:solidFill>
                  <a:schemeClr val="tx1"/>
                </a:solidFill>
                <a:effectLst/>
                <a:latin typeface="Arial" panose="020B0604020202020204" pitchFamily="34" charset="0"/>
              </a:rPr>
              <a:t> Negativas y </a:t>
            </a:r>
            <a:r>
              <a:rPr lang="es-MX" altLang="es-MX" sz="1300" dirty="0" smtClean="0">
                <a:solidFill>
                  <a:schemeClr val="tx1"/>
                </a:solidFill>
                <a:latin typeface="Arial" panose="020B0604020202020204" pitchFamily="34" charset="0"/>
              </a:rPr>
              <a:t>280</a:t>
            </a:r>
            <a:r>
              <a:rPr kumimoji="0" lang="es-MX" altLang="es-MX" sz="1300" i="0" u="none" strike="noStrike" cap="none" normalizeH="0" baseline="0" dirty="0" smtClean="0">
                <a:ln>
                  <a:noFill/>
                </a:ln>
                <a:solidFill>
                  <a:schemeClr val="tx1"/>
                </a:solidFill>
                <a:effectLst/>
                <a:latin typeface="Arial" panose="020B0604020202020204" pitchFamily="34" charset="0"/>
              </a:rPr>
              <a:t> No Adjetivadas.</a:t>
            </a:r>
          </a:p>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300" i="0" u="none" strike="noStrike" cap="none" normalizeH="0" baseline="0" dirty="0" smtClean="0">
                <a:ln>
                  <a:noFill/>
                </a:ln>
                <a:solidFill>
                  <a:schemeClr val="tx1"/>
                </a:solidFill>
                <a:effectLst/>
                <a:latin typeface="Arial" panose="020B0604020202020204" pitchFamily="34" charset="0"/>
              </a:rPr>
              <a:t>Asimismo, Beatriz</a:t>
            </a:r>
            <a:r>
              <a:rPr kumimoji="0" lang="es-MX" altLang="es-MX" sz="1300" i="0" u="none" strike="noStrike" cap="none" normalizeH="0" dirty="0" smtClean="0">
                <a:ln>
                  <a:noFill/>
                </a:ln>
                <a:solidFill>
                  <a:schemeClr val="tx1"/>
                </a:solidFill>
                <a:effectLst/>
                <a:latin typeface="Arial" panose="020B0604020202020204" pitchFamily="34" charset="0"/>
              </a:rPr>
              <a:t> Mojica Morga </a:t>
            </a:r>
            <a:r>
              <a:rPr kumimoji="0" lang="es-MX" altLang="es-MX" sz="1300" i="0" u="none" strike="noStrike" cap="none" normalizeH="0" baseline="0" dirty="0" smtClean="0">
                <a:ln>
                  <a:noFill/>
                </a:ln>
                <a:solidFill>
                  <a:schemeClr val="tx1"/>
                </a:solidFill>
                <a:effectLst/>
                <a:latin typeface="Arial" panose="020B0604020202020204" pitchFamily="34" charset="0"/>
              </a:rPr>
              <a:t>obtuvo 194  menciones, de las cuales </a:t>
            </a:r>
            <a:r>
              <a:rPr lang="es-MX" altLang="es-MX" sz="1300" dirty="0">
                <a:solidFill>
                  <a:schemeClr val="tx1"/>
                </a:solidFill>
                <a:latin typeface="Arial" panose="020B0604020202020204" pitchFamily="34" charset="0"/>
              </a:rPr>
              <a:t>8</a:t>
            </a:r>
            <a:r>
              <a:rPr kumimoji="0" lang="es-MX" altLang="es-MX" sz="1300" i="0" u="none" strike="noStrike" cap="none" normalizeH="0" baseline="0" dirty="0" smtClean="0">
                <a:ln>
                  <a:noFill/>
                </a:ln>
                <a:solidFill>
                  <a:schemeClr val="tx1"/>
                </a:solidFill>
                <a:effectLst/>
                <a:latin typeface="Arial" panose="020B0604020202020204" pitchFamily="34" charset="0"/>
              </a:rPr>
              <a:t> fueron Positivas, 5 Negativas y 181 No Adjetivadas.</a:t>
            </a:r>
          </a:p>
        </p:txBody>
      </p:sp>
      <p:graphicFrame>
        <p:nvGraphicFramePr>
          <p:cNvPr id="5" name="Gráfico 4">
            <a:extLst>
              <a:ext uri="{FF2B5EF4-FFF2-40B4-BE49-F238E27FC236}">
                <a16:creationId xmlns:a16="http://schemas.microsoft.com/office/drawing/2014/main" id="{6A0BDBEC-A86A-C9FC-B70D-12DABDDD303E}"/>
              </a:ext>
            </a:extLst>
          </p:cNvPr>
          <p:cNvGraphicFramePr>
            <a:graphicFrameLocks/>
          </p:cNvGraphicFramePr>
          <p:nvPr>
            <p:extLst>
              <p:ext uri="{D42A27DB-BD31-4B8C-83A1-F6EECF244321}">
                <p14:modId xmlns:p14="http://schemas.microsoft.com/office/powerpoint/2010/main" val="2188778447"/>
              </p:ext>
            </p:extLst>
          </p:nvPr>
        </p:nvGraphicFramePr>
        <p:xfrm>
          <a:off x="732886" y="762000"/>
          <a:ext cx="10361325" cy="3402261"/>
        </p:xfrm>
        <a:graphic>
          <a:graphicData uri="http://schemas.openxmlformats.org/drawingml/2006/chart">
            <c:chart xmlns:c="http://schemas.openxmlformats.org/drawingml/2006/chart" xmlns:r="http://schemas.openxmlformats.org/officeDocument/2006/relationships" r:id="rId2"/>
          </a:graphicData>
        </a:graphic>
      </p:graphicFrame>
      <p:sp>
        <p:nvSpPr>
          <p:cNvPr id="6" name="object 3"/>
          <p:cNvSpPr txBox="1">
            <a:spLocks/>
          </p:cNvSpPr>
          <p:nvPr/>
        </p:nvSpPr>
        <p:spPr>
          <a:xfrm>
            <a:off x="1524000" y="396404"/>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VALORACIÓN POR PERSONAS ACTORAS POLÍTICAS EN RADIO</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45</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705858589"/>
              </p:ext>
            </p:extLst>
          </p:nvPr>
        </p:nvGraphicFramePr>
        <p:xfrm>
          <a:off x="1524000" y="1219200"/>
          <a:ext cx="9439790" cy="4068984"/>
        </p:xfrm>
        <a:graphic>
          <a:graphicData uri="http://schemas.openxmlformats.org/drawingml/2006/table">
            <a:tbl>
              <a:tblPr/>
              <a:tblGrid>
                <a:gridCol w="3288016">
                  <a:extLst>
                    <a:ext uri="{9D8B030D-6E8A-4147-A177-3AD203B41FA5}">
                      <a16:colId xmlns:a16="http://schemas.microsoft.com/office/drawing/2014/main" val="3116709959"/>
                    </a:ext>
                  </a:extLst>
                </a:gridCol>
                <a:gridCol w="2078875">
                  <a:extLst>
                    <a:ext uri="{9D8B030D-6E8A-4147-A177-3AD203B41FA5}">
                      <a16:colId xmlns:a16="http://schemas.microsoft.com/office/drawing/2014/main" val="1799345226"/>
                    </a:ext>
                  </a:extLst>
                </a:gridCol>
                <a:gridCol w="1357633">
                  <a:extLst>
                    <a:ext uri="{9D8B030D-6E8A-4147-A177-3AD203B41FA5}">
                      <a16:colId xmlns:a16="http://schemas.microsoft.com/office/drawing/2014/main" val="601895605"/>
                    </a:ext>
                  </a:extLst>
                </a:gridCol>
                <a:gridCol w="1357633">
                  <a:extLst>
                    <a:ext uri="{9D8B030D-6E8A-4147-A177-3AD203B41FA5}">
                      <a16:colId xmlns:a16="http://schemas.microsoft.com/office/drawing/2014/main" val="2856422772"/>
                    </a:ext>
                  </a:extLst>
                </a:gridCol>
                <a:gridCol w="1357633">
                  <a:extLst>
                    <a:ext uri="{9D8B030D-6E8A-4147-A177-3AD203B41FA5}">
                      <a16:colId xmlns:a16="http://schemas.microsoft.com/office/drawing/2014/main" val="1795386549"/>
                    </a:ext>
                  </a:extLst>
                </a:gridCol>
              </a:tblGrid>
              <a:tr h="649111">
                <a:tc>
                  <a:txBody>
                    <a:bodyPr/>
                    <a:lstStyle/>
                    <a:p>
                      <a:pPr algn="ctr" fontAlgn="b"/>
                      <a:r>
                        <a:rPr lang="es-MX" sz="1000" b="1" i="0" u="none" strike="noStrike" dirty="0" smtClean="0">
                          <a:solidFill>
                            <a:srgbClr val="FFFFFF"/>
                          </a:solidFill>
                          <a:effectLst/>
                          <a:latin typeface="Aptos Narrow" panose="02110004020202020204"/>
                        </a:rPr>
                        <a:t>PERSONAS ACTORAS POLÍTICAS</a:t>
                      </a:r>
                      <a:endParaRPr lang="es-MX" sz="1000" b="1" i="0" u="none" strike="noStrike" dirty="0" smtClean="0">
                        <a:solidFill>
                          <a:srgbClr val="FFFFFF"/>
                        </a:solidFill>
                        <a:effectLst/>
                        <a:latin typeface="Aptos Narrow" panose="02110004020202020204"/>
                      </a:endParaRPr>
                    </a:p>
                    <a:p>
                      <a:pPr algn="ctr" fontAlgn="b"/>
                      <a:endParaRPr lang="es-MX" sz="1000" b="1" i="0" u="none" strike="noStrike" dirty="0">
                        <a:solidFill>
                          <a:srgbClr val="FFFFFF"/>
                        </a:solidFill>
                        <a:effectLst/>
                        <a:latin typeface="Aptos Narrow" panose="02110004020202020204"/>
                      </a:endParaRP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smtClean="0">
                          <a:solidFill>
                            <a:srgbClr val="FFFFFF"/>
                          </a:solidFill>
                          <a:effectLst/>
                          <a:latin typeface="Aptos Narrow" panose="02110004020202020204"/>
                        </a:rPr>
                        <a:t>POSITIVA</a:t>
                      </a:r>
                    </a:p>
                    <a:p>
                      <a:pPr algn="ctr" fontAlgn="b"/>
                      <a:endParaRPr lang="es-MX" sz="1000" b="1" i="0" u="none" strike="noStrike" dirty="0">
                        <a:solidFill>
                          <a:srgbClr val="FFFFFF"/>
                        </a:solidFill>
                        <a:effectLst/>
                        <a:latin typeface="Aptos Narrow" panose="02110004020202020204"/>
                      </a:endParaRP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smtClean="0">
                          <a:solidFill>
                            <a:srgbClr val="FFFFFF"/>
                          </a:solidFill>
                          <a:effectLst/>
                          <a:latin typeface="Aptos Narrow" panose="02110004020202020204"/>
                        </a:rPr>
                        <a:t>NEGATIVA</a:t>
                      </a:r>
                    </a:p>
                    <a:p>
                      <a:pPr algn="ctr" fontAlgn="b"/>
                      <a:endParaRPr lang="es-MX" sz="1000" b="1" i="0" u="none" strike="noStrike" dirty="0">
                        <a:solidFill>
                          <a:srgbClr val="FFFFFF"/>
                        </a:solidFill>
                        <a:effectLst/>
                        <a:latin typeface="Aptos Narrow" panose="02110004020202020204"/>
                      </a:endParaRP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ptos Narrow" panose="02110004020202020204"/>
                        </a:rPr>
                        <a:t>NO </a:t>
                      </a:r>
                      <a:r>
                        <a:rPr lang="es-MX" sz="1000" b="1" i="0" u="none" strike="noStrike" dirty="0" smtClean="0">
                          <a:solidFill>
                            <a:srgbClr val="FFFFFF"/>
                          </a:solidFill>
                          <a:effectLst/>
                          <a:latin typeface="Aptos Narrow" panose="02110004020202020204"/>
                        </a:rPr>
                        <a:t>ADJETIVADA</a:t>
                      </a:r>
                    </a:p>
                    <a:p>
                      <a:pPr algn="ctr" fontAlgn="b"/>
                      <a:endParaRPr lang="es-MX" sz="1000" b="1" i="0" u="none" strike="noStrike" dirty="0">
                        <a:solidFill>
                          <a:srgbClr val="FFFFFF"/>
                        </a:solidFill>
                        <a:effectLst/>
                        <a:latin typeface="Aptos Narrow" panose="02110004020202020204"/>
                      </a:endParaRP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smtClean="0">
                          <a:solidFill>
                            <a:srgbClr val="FFFFFF"/>
                          </a:solidFill>
                          <a:effectLst/>
                          <a:latin typeface="Aptos Narrow" panose="02110004020202020204"/>
                        </a:rPr>
                        <a:t>TOTAL</a:t>
                      </a:r>
                    </a:p>
                    <a:p>
                      <a:pPr algn="ctr" fontAlgn="b"/>
                      <a:endParaRPr lang="es-MX" sz="1000" b="1" i="0" u="none" strike="noStrike" dirty="0">
                        <a:solidFill>
                          <a:srgbClr val="FFFFFF"/>
                        </a:solidFill>
                        <a:effectLst/>
                        <a:latin typeface="Aptos Narrow" panose="02110004020202020204"/>
                      </a:endParaRP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837247872"/>
                  </a:ext>
                </a:extLst>
              </a:tr>
              <a:tr h="189089">
                <a:tc>
                  <a:txBody>
                    <a:bodyPr/>
                    <a:lstStyle/>
                    <a:p>
                      <a:pPr algn="l" fontAlgn="b"/>
                      <a:r>
                        <a:rPr lang="es-MX" sz="1000" b="0" i="0" u="none" strike="noStrike" dirty="0" smtClean="0">
                          <a:solidFill>
                            <a:srgbClr val="000000"/>
                          </a:solidFill>
                          <a:effectLst/>
                          <a:latin typeface="Aptos Narrow" panose="02110004020202020204"/>
                        </a:rPr>
                        <a:t>Evelyn </a:t>
                      </a:r>
                      <a:r>
                        <a:rPr lang="es-MX" sz="1000" b="0" i="0" u="none" strike="noStrike" dirty="0">
                          <a:solidFill>
                            <a:srgbClr val="000000"/>
                          </a:solidFill>
                          <a:effectLst/>
                          <a:latin typeface="Aptos Narrow" panose="02110004020202020204"/>
                        </a:rPr>
                        <a:t>Cecia Salgado Pineda</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ptos Narrow" panose="02110004020202020204"/>
                        </a:rPr>
                        <a:t>130</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6</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ptos Narrow" panose="02110004020202020204"/>
                        </a:rPr>
                        <a:t>665</a:t>
                      </a:r>
                    </a:p>
                  </a:txBody>
                  <a:tcPr marL="5422" marR="5422" marT="542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801</a:t>
                      </a:r>
                    </a:p>
                  </a:txBody>
                  <a:tcPr marL="5422" marR="5422" marT="542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591249116"/>
                  </a:ext>
                </a:extLst>
              </a:tr>
              <a:tr h="203208">
                <a:tc>
                  <a:txBody>
                    <a:bodyPr/>
                    <a:lstStyle/>
                    <a:p>
                      <a:pPr algn="l" fontAlgn="b"/>
                      <a:r>
                        <a:rPr lang="es-MX" sz="1000" b="0" i="0" u="none" strike="noStrike">
                          <a:solidFill>
                            <a:srgbClr val="000000"/>
                          </a:solidFill>
                          <a:effectLst/>
                          <a:latin typeface="Aptos Narrow" panose="02110004020202020204"/>
                        </a:rPr>
                        <a:t>Abelina López Rodríguez</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20</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ptos Narrow" panose="02110004020202020204"/>
                        </a:rPr>
                        <a:t>4</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ptos Narrow" panose="02110004020202020204"/>
                        </a:rPr>
                        <a:t>280</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ptos Narrow" panose="02110004020202020204"/>
                        </a:rPr>
                        <a:t>304</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119702800"/>
                  </a:ext>
                </a:extLst>
              </a:tr>
              <a:tr h="203208">
                <a:tc>
                  <a:txBody>
                    <a:bodyPr/>
                    <a:lstStyle/>
                    <a:p>
                      <a:pPr algn="l" fontAlgn="b"/>
                      <a:r>
                        <a:rPr lang="es-MX" sz="1000" b="0" i="0" u="none" strike="noStrike">
                          <a:solidFill>
                            <a:srgbClr val="000000"/>
                          </a:solidFill>
                          <a:effectLst/>
                          <a:latin typeface="Aptos Narrow" panose="02110004020202020204"/>
                        </a:rPr>
                        <a:t>Beatriz Mojica Morga</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8</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5</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181</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194</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547096184"/>
                  </a:ext>
                </a:extLst>
              </a:tr>
              <a:tr h="203208">
                <a:tc>
                  <a:txBody>
                    <a:bodyPr/>
                    <a:lstStyle/>
                    <a:p>
                      <a:pPr algn="l" fontAlgn="b"/>
                      <a:r>
                        <a:rPr lang="es-MX" sz="1000" b="0" i="0" u="none" strike="noStrike">
                          <a:solidFill>
                            <a:srgbClr val="000000"/>
                          </a:solidFill>
                          <a:effectLst/>
                          <a:latin typeface="Aptos Narrow" panose="02110004020202020204"/>
                        </a:rPr>
                        <a:t>Félix Salgado Macedonio</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2</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ptos Narrow" panose="02110004020202020204"/>
                        </a:rPr>
                        <a:t>6</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182</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190</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685221898"/>
                  </a:ext>
                </a:extLst>
              </a:tr>
              <a:tr h="203208">
                <a:tc>
                  <a:txBody>
                    <a:bodyPr/>
                    <a:lstStyle/>
                    <a:p>
                      <a:pPr algn="l" fontAlgn="b"/>
                      <a:r>
                        <a:rPr lang="es-MX" sz="1000" b="0" i="0" u="none" strike="noStrike">
                          <a:solidFill>
                            <a:srgbClr val="000000"/>
                          </a:solidFill>
                          <a:effectLst/>
                          <a:latin typeface="Aptos Narrow" panose="02110004020202020204"/>
                        </a:rPr>
                        <a:t>Simón Quiñones Orozco</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13</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ptos Narrow" panose="02110004020202020204"/>
                        </a:rPr>
                        <a:t>0</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134</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147</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069024688"/>
                  </a:ext>
                </a:extLst>
              </a:tr>
              <a:tr h="203208">
                <a:tc>
                  <a:txBody>
                    <a:bodyPr/>
                    <a:lstStyle/>
                    <a:p>
                      <a:pPr algn="l" fontAlgn="b"/>
                      <a:r>
                        <a:rPr lang="es-MX" sz="1000" b="0" i="0" u="none" strike="noStrike">
                          <a:solidFill>
                            <a:srgbClr val="000000"/>
                          </a:solidFill>
                          <a:effectLst/>
                          <a:latin typeface="Aptos Narrow" panose="02110004020202020204"/>
                        </a:rPr>
                        <a:t>Lizette Tapia Castro</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9</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0</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ptos Narrow" panose="02110004020202020204"/>
                        </a:rPr>
                        <a:t>73</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82</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336911419"/>
                  </a:ext>
                </a:extLst>
              </a:tr>
              <a:tr h="203208">
                <a:tc>
                  <a:txBody>
                    <a:bodyPr/>
                    <a:lstStyle/>
                    <a:p>
                      <a:pPr algn="l" fontAlgn="b"/>
                      <a:r>
                        <a:rPr lang="es-MX" sz="1000" b="0" i="0" u="none" strike="noStrike">
                          <a:solidFill>
                            <a:srgbClr val="000000"/>
                          </a:solidFill>
                          <a:effectLst/>
                          <a:latin typeface="Aptos Narrow" panose="02110004020202020204"/>
                        </a:rPr>
                        <a:t>Joaquín Badillo Escamilla</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0</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3</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ptos Narrow" panose="02110004020202020204"/>
                        </a:rPr>
                        <a:t>64</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67</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871563680"/>
                  </a:ext>
                </a:extLst>
              </a:tr>
              <a:tr h="228552">
                <a:tc>
                  <a:txBody>
                    <a:bodyPr/>
                    <a:lstStyle/>
                    <a:p>
                      <a:pPr algn="l" fontAlgn="b"/>
                      <a:r>
                        <a:rPr lang="es-MX" sz="1000" b="0" i="0" u="none" strike="noStrike">
                          <a:solidFill>
                            <a:srgbClr val="000000"/>
                          </a:solidFill>
                          <a:effectLst/>
                          <a:latin typeface="Aptos Narrow" panose="02110004020202020204"/>
                        </a:rPr>
                        <a:t>Pablo Amílcar Sandoval Ballesteros</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14</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0</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ptos Narrow" panose="02110004020202020204"/>
                        </a:rPr>
                        <a:t>53</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67</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513805724"/>
                  </a:ext>
                </a:extLst>
              </a:tr>
              <a:tr h="203208">
                <a:tc>
                  <a:txBody>
                    <a:bodyPr/>
                    <a:lstStyle/>
                    <a:p>
                      <a:pPr algn="l" fontAlgn="b"/>
                      <a:r>
                        <a:rPr lang="es-MX" sz="1000" b="0" i="0" u="none" strike="noStrike">
                          <a:solidFill>
                            <a:srgbClr val="000000"/>
                          </a:solidFill>
                          <a:effectLst/>
                          <a:latin typeface="Aptos Narrow" panose="02110004020202020204"/>
                        </a:rPr>
                        <a:t>Ricardo Castillo Peña</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8</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1</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ptos Narrow" panose="02110004020202020204"/>
                        </a:rPr>
                        <a:t>55</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64</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534910596"/>
                  </a:ext>
                </a:extLst>
              </a:tr>
              <a:tr h="203208">
                <a:tc>
                  <a:txBody>
                    <a:bodyPr/>
                    <a:lstStyle/>
                    <a:p>
                      <a:pPr algn="l" fontAlgn="b"/>
                      <a:r>
                        <a:rPr lang="es-MX" sz="1000" b="0" i="0" u="none" strike="noStrike">
                          <a:solidFill>
                            <a:srgbClr val="000000"/>
                          </a:solidFill>
                          <a:effectLst/>
                          <a:latin typeface="Aptos Narrow" panose="02110004020202020204"/>
                        </a:rPr>
                        <a:t>Javier Saldaña Almazán</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0</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8</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ptos Narrow" panose="02110004020202020204"/>
                        </a:rPr>
                        <a:t>55</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63</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62161210"/>
                  </a:ext>
                </a:extLst>
              </a:tr>
              <a:tr h="203208">
                <a:tc>
                  <a:txBody>
                    <a:bodyPr/>
                    <a:lstStyle/>
                    <a:p>
                      <a:pPr algn="l" fontAlgn="b"/>
                      <a:r>
                        <a:rPr lang="es-MX" sz="1000" b="0" i="0" u="none" strike="noStrike">
                          <a:solidFill>
                            <a:srgbClr val="000000"/>
                          </a:solidFill>
                          <a:effectLst/>
                          <a:latin typeface="Aptos Narrow" panose="02110004020202020204"/>
                        </a:rPr>
                        <a:t>Erik Catalán Rendón</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10</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0</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ptos Narrow" panose="02110004020202020204"/>
                        </a:rPr>
                        <a:t>47</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57</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522527236"/>
                  </a:ext>
                </a:extLst>
              </a:tr>
              <a:tr h="275313">
                <a:tc>
                  <a:txBody>
                    <a:bodyPr/>
                    <a:lstStyle/>
                    <a:p>
                      <a:pPr algn="l" fontAlgn="b"/>
                      <a:r>
                        <a:rPr lang="es-MX" sz="1000" b="0" i="0" u="none" strike="noStrike">
                          <a:solidFill>
                            <a:srgbClr val="000000"/>
                          </a:solidFill>
                          <a:effectLst/>
                          <a:latin typeface="Aptos Narrow" panose="02110004020202020204"/>
                        </a:rPr>
                        <a:t>Liz Salgado Pineda</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10</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3</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ptos Narrow" panose="02110004020202020204"/>
                        </a:rPr>
                        <a:t>44</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57</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393557468"/>
                  </a:ext>
                </a:extLst>
              </a:tr>
              <a:tr h="229428">
                <a:tc>
                  <a:txBody>
                    <a:bodyPr/>
                    <a:lstStyle/>
                    <a:p>
                      <a:pPr algn="l" fontAlgn="b"/>
                      <a:r>
                        <a:rPr lang="es-MX" sz="1000" b="0" i="0" u="none" strike="noStrike">
                          <a:solidFill>
                            <a:srgbClr val="000000"/>
                          </a:solidFill>
                          <a:effectLst/>
                          <a:latin typeface="Aptos Narrow" panose="02110004020202020204"/>
                        </a:rPr>
                        <a:t>Jacinto González Varona</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0</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5</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ptos Narrow" panose="02110004020202020204"/>
                        </a:rPr>
                        <a:t>47</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52</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351212981"/>
                  </a:ext>
                </a:extLst>
              </a:tr>
              <a:tr h="229428">
                <a:tc>
                  <a:txBody>
                    <a:bodyPr/>
                    <a:lstStyle/>
                    <a:p>
                      <a:pPr algn="l" fontAlgn="b"/>
                      <a:r>
                        <a:rPr lang="es-MX" sz="1000" b="0" i="0" u="none" strike="noStrike">
                          <a:solidFill>
                            <a:srgbClr val="000000"/>
                          </a:solidFill>
                          <a:effectLst/>
                          <a:latin typeface="Aptos Narrow" panose="02110004020202020204"/>
                        </a:rPr>
                        <a:t>Iván Hernández Díaz</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1</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3</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ptos Narrow" panose="02110004020202020204"/>
                        </a:rPr>
                        <a:t>47</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51</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534472748"/>
                  </a:ext>
                </a:extLst>
              </a:tr>
              <a:tr h="235983">
                <a:tc>
                  <a:txBody>
                    <a:bodyPr/>
                    <a:lstStyle/>
                    <a:p>
                      <a:pPr algn="l" fontAlgn="b"/>
                      <a:r>
                        <a:rPr lang="es-MX" sz="1000" b="0" i="0" u="none" strike="noStrike">
                          <a:solidFill>
                            <a:srgbClr val="000000"/>
                          </a:solidFill>
                          <a:effectLst/>
                          <a:latin typeface="Aptos Narrow" panose="02110004020202020204"/>
                        </a:rPr>
                        <a:t>Claudia Sheinbaum Pardo</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2</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0</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44</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ptos Narrow" panose="02110004020202020204"/>
                        </a:rPr>
                        <a:t>46</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2685897"/>
                  </a:ext>
                </a:extLst>
              </a:tr>
              <a:tr h="203208">
                <a:tc>
                  <a:txBody>
                    <a:bodyPr/>
                    <a:lstStyle/>
                    <a:p>
                      <a:pPr algn="l" fontAlgn="b"/>
                      <a:r>
                        <a:rPr lang="es-MX" sz="1000" b="1" i="0" u="none" strike="noStrike">
                          <a:solidFill>
                            <a:srgbClr val="000000"/>
                          </a:solidFill>
                          <a:effectLst/>
                          <a:latin typeface="Aptos Narrow" panose="02110004020202020204"/>
                        </a:rPr>
                        <a:t>TOTAL</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ptos Narrow" panose="02110004020202020204"/>
                        </a:rPr>
                        <a:t>227</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ptos Narrow" panose="02110004020202020204"/>
                        </a:rPr>
                        <a:t>44</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ptos Narrow" panose="02110004020202020204"/>
                        </a:rPr>
                        <a:t>1,971</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dirty="0">
                          <a:solidFill>
                            <a:srgbClr val="000000"/>
                          </a:solidFill>
                          <a:effectLst/>
                          <a:latin typeface="Aptos Narrow" panose="02110004020202020204"/>
                        </a:rPr>
                        <a:t>2,242</a:t>
                      </a:r>
                    </a:p>
                  </a:txBody>
                  <a:tcPr marL="5422" marR="5422" marT="54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2560610"/>
                  </a:ext>
                </a:extLst>
              </a:tr>
            </a:tbl>
          </a:graphicData>
        </a:graphic>
      </p:graphicFrame>
      <p:sp>
        <p:nvSpPr>
          <p:cNvPr id="5" name="object 3"/>
          <p:cNvSpPr txBox="1">
            <a:spLocks/>
          </p:cNvSpPr>
          <p:nvPr/>
        </p:nvSpPr>
        <p:spPr>
          <a:xfrm>
            <a:off x="1828800" y="609600"/>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VALORACIÓN POR PERSONAS ACTORAS POLÍTICAS EN RADIO </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46</a:t>
            </a:fld>
            <a:endParaRPr spc="-25" dirty="0"/>
          </a:p>
        </p:txBody>
      </p:sp>
      <p:sp>
        <p:nvSpPr>
          <p:cNvPr id="7" name="Rectangle 1"/>
          <p:cNvSpPr>
            <a:spLocks noChangeArrowheads="1"/>
          </p:cNvSpPr>
          <p:nvPr/>
        </p:nvSpPr>
        <p:spPr bwMode="auto">
          <a:xfrm>
            <a:off x="457199" y="4631762"/>
            <a:ext cx="11237086"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smtClean="0">
                <a:ln>
                  <a:noFill/>
                </a:ln>
                <a:solidFill>
                  <a:schemeClr val="tx1"/>
                </a:solidFill>
                <a:effectLst/>
                <a:latin typeface="Arial" panose="020B0604020202020204" pitchFamily="34" charset="0"/>
              </a:rPr>
              <a:t>Tomando en cuenta las categorías de valoración Positiva, Negativa y No adjetivada en el monitoreo de televisión a nivel estatal, se analizó la cobertura informativa sobre las personas actoras políticas con mayor número de menciones. Este análisis excluye las piezas de opinión y análisis, conforme a los lineamientos metodológicos que garantizan el respeto a los principios de libertad de expresión. La valoración de las figuras con mayor presencia en este medio se distribuyó de la siguiente manera: </a:t>
            </a:r>
            <a:r>
              <a:rPr kumimoji="0" lang="es-MX" altLang="es-MX" sz="1400" i="0" u="none" strike="noStrike" cap="none" normalizeH="0" baseline="0" dirty="0" err="1" smtClean="0">
                <a:ln>
                  <a:noFill/>
                </a:ln>
                <a:solidFill>
                  <a:schemeClr val="tx1"/>
                </a:solidFill>
                <a:effectLst/>
                <a:latin typeface="Arial" panose="020B0604020202020204" pitchFamily="34" charset="0"/>
              </a:rPr>
              <a:t>Abelina</a:t>
            </a:r>
            <a:r>
              <a:rPr kumimoji="0" lang="es-MX" altLang="es-MX" sz="1400" i="0" u="none" strike="noStrike" cap="none" normalizeH="0" baseline="0" dirty="0" smtClean="0">
                <a:ln>
                  <a:noFill/>
                </a:ln>
                <a:solidFill>
                  <a:schemeClr val="tx1"/>
                </a:solidFill>
                <a:effectLst/>
                <a:latin typeface="Arial" panose="020B0604020202020204" pitchFamily="34" charset="0"/>
              </a:rPr>
              <a:t> López Rodríguez registró 8 menciones, de las cuales 1 fueron </a:t>
            </a:r>
            <a:r>
              <a:rPr lang="es-MX" altLang="es-MX" sz="1400" dirty="0">
                <a:solidFill>
                  <a:schemeClr val="tx1"/>
                </a:solidFill>
                <a:latin typeface="Arial" panose="020B0604020202020204" pitchFamily="34" charset="0"/>
              </a:rPr>
              <a:t>P</a:t>
            </a:r>
            <a:r>
              <a:rPr kumimoji="0" lang="es-MX" altLang="es-MX" sz="1400" i="0" u="none" strike="noStrike" cap="none" normalizeH="0" baseline="0" dirty="0" smtClean="0">
                <a:ln>
                  <a:noFill/>
                </a:ln>
                <a:solidFill>
                  <a:schemeClr val="tx1"/>
                </a:solidFill>
                <a:effectLst/>
                <a:latin typeface="Arial" panose="020B0604020202020204" pitchFamily="34" charset="0"/>
              </a:rPr>
              <a:t>ositivas,</a:t>
            </a:r>
            <a:r>
              <a:rPr kumimoji="0" lang="es-MX" altLang="es-MX" sz="1400" i="0" u="none" strike="noStrike" cap="none" normalizeH="0" dirty="0" smtClean="0">
                <a:ln>
                  <a:noFill/>
                </a:ln>
                <a:solidFill>
                  <a:schemeClr val="tx1"/>
                </a:solidFill>
                <a:effectLst/>
                <a:latin typeface="Arial" panose="020B0604020202020204" pitchFamily="34" charset="0"/>
              </a:rPr>
              <a:t> 0</a:t>
            </a:r>
            <a:r>
              <a:rPr kumimoji="0" lang="es-MX" altLang="es-MX" sz="1400" i="0" u="none" strike="noStrike" cap="none" normalizeH="0" baseline="0" dirty="0" smtClean="0">
                <a:ln>
                  <a:noFill/>
                </a:ln>
                <a:solidFill>
                  <a:schemeClr val="tx1"/>
                </a:solidFill>
                <a:effectLst/>
                <a:latin typeface="Arial" panose="020B0604020202020204" pitchFamily="34" charset="0"/>
              </a:rPr>
              <a:t> registros Negativos y </a:t>
            </a:r>
            <a:r>
              <a:rPr lang="es-MX" altLang="es-MX" sz="1400" dirty="0">
                <a:solidFill>
                  <a:schemeClr val="tx1"/>
                </a:solidFill>
                <a:latin typeface="Arial" panose="020B0604020202020204" pitchFamily="34" charset="0"/>
              </a:rPr>
              <a:t>7</a:t>
            </a:r>
            <a:r>
              <a:rPr kumimoji="0" lang="es-MX" altLang="es-MX" sz="1400" i="0" u="none" strike="noStrike" cap="none" normalizeH="0" baseline="0" dirty="0" smtClean="0">
                <a:ln>
                  <a:noFill/>
                </a:ln>
                <a:solidFill>
                  <a:schemeClr val="tx1"/>
                </a:solidFill>
                <a:effectLst/>
                <a:latin typeface="Arial" panose="020B0604020202020204" pitchFamily="34" charset="0"/>
              </a:rPr>
              <a:t> </a:t>
            </a:r>
            <a:r>
              <a:rPr lang="es-MX" altLang="es-MX" sz="1400" dirty="0">
                <a:solidFill>
                  <a:schemeClr val="tx1"/>
                </a:solidFill>
                <a:latin typeface="Arial" panose="020B0604020202020204" pitchFamily="34" charset="0"/>
              </a:rPr>
              <a:t>N</a:t>
            </a:r>
            <a:r>
              <a:rPr kumimoji="0" lang="es-MX" altLang="es-MX" sz="1400" i="0" u="none" strike="noStrike" cap="none" normalizeH="0" baseline="0" dirty="0" smtClean="0">
                <a:ln>
                  <a:noFill/>
                </a:ln>
                <a:solidFill>
                  <a:schemeClr val="tx1"/>
                </a:solidFill>
                <a:effectLst/>
                <a:latin typeface="Arial" panose="020B0604020202020204" pitchFamily="34" charset="0"/>
              </a:rPr>
              <a:t>o </a:t>
            </a:r>
            <a:r>
              <a:rPr lang="es-MX" altLang="es-MX" sz="1400" dirty="0" smtClean="0">
                <a:solidFill>
                  <a:schemeClr val="tx1"/>
                </a:solidFill>
                <a:latin typeface="Arial" panose="020B0604020202020204" pitchFamily="34" charset="0"/>
              </a:rPr>
              <a:t>A</a:t>
            </a:r>
            <a:r>
              <a:rPr kumimoji="0" lang="es-MX" altLang="es-MX" sz="1400" i="0" u="none" strike="noStrike" cap="none" normalizeH="0" baseline="0" dirty="0" smtClean="0">
                <a:ln>
                  <a:noFill/>
                </a:ln>
                <a:solidFill>
                  <a:schemeClr val="tx1"/>
                </a:solidFill>
                <a:effectLst/>
                <a:latin typeface="Arial" panose="020B0604020202020204" pitchFamily="34" charset="0"/>
              </a:rPr>
              <a:t>djetivadas; Micaela Manzano</a:t>
            </a:r>
            <a:r>
              <a:rPr kumimoji="0" lang="es-MX" altLang="es-MX" sz="1400" i="0" u="none" strike="noStrike" cap="none" normalizeH="0" dirty="0" smtClean="0">
                <a:ln>
                  <a:noFill/>
                </a:ln>
                <a:solidFill>
                  <a:schemeClr val="tx1"/>
                </a:solidFill>
                <a:effectLst/>
                <a:latin typeface="Arial" panose="020B0604020202020204" pitchFamily="34" charset="0"/>
              </a:rPr>
              <a:t> Martínez </a:t>
            </a:r>
            <a:r>
              <a:rPr kumimoji="0" lang="es-MX" altLang="es-MX" sz="1400" i="0" u="none" strike="noStrike" cap="none" normalizeH="0" baseline="0" dirty="0" smtClean="0">
                <a:ln>
                  <a:noFill/>
                </a:ln>
                <a:solidFill>
                  <a:schemeClr val="tx1"/>
                </a:solidFill>
                <a:effectLst/>
                <a:latin typeface="Arial" panose="020B0604020202020204" pitchFamily="34" charset="0"/>
              </a:rPr>
              <a:t>acumuló </a:t>
            </a:r>
            <a:r>
              <a:rPr lang="es-MX" altLang="es-MX" sz="1400" dirty="0">
                <a:solidFill>
                  <a:schemeClr val="tx1"/>
                </a:solidFill>
                <a:latin typeface="Arial" panose="020B0604020202020204" pitchFamily="34" charset="0"/>
              </a:rPr>
              <a:t>2</a:t>
            </a:r>
            <a:r>
              <a:rPr kumimoji="0" lang="es-MX" altLang="es-MX" sz="1400" i="0" u="none" strike="noStrike" cap="none" normalizeH="0" baseline="0" dirty="0" smtClean="0">
                <a:ln>
                  <a:noFill/>
                </a:ln>
                <a:solidFill>
                  <a:schemeClr val="tx1"/>
                </a:solidFill>
                <a:effectLst/>
                <a:latin typeface="Arial" panose="020B0604020202020204" pitchFamily="34" charset="0"/>
              </a:rPr>
              <a:t> alusiones, con 0 </a:t>
            </a:r>
            <a:r>
              <a:rPr lang="es-MX" altLang="es-MX" sz="1400" dirty="0">
                <a:solidFill>
                  <a:schemeClr val="tx1"/>
                </a:solidFill>
                <a:latin typeface="Arial" panose="020B0604020202020204" pitchFamily="34" charset="0"/>
              </a:rPr>
              <a:t>P</a:t>
            </a:r>
            <a:r>
              <a:rPr kumimoji="0" lang="es-MX" altLang="es-MX" sz="1400" i="0" u="none" strike="noStrike" cap="none" normalizeH="0" baseline="0" dirty="0" smtClean="0">
                <a:ln>
                  <a:noFill/>
                </a:ln>
                <a:solidFill>
                  <a:schemeClr val="tx1"/>
                </a:solidFill>
                <a:effectLst/>
                <a:latin typeface="Arial" panose="020B0604020202020204" pitchFamily="34" charset="0"/>
              </a:rPr>
              <a:t>ositivas, 0 </a:t>
            </a:r>
            <a:r>
              <a:rPr lang="es-MX" altLang="es-MX" sz="1400" dirty="0">
                <a:solidFill>
                  <a:schemeClr val="tx1"/>
                </a:solidFill>
                <a:latin typeface="Arial" panose="020B0604020202020204" pitchFamily="34" charset="0"/>
              </a:rPr>
              <a:t>N</a:t>
            </a:r>
            <a:r>
              <a:rPr kumimoji="0" lang="es-MX" altLang="es-MX" sz="1400" i="0" u="none" strike="noStrike" cap="none" normalizeH="0" baseline="0" dirty="0" smtClean="0">
                <a:ln>
                  <a:noFill/>
                </a:ln>
                <a:solidFill>
                  <a:schemeClr val="tx1"/>
                </a:solidFill>
                <a:effectLst/>
                <a:latin typeface="Arial" panose="020B0604020202020204" pitchFamily="34" charset="0"/>
              </a:rPr>
              <a:t>egativa y 2 </a:t>
            </a:r>
            <a:r>
              <a:rPr lang="es-MX" altLang="es-MX" sz="1400" dirty="0">
                <a:solidFill>
                  <a:schemeClr val="tx1"/>
                </a:solidFill>
                <a:latin typeface="Arial" panose="020B0604020202020204" pitchFamily="34" charset="0"/>
              </a:rPr>
              <a:t>N</a:t>
            </a:r>
            <a:r>
              <a:rPr kumimoji="0" lang="es-MX" altLang="es-MX" sz="1400" i="0" u="none" strike="noStrike" cap="none" normalizeH="0" baseline="0" dirty="0" smtClean="0">
                <a:ln>
                  <a:noFill/>
                </a:ln>
                <a:solidFill>
                  <a:schemeClr val="tx1"/>
                </a:solidFill>
                <a:effectLst/>
                <a:latin typeface="Arial" panose="020B0604020202020204" pitchFamily="34" charset="0"/>
              </a:rPr>
              <a:t>o </a:t>
            </a:r>
            <a:r>
              <a:rPr lang="es-MX" altLang="es-MX" sz="1400" dirty="0" smtClean="0">
                <a:solidFill>
                  <a:schemeClr val="tx1"/>
                </a:solidFill>
                <a:latin typeface="Arial" panose="020B0604020202020204" pitchFamily="34" charset="0"/>
              </a:rPr>
              <a:t>A</a:t>
            </a:r>
            <a:r>
              <a:rPr kumimoji="0" lang="es-MX" altLang="es-MX" sz="1400" i="0" u="none" strike="noStrike" cap="none" normalizeH="0" baseline="0" dirty="0" smtClean="0">
                <a:ln>
                  <a:noFill/>
                </a:ln>
                <a:solidFill>
                  <a:schemeClr val="tx1"/>
                </a:solidFill>
                <a:effectLst/>
                <a:latin typeface="Arial" panose="020B0604020202020204" pitchFamily="34" charset="0"/>
              </a:rPr>
              <a:t>djetivadas</a:t>
            </a:r>
            <a:r>
              <a:rPr kumimoji="0" lang="es-MX" altLang="es-MX" sz="1400" i="0" u="none" strike="noStrike" cap="none" normalizeH="0" dirty="0" smtClean="0">
                <a:ln>
                  <a:noFill/>
                </a:ln>
                <a:solidFill>
                  <a:schemeClr val="tx1"/>
                </a:solidFill>
                <a:effectLst/>
                <a:latin typeface="Arial" panose="020B0604020202020204" pitchFamily="34" charset="0"/>
              </a:rPr>
              <a:t> y Gustavo Vela Guevara, Javier Saldaña Almazán y otros con 1 mención No Adjetivada. </a:t>
            </a:r>
            <a:endParaRPr kumimoji="0" lang="es-MX" altLang="es-MX" sz="1400" i="0" u="none" strike="noStrike" cap="none" normalizeH="0" baseline="0" dirty="0" smtClean="0">
              <a:ln>
                <a:noFill/>
              </a:ln>
              <a:solidFill>
                <a:schemeClr val="tx1"/>
              </a:solidFill>
              <a:effectLst/>
              <a:latin typeface="Arial" panose="020B0604020202020204" pitchFamily="34" charset="0"/>
            </a:endParaRPr>
          </a:p>
        </p:txBody>
      </p:sp>
      <p:graphicFrame>
        <p:nvGraphicFramePr>
          <p:cNvPr id="5" name="Gráfico 4">
            <a:extLst>
              <a:ext uri="{FF2B5EF4-FFF2-40B4-BE49-F238E27FC236}">
                <a16:creationId xmlns:a16="http://schemas.microsoft.com/office/drawing/2014/main" id="{7E84640D-8D7E-8A1A-D03E-DDE9CE90B1D7}"/>
              </a:ext>
            </a:extLst>
          </p:cNvPr>
          <p:cNvGraphicFramePr>
            <a:graphicFrameLocks/>
          </p:cNvGraphicFramePr>
          <p:nvPr>
            <p:extLst>
              <p:ext uri="{D42A27DB-BD31-4B8C-83A1-F6EECF244321}">
                <p14:modId xmlns:p14="http://schemas.microsoft.com/office/powerpoint/2010/main" val="4095170987"/>
              </p:ext>
            </p:extLst>
          </p:nvPr>
        </p:nvGraphicFramePr>
        <p:xfrm>
          <a:off x="772888" y="508158"/>
          <a:ext cx="10605709" cy="4267200"/>
        </p:xfrm>
        <a:graphic>
          <a:graphicData uri="http://schemas.openxmlformats.org/drawingml/2006/chart">
            <c:chart xmlns:c="http://schemas.openxmlformats.org/drawingml/2006/chart" xmlns:r="http://schemas.openxmlformats.org/officeDocument/2006/relationships" r:id="rId2"/>
          </a:graphicData>
        </a:graphic>
      </p:graphicFrame>
      <p:sp>
        <p:nvSpPr>
          <p:cNvPr id="6" name="object 3"/>
          <p:cNvSpPr txBox="1">
            <a:spLocks/>
          </p:cNvSpPr>
          <p:nvPr/>
        </p:nvSpPr>
        <p:spPr>
          <a:xfrm>
            <a:off x="1295400" y="233724"/>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VALORACIÓN POR PERSONAS ACTORAS POLÍTICAS EN TV</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47</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1943382715"/>
              </p:ext>
            </p:extLst>
          </p:nvPr>
        </p:nvGraphicFramePr>
        <p:xfrm>
          <a:off x="2286000" y="1752600"/>
          <a:ext cx="7827171" cy="3243103"/>
        </p:xfrm>
        <a:graphic>
          <a:graphicData uri="http://schemas.openxmlformats.org/drawingml/2006/table">
            <a:tbl>
              <a:tblPr/>
              <a:tblGrid>
                <a:gridCol w="2689335">
                  <a:extLst>
                    <a:ext uri="{9D8B030D-6E8A-4147-A177-3AD203B41FA5}">
                      <a16:colId xmlns:a16="http://schemas.microsoft.com/office/drawing/2014/main" val="2387754890"/>
                    </a:ext>
                  </a:extLst>
                </a:gridCol>
                <a:gridCol w="1284459">
                  <a:extLst>
                    <a:ext uri="{9D8B030D-6E8A-4147-A177-3AD203B41FA5}">
                      <a16:colId xmlns:a16="http://schemas.microsoft.com/office/drawing/2014/main" val="450480857"/>
                    </a:ext>
                  </a:extLst>
                </a:gridCol>
                <a:gridCol w="1284459">
                  <a:extLst>
                    <a:ext uri="{9D8B030D-6E8A-4147-A177-3AD203B41FA5}">
                      <a16:colId xmlns:a16="http://schemas.microsoft.com/office/drawing/2014/main" val="3439669169"/>
                    </a:ext>
                  </a:extLst>
                </a:gridCol>
                <a:gridCol w="1284459">
                  <a:extLst>
                    <a:ext uri="{9D8B030D-6E8A-4147-A177-3AD203B41FA5}">
                      <a16:colId xmlns:a16="http://schemas.microsoft.com/office/drawing/2014/main" val="3904365017"/>
                    </a:ext>
                  </a:extLst>
                </a:gridCol>
                <a:gridCol w="1284459">
                  <a:extLst>
                    <a:ext uri="{9D8B030D-6E8A-4147-A177-3AD203B41FA5}">
                      <a16:colId xmlns:a16="http://schemas.microsoft.com/office/drawing/2014/main" val="211658744"/>
                    </a:ext>
                  </a:extLst>
                </a:gridCol>
              </a:tblGrid>
              <a:tr h="732044">
                <a:tc>
                  <a:txBody>
                    <a:bodyPr/>
                    <a:lstStyle/>
                    <a:p>
                      <a:pPr algn="ctr" fontAlgn="b"/>
                      <a:r>
                        <a:rPr lang="es-MX" sz="1200" b="1" i="0" u="none" strike="noStrike" dirty="0">
                          <a:solidFill>
                            <a:srgbClr val="FFFFFF"/>
                          </a:solidFill>
                          <a:effectLst/>
                          <a:latin typeface="Aptos Narrow" panose="02110004020202020204"/>
                        </a:rPr>
                        <a:t>ACTORES </a:t>
                      </a:r>
                      <a:r>
                        <a:rPr lang="es-MX" sz="1200" b="1" i="0" u="none" strike="noStrike" dirty="0" smtClean="0">
                          <a:solidFill>
                            <a:srgbClr val="FFFFFF"/>
                          </a:solidFill>
                          <a:effectLst/>
                          <a:latin typeface="Aptos Narrow" panose="02110004020202020204"/>
                        </a:rPr>
                        <a:t>POLÍTICOS</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smtClean="0">
                          <a:solidFill>
                            <a:srgbClr val="FFFFFF"/>
                          </a:solidFill>
                          <a:effectLst/>
                          <a:latin typeface="Aptos Narrow" panose="02110004020202020204"/>
                        </a:rPr>
                        <a:t>POSITIVA</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smtClean="0">
                          <a:solidFill>
                            <a:srgbClr val="FFFFFF"/>
                          </a:solidFill>
                          <a:effectLst/>
                          <a:latin typeface="Aptos Narrow" panose="02110004020202020204"/>
                        </a:rPr>
                        <a:t>NEGATIVA</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FFFFFF"/>
                          </a:solidFill>
                          <a:effectLst/>
                          <a:latin typeface="Aptos Narrow" panose="02110004020202020204"/>
                        </a:rPr>
                        <a:t>NO </a:t>
                      </a:r>
                      <a:r>
                        <a:rPr lang="es-MX" sz="1200" b="1" i="0" u="none" strike="noStrike" dirty="0" smtClean="0">
                          <a:solidFill>
                            <a:srgbClr val="FFFFFF"/>
                          </a:solidFill>
                          <a:effectLst/>
                          <a:latin typeface="Aptos Narrow" panose="02110004020202020204"/>
                        </a:rPr>
                        <a:t>ADJETIVADA</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smtClean="0">
                          <a:solidFill>
                            <a:srgbClr val="FFFFFF"/>
                          </a:solidFill>
                          <a:effectLst/>
                          <a:latin typeface="Aptos Narrow" panose="02110004020202020204"/>
                        </a:rPr>
                        <a:t>TOTALES</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96302696"/>
                  </a:ext>
                </a:extLst>
              </a:tr>
              <a:tr h="490821">
                <a:tc>
                  <a:txBody>
                    <a:bodyPr/>
                    <a:lstStyle/>
                    <a:p>
                      <a:pPr algn="l" fontAlgn="b"/>
                      <a:r>
                        <a:rPr lang="es-MX" sz="1200" b="0" i="0" u="none" strike="noStrike">
                          <a:solidFill>
                            <a:srgbClr val="000000"/>
                          </a:solidFill>
                          <a:effectLst/>
                          <a:latin typeface="Aptos Narrow" panose="02110004020202020204"/>
                        </a:rPr>
                        <a:t>Abelina López Rodríguez</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7</a:t>
                      </a:r>
                    </a:p>
                  </a:txBody>
                  <a:tcPr marL="6350" marR="6350" marT="635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8</a:t>
                      </a:r>
                    </a:p>
                  </a:txBody>
                  <a:tcPr marL="6350" marR="6350" marT="635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123816966"/>
                  </a:ext>
                </a:extLst>
              </a:tr>
              <a:tr h="490821">
                <a:tc>
                  <a:txBody>
                    <a:bodyPr/>
                    <a:lstStyle/>
                    <a:p>
                      <a:pPr algn="l" fontAlgn="b"/>
                      <a:r>
                        <a:rPr lang="es-MX" sz="1200" b="0" i="0" u="none" strike="noStrike">
                          <a:solidFill>
                            <a:srgbClr val="000000"/>
                          </a:solidFill>
                          <a:effectLst/>
                          <a:latin typeface="Aptos Narrow" panose="02110004020202020204"/>
                        </a:rPr>
                        <a:t>Micaela Manzano Martínez</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286918025"/>
                  </a:ext>
                </a:extLst>
              </a:tr>
              <a:tr h="259649">
                <a:tc>
                  <a:txBody>
                    <a:bodyPr/>
                    <a:lstStyle/>
                    <a:p>
                      <a:pPr algn="l" fontAlgn="b"/>
                      <a:r>
                        <a:rPr lang="es-MX" sz="1200" b="0" i="0" u="none" strike="noStrike">
                          <a:solidFill>
                            <a:srgbClr val="000000"/>
                          </a:solidFill>
                          <a:effectLst/>
                          <a:latin typeface="Aptos Narrow" panose="02110004020202020204"/>
                        </a:rPr>
                        <a:t>Gustavo Vela Guevara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903757042"/>
                  </a:ext>
                </a:extLst>
              </a:tr>
              <a:tr h="259649">
                <a:tc>
                  <a:txBody>
                    <a:bodyPr/>
                    <a:lstStyle/>
                    <a:p>
                      <a:pPr algn="l" fontAlgn="b"/>
                      <a:r>
                        <a:rPr lang="es-MX" sz="1200" b="0" i="0" u="none" strike="noStrike">
                          <a:solidFill>
                            <a:srgbClr val="000000"/>
                          </a:solidFill>
                          <a:effectLst/>
                          <a:latin typeface="Aptos Narrow" panose="02110004020202020204"/>
                        </a:rPr>
                        <a:t>Otros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967111632"/>
                  </a:ext>
                </a:extLst>
              </a:tr>
              <a:tr h="259649">
                <a:tc>
                  <a:txBody>
                    <a:bodyPr/>
                    <a:lstStyle/>
                    <a:p>
                      <a:pPr algn="l" fontAlgn="b"/>
                      <a:r>
                        <a:rPr lang="es-MX" sz="1200" b="0" i="0" u="none" strike="noStrike">
                          <a:solidFill>
                            <a:srgbClr val="000000"/>
                          </a:solidFill>
                          <a:effectLst/>
                          <a:latin typeface="Aptos Narrow" panose="02110004020202020204"/>
                        </a:rPr>
                        <a:t>Javier Saldaña Almazán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558351332"/>
                  </a:ext>
                </a:extLst>
              </a:tr>
              <a:tr h="490821">
                <a:tc>
                  <a:txBody>
                    <a:bodyPr/>
                    <a:lstStyle/>
                    <a:p>
                      <a:pPr algn="l" fontAlgn="b"/>
                      <a:r>
                        <a:rPr lang="es-MX" sz="1200" b="0" i="0" u="none" strike="noStrike">
                          <a:solidFill>
                            <a:srgbClr val="000000"/>
                          </a:solidFill>
                          <a:effectLst/>
                          <a:latin typeface="Aptos Narrow" panose="02110004020202020204"/>
                        </a:rPr>
                        <a:t>Juan Andrés Vega Carranza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183769585"/>
                  </a:ext>
                </a:extLst>
              </a:tr>
              <a:tr h="259649">
                <a:tc>
                  <a:txBody>
                    <a:bodyPr/>
                    <a:lstStyle/>
                    <a:p>
                      <a:pPr algn="l" fontAlgn="b"/>
                      <a:r>
                        <a:rPr lang="es-MX" sz="1200" b="1" i="0" u="none" strike="noStrike">
                          <a:solidFill>
                            <a:srgbClr val="000000"/>
                          </a:solidFill>
                          <a:effectLst/>
                          <a:latin typeface="Aptos Narrow" panose="02110004020202020204"/>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Aptos Narrow" panose="02110004020202020204"/>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Aptos Narrow" panose="02110004020202020204"/>
                        </a:rPr>
                        <a:t>12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Aptos Narrow" panose="02110004020202020204"/>
                        </a:rPr>
                        <a:t>15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2975847"/>
                  </a:ext>
                </a:extLst>
              </a:tr>
            </a:tbl>
          </a:graphicData>
        </a:graphic>
      </p:graphicFrame>
      <p:sp>
        <p:nvSpPr>
          <p:cNvPr id="5" name="object 3"/>
          <p:cNvSpPr txBox="1">
            <a:spLocks/>
          </p:cNvSpPr>
          <p:nvPr/>
        </p:nvSpPr>
        <p:spPr>
          <a:xfrm>
            <a:off x="2250440" y="838200"/>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VALORACIÓN POR PERSONAS ACTORAS POLÍTICAS EN TV</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57200" y="4952991"/>
            <a:ext cx="11308080" cy="1905009"/>
          </a:xfrm>
          <a:prstGeom prst="rect">
            <a:avLst/>
          </a:prstGeom>
          <a:ln w="9525">
            <a:solidFill>
              <a:schemeClr val="bg1"/>
            </a:solidFill>
          </a:ln>
        </p:spPr>
        <p:txBody>
          <a:bodyPr vert="horz" wrap="square" lIns="0" tIns="34925" rIns="0" bIns="0" rtlCol="0">
            <a:spAutoFit/>
          </a:bodyPr>
          <a:lstStyle/>
          <a:p>
            <a:pPr marL="91440" marR="80645" algn="just">
              <a:lnSpc>
                <a:spcPct val="150000"/>
              </a:lnSpc>
              <a:spcBef>
                <a:spcPts val="275"/>
              </a:spcBef>
            </a:pPr>
            <a:r>
              <a:rPr lang="es-MX" sz="1400" dirty="0" smtClean="0">
                <a:latin typeface="Arial" panose="020B0604020202020204" pitchFamily="34" charset="0"/>
                <a:cs typeface="Arial" panose="020B0604020202020204" pitchFamily="34" charset="0"/>
              </a:rPr>
              <a:t>En relación con la ubicación de las menciones clasificadas en Introducción, Vinculadas y Sin relación de las personas actoras políticas registradas en el monitoreo de radio y televisión a nivel estatal, se observó la siguiente distribución: Evelyn Cecia Salgado Pineda fue mencionada 801 veces; 54 en Introducción , 78 en menciones Vinculadas y 669 en la categoría Sin </a:t>
            </a:r>
            <a:r>
              <a:rPr lang="es-MX" sz="1400" dirty="0">
                <a:latin typeface="Arial" panose="020B0604020202020204" pitchFamily="34" charset="0"/>
                <a:cs typeface="Arial" panose="020B0604020202020204" pitchFamily="34" charset="0"/>
              </a:rPr>
              <a:t>R</a:t>
            </a:r>
            <a:r>
              <a:rPr lang="es-MX" sz="1400" dirty="0" smtClean="0">
                <a:latin typeface="Arial" panose="020B0604020202020204" pitchFamily="34" charset="0"/>
                <a:cs typeface="Arial" panose="020B0604020202020204" pitchFamily="34" charset="0"/>
              </a:rPr>
              <a:t>elación. Por su parte, </a:t>
            </a:r>
            <a:r>
              <a:rPr lang="es-MX" sz="1400" dirty="0" err="1" smtClean="0">
                <a:latin typeface="Arial" panose="020B0604020202020204" pitchFamily="34" charset="0"/>
                <a:cs typeface="Arial" panose="020B0604020202020204" pitchFamily="34" charset="0"/>
              </a:rPr>
              <a:t>Abelina</a:t>
            </a:r>
            <a:r>
              <a:rPr lang="es-MX" sz="1400" dirty="0" smtClean="0">
                <a:latin typeface="Arial" panose="020B0604020202020204" pitchFamily="34" charset="0"/>
                <a:cs typeface="Arial" panose="020B0604020202020204" pitchFamily="34" charset="0"/>
              </a:rPr>
              <a:t> López Rodríguez registró 312 menciones; en Introducción 20, 17 Vinculadas y 275 </a:t>
            </a:r>
            <a:r>
              <a:rPr lang="es-MX" sz="1400" dirty="0">
                <a:latin typeface="Arial" panose="020B0604020202020204" pitchFamily="34" charset="0"/>
                <a:cs typeface="Arial" panose="020B0604020202020204" pitchFamily="34" charset="0"/>
              </a:rPr>
              <a:t>S</a:t>
            </a:r>
            <a:r>
              <a:rPr lang="es-MX" sz="1400" dirty="0" smtClean="0">
                <a:latin typeface="Arial" panose="020B0604020202020204" pitchFamily="34" charset="0"/>
                <a:cs typeface="Arial" panose="020B0604020202020204" pitchFamily="34" charset="0"/>
              </a:rPr>
              <a:t>in </a:t>
            </a:r>
            <a:r>
              <a:rPr lang="es-MX" sz="1400" dirty="0">
                <a:latin typeface="Arial" panose="020B0604020202020204" pitchFamily="34" charset="0"/>
                <a:cs typeface="Arial" panose="020B0604020202020204" pitchFamily="34" charset="0"/>
              </a:rPr>
              <a:t>R</a:t>
            </a:r>
            <a:r>
              <a:rPr lang="es-MX" sz="1400" dirty="0" smtClean="0">
                <a:latin typeface="Arial" panose="020B0604020202020204" pitchFamily="34" charset="0"/>
                <a:cs typeface="Arial" panose="020B0604020202020204" pitchFamily="34" charset="0"/>
              </a:rPr>
              <a:t>elación. Finalmente, Beatriz Mojica Morga acumuló 195 menciones; 32 en Introducción, 15 </a:t>
            </a:r>
            <a:r>
              <a:rPr lang="es-MX" sz="1400" dirty="0">
                <a:latin typeface="Arial" panose="020B0604020202020204" pitchFamily="34" charset="0"/>
                <a:cs typeface="Arial" panose="020B0604020202020204" pitchFamily="34" charset="0"/>
              </a:rPr>
              <a:t>V</a:t>
            </a:r>
            <a:r>
              <a:rPr lang="es-MX" sz="1400" dirty="0" smtClean="0">
                <a:latin typeface="Arial" panose="020B0604020202020204" pitchFamily="34" charset="0"/>
                <a:cs typeface="Arial" panose="020B0604020202020204" pitchFamily="34" charset="0"/>
              </a:rPr>
              <a:t>inculadas y 148 Sin Relación. </a:t>
            </a:r>
          </a:p>
          <a:p>
            <a:pPr marL="91440" marR="80645">
              <a:lnSpc>
                <a:spcPct val="100000"/>
              </a:lnSpc>
              <a:spcBef>
                <a:spcPts val="275"/>
              </a:spcBef>
            </a:pPr>
            <a:endParaRPr sz="1400" dirty="0">
              <a:latin typeface="Calibri"/>
              <a:cs typeface="Calibri"/>
            </a:endParaRP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48</a:t>
            </a:fld>
            <a:endParaRPr spc="-25" dirty="0"/>
          </a:p>
        </p:txBody>
      </p:sp>
      <p:graphicFrame>
        <p:nvGraphicFramePr>
          <p:cNvPr id="5" name="Gráfico 4">
            <a:extLst>
              <a:ext uri="{FF2B5EF4-FFF2-40B4-BE49-F238E27FC236}">
                <a16:creationId xmlns:a16="http://schemas.microsoft.com/office/drawing/2014/main" id="{3B8A463B-F307-D688-275E-55015339D963}"/>
              </a:ext>
            </a:extLst>
          </p:cNvPr>
          <p:cNvGraphicFramePr>
            <a:graphicFrameLocks/>
          </p:cNvGraphicFramePr>
          <p:nvPr>
            <p:extLst>
              <p:ext uri="{D42A27DB-BD31-4B8C-83A1-F6EECF244321}">
                <p14:modId xmlns:p14="http://schemas.microsoft.com/office/powerpoint/2010/main" val="3904225688"/>
              </p:ext>
            </p:extLst>
          </p:nvPr>
        </p:nvGraphicFramePr>
        <p:xfrm>
          <a:off x="791900" y="653498"/>
          <a:ext cx="10325348" cy="4414302"/>
        </p:xfrm>
        <a:graphic>
          <a:graphicData uri="http://schemas.openxmlformats.org/drawingml/2006/chart">
            <c:chart xmlns:c="http://schemas.openxmlformats.org/drawingml/2006/chart" xmlns:r="http://schemas.openxmlformats.org/officeDocument/2006/relationships" r:id="rId2"/>
          </a:graphicData>
        </a:graphic>
      </p:graphicFrame>
      <p:sp>
        <p:nvSpPr>
          <p:cNvPr id="6" name="object 3"/>
          <p:cNvSpPr txBox="1">
            <a:spLocks/>
          </p:cNvSpPr>
          <p:nvPr/>
        </p:nvSpPr>
        <p:spPr>
          <a:xfrm>
            <a:off x="807140" y="228600"/>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UBICACIÓN POR PERSONAS ACTORAS POLÍTICAS EN RADIO Y TV</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49</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2643150848"/>
              </p:ext>
            </p:extLst>
          </p:nvPr>
        </p:nvGraphicFramePr>
        <p:xfrm>
          <a:off x="1447800" y="1143000"/>
          <a:ext cx="9348786" cy="4368016"/>
        </p:xfrm>
        <a:graphic>
          <a:graphicData uri="http://schemas.openxmlformats.org/drawingml/2006/table">
            <a:tbl>
              <a:tblPr/>
              <a:tblGrid>
                <a:gridCol w="3884654">
                  <a:extLst>
                    <a:ext uri="{9D8B030D-6E8A-4147-A177-3AD203B41FA5}">
                      <a16:colId xmlns:a16="http://schemas.microsoft.com/office/drawing/2014/main" val="1317900210"/>
                    </a:ext>
                  </a:extLst>
                </a:gridCol>
                <a:gridCol w="1366033">
                  <a:extLst>
                    <a:ext uri="{9D8B030D-6E8A-4147-A177-3AD203B41FA5}">
                      <a16:colId xmlns:a16="http://schemas.microsoft.com/office/drawing/2014/main" val="813702615"/>
                    </a:ext>
                  </a:extLst>
                </a:gridCol>
                <a:gridCol w="1366033">
                  <a:extLst>
                    <a:ext uri="{9D8B030D-6E8A-4147-A177-3AD203B41FA5}">
                      <a16:colId xmlns:a16="http://schemas.microsoft.com/office/drawing/2014/main" val="3282547884"/>
                    </a:ext>
                  </a:extLst>
                </a:gridCol>
                <a:gridCol w="1366033">
                  <a:extLst>
                    <a:ext uri="{9D8B030D-6E8A-4147-A177-3AD203B41FA5}">
                      <a16:colId xmlns:a16="http://schemas.microsoft.com/office/drawing/2014/main" val="3525886071"/>
                    </a:ext>
                  </a:extLst>
                </a:gridCol>
                <a:gridCol w="1366033">
                  <a:extLst>
                    <a:ext uri="{9D8B030D-6E8A-4147-A177-3AD203B41FA5}">
                      <a16:colId xmlns:a16="http://schemas.microsoft.com/office/drawing/2014/main" val="190841118"/>
                    </a:ext>
                  </a:extLst>
                </a:gridCol>
              </a:tblGrid>
              <a:tr h="671955">
                <a:tc>
                  <a:txBody>
                    <a:bodyPr/>
                    <a:lstStyle/>
                    <a:p>
                      <a:pPr algn="ctr" fontAlgn="b"/>
                      <a:r>
                        <a:rPr lang="es-MX" sz="1200" b="1" i="0" u="none" strike="noStrike" dirty="0">
                          <a:solidFill>
                            <a:srgbClr val="FFFFFF"/>
                          </a:solidFill>
                          <a:effectLst/>
                          <a:latin typeface="Aptos Narrow" panose="02110004020202020204"/>
                        </a:rPr>
                        <a:t>ACTORES </a:t>
                      </a:r>
                      <a:r>
                        <a:rPr lang="es-MX" sz="1200" b="1" i="0" u="none" strike="noStrike" dirty="0" smtClean="0">
                          <a:solidFill>
                            <a:srgbClr val="FFFFFF"/>
                          </a:solidFill>
                          <a:effectLst/>
                          <a:latin typeface="Aptos Narrow" panose="02110004020202020204"/>
                        </a:rPr>
                        <a:t>POLÍTICOS</a:t>
                      </a:r>
                    </a:p>
                    <a:p>
                      <a:pPr algn="ctr" fontAlgn="b"/>
                      <a:endParaRPr lang="es-MX" sz="1200" b="1" i="0" u="none" strike="noStrike" dirty="0">
                        <a:solidFill>
                          <a:srgbClr val="FFFFFF"/>
                        </a:solidFill>
                        <a:effectLst/>
                        <a:latin typeface="Aptos Narrow" panose="02110004020202020204"/>
                      </a:endParaRP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smtClean="0">
                          <a:solidFill>
                            <a:srgbClr val="FFFFFF"/>
                          </a:solidFill>
                          <a:effectLst/>
                          <a:latin typeface="Aptos Narrow" panose="02110004020202020204"/>
                        </a:rPr>
                        <a:t>INTRODUCCIÓN</a:t>
                      </a:r>
                    </a:p>
                    <a:p>
                      <a:pPr algn="ctr" fontAlgn="b"/>
                      <a:endParaRPr lang="es-MX" sz="1200" b="1" i="0" u="none" strike="noStrike" dirty="0">
                        <a:solidFill>
                          <a:srgbClr val="FFFFFF"/>
                        </a:solidFill>
                        <a:effectLst/>
                        <a:latin typeface="Aptos Narrow" panose="02110004020202020204"/>
                      </a:endParaRP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smtClean="0">
                          <a:solidFill>
                            <a:srgbClr val="FFFFFF"/>
                          </a:solidFill>
                          <a:effectLst/>
                          <a:latin typeface="Aptos Narrow" panose="02110004020202020204"/>
                        </a:rPr>
                        <a:t>VINCULADAS</a:t>
                      </a:r>
                    </a:p>
                    <a:p>
                      <a:pPr algn="ctr" fontAlgn="b"/>
                      <a:endParaRPr lang="es-MX" sz="1200" b="1" i="0" u="none" strike="noStrike" dirty="0">
                        <a:solidFill>
                          <a:srgbClr val="FFFFFF"/>
                        </a:solidFill>
                        <a:effectLst/>
                        <a:latin typeface="Aptos Narrow" panose="02110004020202020204"/>
                      </a:endParaRP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FFFFFF"/>
                          </a:solidFill>
                          <a:effectLst/>
                          <a:latin typeface="Aptos Narrow" panose="02110004020202020204"/>
                        </a:rPr>
                        <a:t>SIN </a:t>
                      </a:r>
                      <a:r>
                        <a:rPr lang="es-MX" sz="1200" b="1" i="0" u="none" strike="noStrike" dirty="0" smtClean="0">
                          <a:solidFill>
                            <a:srgbClr val="FFFFFF"/>
                          </a:solidFill>
                          <a:effectLst/>
                          <a:latin typeface="Aptos Narrow" panose="02110004020202020204"/>
                        </a:rPr>
                        <a:t>RELACIÓN</a:t>
                      </a:r>
                    </a:p>
                    <a:p>
                      <a:pPr algn="ctr" fontAlgn="b"/>
                      <a:endParaRPr lang="es-MX" sz="1200" b="1" i="0" u="none" strike="noStrike" dirty="0">
                        <a:solidFill>
                          <a:srgbClr val="FFFFFF"/>
                        </a:solidFill>
                        <a:effectLst/>
                        <a:latin typeface="Aptos Narrow" panose="02110004020202020204"/>
                      </a:endParaRP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smtClean="0">
                          <a:solidFill>
                            <a:srgbClr val="FFFFFF"/>
                          </a:solidFill>
                          <a:effectLst/>
                          <a:latin typeface="Aptos Narrow" panose="02110004020202020204"/>
                        </a:rPr>
                        <a:t>TOTALES</a:t>
                      </a:r>
                    </a:p>
                    <a:p>
                      <a:pPr algn="ctr" fontAlgn="b"/>
                      <a:endParaRPr lang="es-MX" sz="1200" b="1" i="0" u="none" strike="noStrike" dirty="0">
                        <a:solidFill>
                          <a:srgbClr val="FFFFFF"/>
                        </a:solidFill>
                        <a:effectLst/>
                        <a:latin typeface="Aptos Narrow" panose="02110004020202020204"/>
                      </a:endParaRP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621587972"/>
                  </a:ext>
                </a:extLst>
              </a:tr>
              <a:tr h="231677">
                <a:tc>
                  <a:txBody>
                    <a:bodyPr/>
                    <a:lstStyle/>
                    <a:p>
                      <a:pPr algn="l" fontAlgn="b"/>
                      <a:r>
                        <a:rPr lang="es-MX" sz="1200" b="0" i="0" u="none" strike="noStrike" dirty="0" smtClean="0">
                          <a:solidFill>
                            <a:srgbClr val="000000"/>
                          </a:solidFill>
                          <a:effectLst/>
                          <a:latin typeface="Aptos Narrow" panose="02110004020202020204"/>
                        </a:rPr>
                        <a:t>Evelyn </a:t>
                      </a:r>
                      <a:r>
                        <a:rPr lang="es-MX" sz="1200" b="0" i="0" u="none" strike="noStrike" dirty="0">
                          <a:solidFill>
                            <a:srgbClr val="000000"/>
                          </a:solidFill>
                          <a:effectLst/>
                          <a:latin typeface="Aptos Narrow" panose="02110004020202020204"/>
                        </a:rPr>
                        <a:t>Cecia Salgado Pineda</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54</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78</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669</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801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213888525"/>
                  </a:ext>
                </a:extLst>
              </a:tr>
              <a:tr h="231677">
                <a:tc>
                  <a:txBody>
                    <a:bodyPr/>
                    <a:lstStyle/>
                    <a:p>
                      <a:pPr algn="l" fontAlgn="b"/>
                      <a:r>
                        <a:rPr lang="es-MX" sz="1200" b="0" i="0" u="none" strike="noStrike">
                          <a:solidFill>
                            <a:srgbClr val="000000"/>
                          </a:solidFill>
                          <a:effectLst/>
                          <a:latin typeface="Aptos Narrow" panose="02110004020202020204"/>
                        </a:rPr>
                        <a:t>Abelina López Rodríguez</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20</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17</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275</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312</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560502639"/>
                  </a:ext>
                </a:extLst>
              </a:tr>
              <a:tr h="231677">
                <a:tc>
                  <a:txBody>
                    <a:bodyPr/>
                    <a:lstStyle/>
                    <a:p>
                      <a:pPr algn="l" fontAlgn="b"/>
                      <a:r>
                        <a:rPr lang="es-MX" sz="1200" b="0" i="0" u="none" strike="noStrike">
                          <a:solidFill>
                            <a:srgbClr val="000000"/>
                          </a:solidFill>
                          <a:effectLst/>
                          <a:latin typeface="Aptos Narrow" panose="02110004020202020204"/>
                        </a:rPr>
                        <a:t>Beatriz Mojica Morga</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32</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15</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148</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195</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453062258"/>
                  </a:ext>
                </a:extLst>
              </a:tr>
              <a:tr h="231677">
                <a:tc>
                  <a:txBody>
                    <a:bodyPr/>
                    <a:lstStyle/>
                    <a:p>
                      <a:pPr algn="l" fontAlgn="b"/>
                      <a:r>
                        <a:rPr lang="es-MX" sz="1200" b="0" i="0" u="none" strike="noStrike">
                          <a:solidFill>
                            <a:srgbClr val="000000"/>
                          </a:solidFill>
                          <a:effectLst/>
                          <a:latin typeface="Aptos Narrow" panose="02110004020202020204"/>
                        </a:rPr>
                        <a:t>Félix Salgado Macedonio</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40</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31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119</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190</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36882238"/>
                  </a:ext>
                </a:extLst>
              </a:tr>
              <a:tr h="231677">
                <a:tc>
                  <a:txBody>
                    <a:bodyPr/>
                    <a:lstStyle/>
                    <a:p>
                      <a:pPr algn="l" fontAlgn="b"/>
                      <a:r>
                        <a:rPr lang="es-MX" sz="1200" b="0" i="0" u="none" strike="noStrike">
                          <a:solidFill>
                            <a:srgbClr val="000000"/>
                          </a:solidFill>
                          <a:effectLst/>
                          <a:latin typeface="Aptos Narrow" panose="02110004020202020204"/>
                        </a:rPr>
                        <a:t>Simón Quiñones Orozco</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5</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11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131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147</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07810372"/>
                  </a:ext>
                </a:extLst>
              </a:tr>
              <a:tr h="231677">
                <a:tc>
                  <a:txBody>
                    <a:bodyPr/>
                    <a:lstStyle/>
                    <a:p>
                      <a:pPr algn="l" fontAlgn="b"/>
                      <a:r>
                        <a:rPr lang="es-MX" sz="1200" b="0" i="0" u="none" strike="noStrike">
                          <a:solidFill>
                            <a:srgbClr val="000000"/>
                          </a:solidFill>
                          <a:effectLst/>
                          <a:latin typeface="Aptos Narrow" panose="02110004020202020204"/>
                        </a:rPr>
                        <a:t>Lizette Tapia Castro</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10</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71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82</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454791686"/>
                  </a:ext>
                </a:extLst>
              </a:tr>
              <a:tr h="231677">
                <a:tc>
                  <a:txBody>
                    <a:bodyPr/>
                    <a:lstStyle/>
                    <a:p>
                      <a:pPr algn="l" fontAlgn="b"/>
                      <a:r>
                        <a:rPr lang="es-MX" sz="1200" b="0" i="0" u="none" strike="noStrike">
                          <a:solidFill>
                            <a:srgbClr val="000000"/>
                          </a:solidFill>
                          <a:effectLst/>
                          <a:latin typeface="Aptos Narrow" panose="02110004020202020204"/>
                        </a:rPr>
                        <a:t>Joaquín Badillo Escamilla</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5</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2</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61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68</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72921749"/>
                  </a:ext>
                </a:extLst>
              </a:tr>
              <a:tr h="220906">
                <a:tc>
                  <a:txBody>
                    <a:bodyPr/>
                    <a:lstStyle/>
                    <a:p>
                      <a:pPr algn="l" fontAlgn="b"/>
                      <a:r>
                        <a:rPr lang="es-MX" sz="1200" b="0" i="0" u="none" strike="noStrike">
                          <a:solidFill>
                            <a:srgbClr val="000000"/>
                          </a:solidFill>
                          <a:effectLst/>
                          <a:latin typeface="Aptos Narrow" panose="02110004020202020204"/>
                        </a:rPr>
                        <a:t>Pablo Amílcar Sandoval Ballesteros</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56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68</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565341931"/>
                  </a:ext>
                </a:extLst>
              </a:tr>
              <a:tr h="231677">
                <a:tc>
                  <a:txBody>
                    <a:bodyPr/>
                    <a:lstStyle/>
                    <a:p>
                      <a:pPr algn="l" fontAlgn="b"/>
                      <a:r>
                        <a:rPr lang="es-MX" sz="1200" b="0" i="0" u="none" strike="noStrike">
                          <a:solidFill>
                            <a:srgbClr val="000000"/>
                          </a:solidFill>
                          <a:effectLst/>
                          <a:latin typeface="Aptos Narrow" panose="02110004020202020204"/>
                        </a:rPr>
                        <a:t>Javier Saldaña Almazán</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8</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10</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47</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65</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506177249"/>
                  </a:ext>
                </a:extLst>
              </a:tr>
              <a:tr h="231677">
                <a:tc>
                  <a:txBody>
                    <a:bodyPr/>
                    <a:lstStyle/>
                    <a:p>
                      <a:pPr algn="l" fontAlgn="b"/>
                      <a:r>
                        <a:rPr lang="es-MX" sz="1200" b="0" i="0" u="none" strike="noStrike">
                          <a:solidFill>
                            <a:srgbClr val="000000"/>
                          </a:solidFill>
                          <a:effectLst/>
                          <a:latin typeface="Aptos Narrow" panose="02110004020202020204"/>
                        </a:rPr>
                        <a:t>Ricardo Castillo Peña</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4</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13</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47</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64</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90268838"/>
                  </a:ext>
                </a:extLst>
              </a:tr>
              <a:tr h="231677">
                <a:tc>
                  <a:txBody>
                    <a:bodyPr/>
                    <a:lstStyle/>
                    <a:p>
                      <a:pPr algn="l" fontAlgn="b"/>
                      <a:r>
                        <a:rPr lang="es-MX" sz="1200" b="0" i="0" u="none" strike="noStrike">
                          <a:solidFill>
                            <a:srgbClr val="000000"/>
                          </a:solidFill>
                          <a:effectLst/>
                          <a:latin typeface="Aptos Narrow" panose="02110004020202020204"/>
                        </a:rPr>
                        <a:t>Erik Catalán Rendón</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0</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51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57</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547376568"/>
                  </a:ext>
                </a:extLst>
              </a:tr>
              <a:tr h="231677">
                <a:tc>
                  <a:txBody>
                    <a:bodyPr/>
                    <a:lstStyle/>
                    <a:p>
                      <a:pPr algn="l" fontAlgn="b"/>
                      <a:r>
                        <a:rPr lang="es-MX" sz="1200" b="0" i="0" u="none" strike="noStrike">
                          <a:solidFill>
                            <a:srgbClr val="000000"/>
                          </a:solidFill>
                          <a:effectLst/>
                          <a:latin typeface="Aptos Narrow" panose="02110004020202020204"/>
                        </a:rPr>
                        <a:t>Liz Salgado Pineda</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5</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4</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48</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57</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788488490"/>
                  </a:ext>
                </a:extLst>
              </a:tr>
              <a:tr h="231677">
                <a:tc>
                  <a:txBody>
                    <a:bodyPr/>
                    <a:lstStyle/>
                    <a:p>
                      <a:pPr algn="l" fontAlgn="b"/>
                      <a:r>
                        <a:rPr lang="es-MX" sz="1200" b="0" i="0" u="none" strike="noStrike">
                          <a:solidFill>
                            <a:srgbClr val="000000"/>
                          </a:solidFill>
                          <a:effectLst/>
                          <a:latin typeface="Aptos Narrow" panose="02110004020202020204"/>
                        </a:rPr>
                        <a:t>Jacinto González Varona</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12</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7</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33</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52</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899674049"/>
                  </a:ext>
                </a:extLst>
              </a:tr>
              <a:tr h="231677">
                <a:tc>
                  <a:txBody>
                    <a:bodyPr/>
                    <a:lstStyle/>
                    <a:p>
                      <a:pPr algn="l" fontAlgn="b"/>
                      <a:r>
                        <a:rPr lang="es-MX" sz="1200" b="0" i="0" u="none" strike="noStrike">
                          <a:solidFill>
                            <a:srgbClr val="000000"/>
                          </a:solidFill>
                          <a:effectLst/>
                          <a:latin typeface="Aptos Narrow" panose="02110004020202020204"/>
                        </a:rPr>
                        <a:t>Iván Hernández Díaz</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10</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10</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31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51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107369141"/>
                  </a:ext>
                </a:extLst>
              </a:tr>
              <a:tr h="231677">
                <a:tc>
                  <a:txBody>
                    <a:bodyPr/>
                    <a:lstStyle/>
                    <a:p>
                      <a:pPr algn="l" fontAlgn="b"/>
                      <a:r>
                        <a:rPr lang="es-MX" sz="1200" b="0" i="0" u="none" strike="noStrike">
                          <a:solidFill>
                            <a:srgbClr val="000000"/>
                          </a:solidFill>
                          <a:effectLst/>
                          <a:latin typeface="Aptos Narrow" panose="02110004020202020204"/>
                        </a:rPr>
                        <a:t>Roberto Arroyo Matus</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3</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39</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48</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150729010"/>
                  </a:ext>
                </a:extLst>
              </a:tr>
              <a:tr h="231677">
                <a:tc>
                  <a:txBody>
                    <a:bodyPr/>
                    <a:lstStyle/>
                    <a:p>
                      <a:pPr algn="l" fontAlgn="b"/>
                      <a:r>
                        <a:rPr lang="es-MX" sz="1200" b="1" i="0" u="none" strike="noStrike">
                          <a:solidFill>
                            <a:srgbClr val="000000"/>
                          </a:solidFill>
                          <a:effectLst/>
                          <a:latin typeface="Aptos Narrow" panose="02110004020202020204"/>
                        </a:rPr>
                        <a:t>TOTAL</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Aptos Narrow" panose="02110004020202020204"/>
                        </a:rPr>
                        <a:t>214</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Aptos Narrow" panose="02110004020202020204"/>
                        </a:rPr>
                        <a:t>217</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Aptos Narrow" panose="02110004020202020204"/>
                        </a:rPr>
                        <a:t>1,826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Aptos Narrow" panose="02110004020202020204"/>
                        </a:rPr>
                        <a:t>2,257</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1537615"/>
                  </a:ext>
                </a:extLst>
              </a:tr>
            </a:tbl>
          </a:graphicData>
        </a:graphic>
      </p:graphicFrame>
      <p:sp>
        <p:nvSpPr>
          <p:cNvPr id="5" name="object 3"/>
          <p:cNvSpPr txBox="1">
            <a:spLocks/>
          </p:cNvSpPr>
          <p:nvPr/>
        </p:nvSpPr>
        <p:spPr>
          <a:xfrm>
            <a:off x="1752600" y="533400"/>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UBICACIÓN POR PERSONAS ACTORAS POLÍTICAS EN RADIO Y TV</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5</a:t>
            </a:fld>
            <a:endParaRPr spc="-25" dirty="0"/>
          </a:p>
        </p:txBody>
      </p:sp>
      <p:sp>
        <p:nvSpPr>
          <p:cNvPr id="6" name="Rectángulo 5"/>
          <p:cNvSpPr/>
          <p:nvPr/>
        </p:nvSpPr>
        <p:spPr>
          <a:xfrm>
            <a:off x="609600" y="1070293"/>
            <a:ext cx="9417810" cy="646331"/>
          </a:xfrm>
          <a:prstGeom prst="rect">
            <a:avLst/>
          </a:prstGeom>
        </p:spPr>
        <p:txBody>
          <a:bodyPr wrap="square">
            <a:spAutoFit/>
          </a:bodyPr>
          <a:lstStyle/>
          <a:p>
            <a:r>
              <a:rPr lang="es-MX" dirty="0" smtClean="0">
                <a:latin typeface="Arial" panose="020B0604020202020204" pitchFamily="34" charset="0"/>
                <a:cs typeface="Arial" panose="020B0604020202020204" pitchFamily="34" charset="0"/>
              </a:rPr>
              <a:t/>
            </a:r>
            <a:br>
              <a:rPr lang="es-MX" dirty="0" smtClean="0">
                <a:latin typeface="Arial" panose="020B0604020202020204" pitchFamily="34" charset="0"/>
                <a:cs typeface="Arial" panose="020B0604020202020204" pitchFamily="34" charset="0"/>
              </a:rPr>
            </a:br>
            <a:endParaRPr lang="es-MX" dirty="0">
              <a:latin typeface="Arial" panose="020B0604020202020204" pitchFamily="34" charset="0"/>
              <a:cs typeface="Arial" panose="020B0604020202020204" pitchFamily="34" charset="0"/>
            </a:endParaRPr>
          </a:p>
        </p:txBody>
      </p:sp>
      <p:sp>
        <p:nvSpPr>
          <p:cNvPr id="11" name="object 3"/>
          <p:cNvSpPr txBox="1">
            <a:spLocks noGrp="1"/>
          </p:cNvSpPr>
          <p:nvPr>
            <p:ph type="title"/>
          </p:nvPr>
        </p:nvSpPr>
        <p:spPr>
          <a:xfrm>
            <a:off x="914400" y="381000"/>
            <a:ext cx="5943600" cy="274434"/>
          </a:xfrm>
          <a:prstGeom prst="rect">
            <a:avLst/>
          </a:prstGeom>
        </p:spPr>
        <p:txBody>
          <a:bodyPr vert="horz" wrap="square" lIns="0" tIns="12700" rIns="0" bIns="0" rtlCol="0">
            <a:spAutoFit/>
          </a:bodyPr>
          <a:lstStyle/>
          <a:p>
            <a:pPr marL="12700">
              <a:lnSpc>
                <a:spcPct val="100000"/>
              </a:lnSpc>
              <a:spcBef>
                <a:spcPts val="100"/>
              </a:spcBef>
            </a:pPr>
            <a:r>
              <a:rPr lang="es-MX" sz="1700" spc="-10" dirty="0" smtClean="0">
                <a:solidFill>
                  <a:srgbClr val="7030A0"/>
                </a:solidFill>
                <a:latin typeface="Arial" panose="020B0604020202020204" pitchFamily="34" charset="0"/>
                <a:cs typeface="Arial" panose="020B0604020202020204" pitchFamily="34" charset="0"/>
              </a:rPr>
              <a:t>INFORMACIÓN GENERAL DE LA MUESTRA</a:t>
            </a:r>
            <a:endParaRPr sz="1700" dirty="0">
              <a:solidFill>
                <a:srgbClr val="7030A0"/>
              </a:solidFill>
              <a:latin typeface="Arial" panose="020B0604020202020204" pitchFamily="34" charset="0"/>
              <a:cs typeface="Arial" panose="020B0604020202020204" pitchFamily="34" charset="0"/>
            </a:endParaRPr>
          </a:p>
        </p:txBody>
      </p:sp>
      <p:sp>
        <p:nvSpPr>
          <p:cNvPr id="2" name="Rectángulo 1"/>
          <p:cNvSpPr/>
          <p:nvPr/>
        </p:nvSpPr>
        <p:spPr>
          <a:xfrm>
            <a:off x="762000" y="838200"/>
            <a:ext cx="9829800" cy="5981125"/>
          </a:xfrm>
          <a:prstGeom prst="rect">
            <a:avLst/>
          </a:prstGeom>
        </p:spPr>
        <p:txBody>
          <a:bodyPr wrap="square">
            <a:spAutoFit/>
          </a:bodyPr>
          <a:lstStyle/>
          <a:p>
            <a:pPr algn="just">
              <a:lnSpc>
                <a:spcPct val="150000"/>
              </a:lnSpc>
              <a:spcAft>
                <a:spcPts val="800"/>
              </a:spcAft>
            </a:pPr>
            <a:r>
              <a:rPr lang="es-MX" sz="1600" kern="100" dirty="0" smtClean="0">
                <a:effectLst/>
                <a:latin typeface="Arial" panose="020B0604020202020204" pitchFamily="34" charset="0"/>
                <a:ea typeface="Calibri" panose="020F0502020204030204" pitchFamily="34" charset="0"/>
                <a:cs typeface="Times New Roman" panose="02020603050405020304" pitchFamily="18" charset="0"/>
              </a:rPr>
              <a:t>Durante el período monitoreado, y tomando como fecha de corte el día </a:t>
            </a:r>
            <a:r>
              <a:rPr lang="es-MX" sz="1600" kern="100" dirty="0" smtClean="0">
                <a:latin typeface="Arial" panose="020B0604020202020204" pitchFamily="34" charset="0"/>
                <a:ea typeface="Calibri" panose="020F0502020204030204" pitchFamily="34" charset="0"/>
                <a:cs typeface="Times New Roman" panose="02020603050405020304" pitchFamily="18" charset="0"/>
              </a:rPr>
              <a:t>30</a:t>
            </a:r>
            <a:r>
              <a:rPr lang="es-MX" sz="1600" kern="100" dirty="0" smtClean="0">
                <a:effectLst/>
                <a:latin typeface="Arial" panose="020B0604020202020204" pitchFamily="34" charset="0"/>
                <a:ea typeface="Calibri" panose="020F0502020204030204" pitchFamily="34" charset="0"/>
                <a:cs typeface="Times New Roman" panose="02020603050405020304" pitchFamily="18" charset="0"/>
              </a:rPr>
              <a:t> de </a:t>
            </a:r>
            <a:r>
              <a:rPr lang="es-MX" sz="1600" kern="100" dirty="0" smtClean="0">
                <a:latin typeface="Arial" panose="020B0604020202020204" pitchFamily="34" charset="0"/>
                <a:ea typeface="Calibri" panose="020F0502020204030204" pitchFamily="34" charset="0"/>
                <a:cs typeface="Times New Roman" panose="02020603050405020304" pitchFamily="18" charset="0"/>
              </a:rPr>
              <a:t>junio</a:t>
            </a:r>
            <a:r>
              <a:rPr lang="es-MX" sz="1600" kern="100" dirty="0" smtClean="0">
                <a:effectLst/>
                <a:latin typeface="Arial" panose="020B0604020202020204" pitchFamily="34" charset="0"/>
                <a:ea typeface="Calibri" panose="020F0502020204030204" pitchFamily="34" charset="0"/>
                <a:cs typeface="Times New Roman" panose="02020603050405020304" pitchFamily="18" charset="0"/>
              </a:rPr>
              <a:t> de 2026, se hicieron las siguientes observaciones:</a:t>
            </a:r>
            <a:endParaRPr lang="es-MX" sz="1600" kern="1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es-MX" sz="1600" kern="100" dirty="0" smtClean="0">
                <a:effectLst/>
                <a:latin typeface="Arial" panose="020B0604020202020204" pitchFamily="34" charset="0"/>
                <a:ea typeface="Calibri" panose="020F0502020204030204" pitchFamily="34" charset="0"/>
                <a:cs typeface="Times New Roman" panose="02020603050405020304" pitchFamily="18" charset="0"/>
              </a:rPr>
              <a:t>Entre el periodo del 01 de mayo al </a:t>
            </a:r>
            <a:r>
              <a:rPr lang="es-MX" sz="1600" kern="100" dirty="0" smtClean="0">
                <a:latin typeface="Arial" panose="020B0604020202020204" pitchFamily="34" charset="0"/>
                <a:ea typeface="Calibri" panose="020F0502020204030204" pitchFamily="34" charset="0"/>
                <a:cs typeface="Times New Roman" panose="02020603050405020304" pitchFamily="18" charset="0"/>
              </a:rPr>
              <a:t>30</a:t>
            </a:r>
            <a:r>
              <a:rPr lang="es-MX" sz="1600" kern="100" dirty="0" smtClean="0">
                <a:effectLst/>
                <a:latin typeface="Arial" panose="020B0604020202020204" pitchFamily="34" charset="0"/>
                <a:ea typeface="Calibri" panose="020F0502020204030204" pitchFamily="34" charset="0"/>
                <a:cs typeface="Times New Roman" panose="02020603050405020304" pitchFamily="18" charset="0"/>
              </a:rPr>
              <a:t> de junio se monitorearon 646 testigos.</a:t>
            </a:r>
            <a:endParaRPr lang="es-MX" sz="1600" kern="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lphaLcParenR"/>
            </a:pPr>
            <a:r>
              <a:rPr lang="es-MX" sz="1600" kern="100" dirty="0" smtClean="0">
                <a:effectLst/>
                <a:latin typeface="Arial" panose="020B0604020202020204" pitchFamily="34" charset="0"/>
                <a:ea typeface="Calibri" panose="020F0502020204030204" pitchFamily="34" charset="0"/>
                <a:cs typeface="Times New Roman" panose="02020603050405020304" pitchFamily="18" charset="0"/>
              </a:rPr>
              <a:t>En el mes de </a:t>
            </a:r>
            <a:r>
              <a:rPr lang="es-MX" sz="1600" kern="100" dirty="0" smtClean="0">
                <a:latin typeface="Arial" panose="020B0604020202020204" pitchFamily="34" charset="0"/>
                <a:ea typeface="Calibri" panose="020F0502020204030204" pitchFamily="34" charset="0"/>
                <a:cs typeface="Times New Roman" panose="02020603050405020304" pitchFamily="18" charset="0"/>
              </a:rPr>
              <a:t>mayo</a:t>
            </a:r>
            <a:r>
              <a:rPr lang="es-MX" sz="1600" kern="100" dirty="0" smtClean="0">
                <a:effectLst/>
                <a:latin typeface="Arial" panose="020B0604020202020204" pitchFamily="34" charset="0"/>
                <a:ea typeface="Calibri" panose="020F0502020204030204" pitchFamily="34" charset="0"/>
                <a:cs typeface="Times New Roman" panose="02020603050405020304" pitchFamily="18" charset="0"/>
              </a:rPr>
              <a:t> se monitorearon 352 testigos.</a:t>
            </a:r>
            <a:endParaRPr lang="es-MX" sz="1600" kern="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mj-lt"/>
              <a:buAutoNum type="alphaLcParenR"/>
            </a:pPr>
            <a:r>
              <a:rPr lang="es-MX" sz="1600" kern="100" dirty="0" smtClean="0">
                <a:effectLst/>
                <a:latin typeface="Arial" panose="020B0604020202020204" pitchFamily="34" charset="0"/>
                <a:ea typeface="Calibri" panose="020F0502020204030204" pitchFamily="34" charset="0"/>
                <a:cs typeface="Times New Roman" panose="02020603050405020304" pitchFamily="18" charset="0"/>
              </a:rPr>
              <a:t>Durante el mes de </a:t>
            </a:r>
            <a:r>
              <a:rPr lang="es-MX" sz="1600" kern="100" dirty="0" smtClean="0">
                <a:latin typeface="Arial" panose="020B0604020202020204" pitchFamily="34" charset="0"/>
                <a:ea typeface="Calibri" panose="020F0502020204030204" pitchFamily="34" charset="0"/>
                <a:cs typeface="Times New Roman" panose="02020603050405020304" pitchFamily="18" charset="0"/>
              </a:rPr>
              <a:t>junio</a:t>
            </a:r>
            <a:r>
              <a:rPr lang="es-MX" sz="1600" kern="100" dirty="0" smtClean="0">
                <a:effectLst/>
                <a:latin typeface="Arial" panose="020B0604020202020204" pitchFamily="34" charset="0"/>
                <a:ea typeface="Calibri" panose="020F0502020204030204" pitchFamily="34" charset="0"/>
                <a:cs typeface="Times New Roman" panose="02020603050405020304" pitchFamily="18" charset="0"/>
              </a:rPr>
              <a:t> se monitorearon 294 testigos.</a:t>
            </a:r>
            <a:endParaRPr lang="es-MX" sz="1600" kern="100" dirty="0" smtClean="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mj-lt"/>
              <a:buAutoNum type="alphaLcParenR"/>
            </a:pPr>
            <a:r>
              <a:rPr lang="es-MX" sz="1600" kern="100" dirty="0" smtClean="0">
                <a:effectLst/>
                <a:latin typeface="Arial" panose="020B0604020202020204" pitchFamily="34" charset="0"/>
                <a:ea typeface="Calibri" panose="020F0502020204030204" pitchFamily="34" charset="0"/>
                <a:cs typeface="Times New Roman" panose="02020603050405020304" pitchFamily="18" charset="0"/>
              </a:rPr>
              <a:t>En ese mismo período, faltaron por ser recibidos los testigos de 130 programas.</a:t>
            </a:r>
          </a:p>
          <a:p>
            <a:pPr algn="just">
              <a:lnSpc>
                <a:spcPct val="150000"/>
              </a:lnSpc>
              <a:spcAft>
                <a:spcPts val="800"/>
              </a:spcAft>
            </a:pPr>
            <a:r>
              <a:rPr lang="es-MX" sz="1600" kern="100" dirty="0" smtClean="0">
                <a:effectLst/>
                <a:latin typeface="Arial" panose="020B0604020202020204" pitchFamily="34" charset="0"/>
                <a:ea typeface="Calibri" panose="020F0502020204030204" pitchFamily="34" charset="0"/>
                <a:cs typeface="Times New Roman" panose="02020603050405020304" pitchFamily="18" charset="0"/>
              </a:rPr>
              <a:t>Con respecto a los testigos de la plaza CEVEM 43 Iguala se informa lo siguiente:</a:t>
            </a:r>
            <a:endParaRPr lang="es-MX" sz="1600" kern="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457200" algn="just">
              <a:lnSpc>
                <a:spcPct val="150000"/>
              </a:lnSpc>
              <a:spcAft>
                <a:spcPts val="800"/>
              </a:spcAft>
            </a:pPr>
            <a:r>
              <a:rPr lang="es-MX" sz="1600" kern="100" dirty="0" smtClean="0">
                <a:latin typeface="Arial" panose="020B0604020202020204" pitchFamily="34" charset="0"/>
                <a:ea typeface="Calibri" panose="020F0502020204030204" pitchFamily="34" charset="0"/>
                <a:cs typeface="Arial" panose="020B0604020202020204" pitchFamily="34" charset="0"/>
              </a:rPr>
              <a:t>a)</a:t>
            </a:r>
            <a:r>
              <a:rPr lang="es-MX" sz="1600" kern="100" dirty="0" smtClean="0">
                <a:effectLst/>
                <a:latin typeface="Arial" panose="020B0604020202020204" pitchFamily="34" charset="0"/>
                <a:ea typeface="Calibri" panose="020F0502020204030204" pitchFamily="34" charset="0"/>
                <a:cs typeface="Arial" panose="020B0604020202020204" pitchFamily="34" charset="0"/>
              </a:rPr>
              <a:t>.- Se recibieron 82 testigos correspondientes a esta plaza y al periodo monitoreado.</a:t>
            </a:r>
          </a:p>
          <a:p>
            <a:pPr marL="457200" algn="just">
              <a:lnSpc>
                <a:spcPct val="150000"/>
              </a:lnSpc>
              <a:spcAft>
                <a:spcPts val="800"/>
              </a:spcAft>
            </a:pPr>
            <a:r>
              <a:rPr lang="es-MX" sz="1600" kern="100" dirty="0" smtClean="0">
                <a:latin typeface="Arial" panose="020B0604020202020204" pitchFamily="34" charset="0"/>
                <a:ea typeface="Calibri" panose="020F0502020204030204" pitchFamily="34" charset="0"/>
                <a:cs typeface="Arial" panose="020B0604020202020204" pitchFamily="34" charset="0"/>
              </a:rPr>
              <a:t>b)</a:t>
            </a:r>
            <a:r>
              <a:rPr lang="es-MX" sz="1600" kern="100" dirty="0" smtClean="0">
                <a:effectLst/>
                <a:latin typeface="Arial" panose="020B0604020202020204" pitchFamily="34" charset="0"/>
                <a:ea typeface="Calibri" panose="020F0502020204030204" pitchFamily="34" charset="0"/>
                <a:cs typeface="Arial" panose="020B0604020202020204" pitchFamily="34" charset="0"/>
              </a:rPr>
              <a:t>.- Faltaron por recibirse 4 testigos de esta plaza y período monitoreado, de acuerdo a lo que informan las bitácoras del IEPC; algunos de los días en los que no llega el material se debe a que no se transmite el noticiero.</a:t>
            </a:r>
          </a:p>
          <a:p>
            <a:pPr marL="457200" algn="just">
              <a:lnSpc>
                <a:spcPct val="150000"/>
              </a:lnSpc>
              <a:spcAft>
                <a:spcPts val="800"/>
              </a:spcAft>
            </a:pPr>
            <a:r>
              <a:rPr lang="es-MX" sz="1600" kern="100" dirty="0" smtClean="0">
                <a:latin typeface="Arial" panose="020B0604020202020204" pitchFamily="34" charset="0"/>
                <a:ea typeface="Calibri" panose="020F0502020204030204" pitchFamily="34" charset="0"/>
                <a:cs typeface="Arial" panose="020B0604020202020204" pitchFamily="34" charset="0"/>
              </a:rPr>
              <a:t>c)</a:t>
            </a:r>
            <a:r>
              <a:rPr lang="es-MX" sz="1600" kern="100" dirty="0" smtClean="0">
                <a:effectLst/>
                <a:latin typeface="Arial" panose="020B0604020202020204" pitchFamily="34" charset="0"/>
                <a:ea typeface="Calibri" panose="020F0502020204030204" pitchFamily="34" charset="0"/>
                <a:cs typeface="Arial" panose="020B0604020202020204" pitchFamily="34" charset="0"/>
              </a:rPr>
              <a:t>.- En lugar del programa "IGN Noticias" (ID 11), de la plaza Igual</a:t>
            </a:r>
            <a:r>
              <a:rPr lang="es-MX" sz="1600" kern="100" dirty="0" smtClean="0">
                <a:latin typeface="Arial" panose="020B0604020202020204" pitchFamily="34" charset="0"/>
                <a:ea typeface="Calibri" panose="020F0502020204030204" pitchFamily="34" charset="0"/>
                <a:cs typeface="Arial" panose="020B0604020202020204" pitchFamily="34" charset="0"/>
              </a:rPr>
              <a:t>a,</a:t>
            </a:r>
            <a:r>
              <a:rPr lang="es-MX" sz="1600" kern="100" dirty="0" smtClean="0">
                <a:effectLst/>
                <a:latin typeface="Arial" panose="020B0604020202020204" pitchFamily="34" charset="0"/>
                <a:ea typeface="Calibri" panose="020F0502020204030204" pitchFamily="34" charset="0"/>
                <a:cs typeface="Arial" panose="020B0604020202020204" pitchFamily="34" charset="0"/>
              </a:rPr>
              <a:t> que se transmite de lunes a viernes de las 08:00 a las 10:00 horas, se recibe el programa "Ciclo Informativo", en el mismo horario. </a:t>
            </a:r>
          </a:p>
        </p:txBody>
      </p:sp>
    </p:spTree>
    <p:extLst>
      <p:ext uri="{BB962C8B-B14F-4D97-AF65-F5344CB8AC3E}">
        <p14:creationId xmlns:p14="http://schemas.microsoft.com/office/powerpoint/2010/main" val="11278203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50</a:t>
            </a:fld>
            <a:endParaRPr spc="-25" dirty="0"/>
          </a:p>
        </p:txBody>
      </p:sp>
      <p:sp>
        <p:nvSpPr>
          <p:cNvPr id="9" name="Rectángulo 8"/>
          <p:cNvSpPr/>
          <p:nvPr/>
        </p:nvSpPr>
        <p:spPr>
          <a:xfrm>
            <a:off x="760472" y="4953000"/>
            <a:ext cx="10515600" cy="1708160"/>
          </a:xfrm>
          <a:prstGeom prst="rect">
            <a:avLst/>
          </a:prstGeom>
          <a:ln>
            <a:solidFill>
              <a:schemeClr val="bg1"/>
            </a:solidFill>
          </a:ln>
        </p:spPr>
        <p:txBody>
          <a:bodyPr wrap="square">
            <a:spAutoFit/>
          </a:bodyPr>
          <a:lstStyle/>
          <a:p>
            <a:pPr algn="just">
              <a:lnSpc>
                <a:spcPct val="150000"/>
              </a:lnSpc>
            </a:pPr>
            <a:r>
              <a:rPr lang="es-MX" sz="1400" dirty="0" smtClean="0">
                <a:latin typeface="Arial" panose="020B0604020202020204" pitchFamily="34" charset="0"/>
                <a:cs typeface="Arial" panose="020B0604020202020204" pitchFamily="34" charset="0"/>
              </a:rPr>
              <a:t>En relación con la ubicación de las menciones clasificadas como Introducción, Vinculadas y Sin relación de las personas actoras políticas registradas en el monitoreo de radio, se observa lo siguiente:</a:t>
            </a:r>
          </a:p>
          <a:p>
            <a:pPr algn="just">
              <a:lnSpc>
                <a:spcPct val="150000"/>
              </a:lnSpc>
            </a:pPr>
            <a:r>
              <a:rPr lang="es-MX" sz="1400" dirty="0" smtClean="0">
                <a:latin typeface="Arial" panose="020B0604020202020204" pitchFamily="34" charset="0"/>
                <a:cs typeface="Arial" panose="020B0604020202020204" pitchFamily="34" charset="0"/>
              </a:rPr>
              <a:t>Evelyn Cecia Salgado Pineda registra 801 menciones; en Introducción 54, 78 </a:t>
            </a:r>
            <a:r>
              <a:rPr lang="es-MX" sz="1400" dirty="0">
                <a:latin typeface="Arial" panose="020B0604020202020204" pitchFamily="34" charset="0"/>
                <a:cs typeface="Arial" panose="020B0604020202020204" pitchFamily="34" charset="0"/>
              </a:rPr>
              <a:t>V</a:t>
            </a:r>
            <a:r>
              <a:rPr lang="es-MX" sz="1400" dirty="0" smtClean="0">
                <a:latin typeface="Arial" panose="020B0604020202020204" pitchFamily="34" charset="0"/>
                <a:cs typeface="Arial" panose="020B0604020202020204" pitchFamily="34" charset="0"/>
              </a:rPr>
              <a:t>inculadas y 669 </a:t>
            </a:r>
            <a:r>
              <a:rPr lang="es-MX" sz="1400" dirty="0">
                <a:latin typeface="Arial" panose="020B0604020202020204" pitchFamily="34" charset="0"/>
                <a:cs typeface="Arial" panose="020B0604020202020204" pitchFamily="34" charset="0"/>
              </a:rPr>
              <a:t>S</a:t>
            </a:r>
            <a:r>
              <a:rPr lang="es-MX" sz="1400" dirty="0" smtClean="0">
                <a:latin typeface="Arial" panose="020B0604020202020204" pitchFamily="34" charset="0"/>
                <a:cs typeface="Arial" panose="020B0604020202020204" pitchFamily="34" charset="0"/>
              </a:rPr>
              <a:t>in </a:t>
            </a:r>
            <a:r>
              <a:rPr lang="es-MX" sz="1400" dirty="0">
                <a:latin typeface="Arial" panose="020B0604020202020204" pitchFamily="34" charset="0"/>
                <a:cs typeface="Arial" panose="020B0604020202020204" pitchFamily="34" charset="0"/>
              </a:rPr>
              <a:t>R</a:t>
            </a:r>
            <a:r>
              <a:rPr lang="es-MX" sz="1400" dirty="0" smtClean="0">
                <a:latin typeface="Arial" panose="020B0604020202020204" pitchFamily="34" charset="0"/>
                <a:cs typeface="Arial" panose="020B0604020202020204" pitchFamily="34" charset="0"/>
              </a:rPr>
              <a:t>elación. Por su parte, </a:t>
            </a:r>
            <a:r>
              <a:rPr lang="es-MX" sz="1400" dirty="0" err="1" smtClean="0">
                <a:latin typeface="Arial" panose="020B0604020202020204" pitchFamily="34" charset="0"/>
                <a:cs typeface="Arial" panose="020B0604020202020204" pitchFamily="34" charset="0"/>
              </a:rPr>
              <a:t>Abelina</a:t>
            </a:r>
            <a:r>
              <a:rPr lang="es-MX" sz="1400" dirty="0" smtClean="0">
                <a:latin typeface="Arial" panose="020B0604020202020204" pitchFamily="34" charset="0"/>
                <a:cs typeface="Arial" panose="020B0604020202020204" pitchFamily="34" charset="0"/>
              </a:rPr>
              <a:t> López Rodríguez presenta 304 menciones; 18 en Introducción, 17 </a:t>
            </a:r>
            <a:r>
              <a:rPr lang="es-MX" sz="1400" dirty="0">
                <a:latin typeface="Arial" panose="020B0604020202020204" pitchFamily="34" charset="0"/>
                <a:cs typeface="Arial" panose="020B0604020202020204" pitchFamily="34" charset="0"/>
              </a:rPr>
              <a:t>V</a:t>
            </a:r>
            <a:r>
              <a:rPr lang="es-MX" sz="1400" dirty="0" smtClean="0">
                <a:latin typeface="Arial" panose="020B0604020202020204" pitchFamily="34" charset="0"/>
                <a:cs typeface="Arial" panose="020B0604020202020204" pitchFamily="34" charset="0"/>
              </a:rPr>
              <a:t>inculadas y 269 </a:t>
            </a:r>
            <a:r>
              <a:rPr lang="es-MX" sz="1400" dirty="0">
                <a:latin typeface="Arial" panose="020B0604020202020204" pitchFamily="34" charset="0"/>
                <a:cs typeface="Arial" panose="020B0604020202020204" pitchFamily="34" charset="0"/>
              </a:rPr>
              <a:t>S</a:t>
            </a:r>
            <a:r>
              <a:rPr lang="es-MX" sz="1400" dirty="0" smtClean="0">
                <a:latin typeface="Arial" panose="020B0604020202020204" pitchFamily="34" charset="0"/>
                <a:cs typeface="Arial" panose="020B0604020202020204" pitchFamily="34" charset="0"/>
              </a:rPr>
              <a:t>in </a:t>
            </a:r>
            <a:r>
              <a:rPr lang="es-MX" sz="1400" dirty="0">
                <a:latin typeface="Arial" panose="020B0604020202020204" pitchFamily="34" charset="0"/>
                <a:cs typeface="Arial" panose="020B0604020202020204" pitchFamily="34" charset="0"/>
              </a:rPr>
              <a:t>R</a:t>
            </a:r>
            <a:r>
              <a:rPr lang="es-MX" sz="1400" dirty="0" smtClean="0">
                <a:latin typeface="Arial" panose="020B0604020202020204" pitchFamily="34" charset="0"/>
                <a:cs typeface="Arial" panose="020B0604020202020204" pitchFamily="34" charset="0"/>
              </a:rPr>
              <a:t>elación. Asimismo, Beatriz Mojica Morga cuenta con 194 menciones; con 31 en Introducción, 15 </a:t>
            </a:r>
            <a:r>
              <a:rPr lang="es-MX" sz="1400" dirty="0">
                <a:latin typeface="Arial" panose="020B0604020202020204" pitchFamily="34" charset="0"/>
                <a:cs typeface="Arial" panose="020B0604020202020204" pitchFamily="34" charset="0"/>
              </a:rPr>
              <a:t>V</a:t>
            </a:r>
            <a:r>
              <a:rPr lang="es-MX" sz="1400" dirty="0" smtClean="0">
                <a:latin typeface="Arial" panose="020B0604020202020204" pitchFamily="34" charset="0"/>
                <a:cs typeface="Arial" panose="020B0604020202020204" pitchFamily="34" charset="0"/>
              </a:rPr>
              <a:t>inculadas y 148 </a:t>
            </a:r>
            <a:r>
              <a:rPr lang="es-MX" sz="1400" dirty="0">
                <a:latin typeface="Arial" panose="020B0604020202020204" pitchFamily="34" charset="0"/>
                <a:cs typeface="Arial" panose="020B0604020202020204" pitchFamily="34" charset="0"/>
              </a:rPr>
              <a:t>S</a:t>
            </a:r>
            <a:r>
              <a:rPr lang="es-MX" sz="1400" dirty="0" smtClean="0">
                <a:latin typeface="Arial" panose="020B0604020202020204" pitchFamily="34" charset="0"/>
                <a:cs typeface="Arial" panose="020B0604020202020204" pitchFamily="34" charset="0"/>
              </a:rPr>
              <a:t>in </a:t>
            </a:r>
            <a:r>
              <a:rPr lang="es-MX" sz="1400" dirty="0">
                <a:latin typeface="Arial" panose="020B0604020202020204" pitchFamily="34" charset="0"/>
                <a:cs typeface="Arial" panose="020B0604020202020204" pitchFamily="34" charset="0"/>
              </a:rPr>
              <a:t>R</a:t>
            </a:r>
            <a:r>
              <a:rPr lang="es-MX" sz="1400" dirty="0" smtClean="0">
                <a:latin typeface="Arial" panose="020B0604020202020204" pitchFamily="34" charset="0"/>
                <a:cs typeface="Arial" panose="020B0604020202020204" pitchFamily="34" charset="0"/>
              </a:rPr>
              <a:t>elación.</a:t>
            </a:r>
            <a:endParaRPr lang="es-MX" sz="1400" dirty="0">
              <a:latin typeface="Arial" panose="020B0604020202020204" pitchFamily="34" charset="0"/>
              <a:cs typeface="Arial" panose="020B0604020202020204" pitchFamily="34" charset="0"/>
            </a:endParaRPr>
          </a:p>
        </p:txBody>
      </p:sp>
      <p:graphicFrame>
        <p:nvGraphicFramePr>
          <p:cNvPr id="5" name="Gráfico 4"/>
          <p:cNvGraphicFramePr>
            <a:graphicFrameLocks/>
          </p:cNvGraphicFramePr>
          <p:nvPr>
            <p:extLst>
              <p:ext uri="{D42A27DB-BD31-4B8C-83A1-F6EECF244321}">
                <p14:modId xmlns:p14="http://schemas.microsoft.com/office/powerpoint/2010/main" val="3770290922"/>
              </p:ext>
            </p:extLst>
          </p:nvPr>
        </p:nvGraphicFramePr>
        <p:xfrm>
          <a:off x="781737" y="457200"/>
          <a:ext cx="10098914" cy="4495800"/>
        </p:xfrm>
        <a:graphic>
          <a:graphicData uri="http://schemas.openxmlformats.org/drawingml/2006/chart">
            <c:chart xmlns:c="http://schemas.openxmlformats.org/drawingml/2006/chart" xmlns:r="http://schemas.openxmlformats.org/officeDocument/2006/relationships" r:id="rId2"/>
          </a:graphicData>
        </a:graphic>
      </p:graphicFrame>
      <p:sp>
        <p:nvSpPr>
          <p:cNvPr id="6" name="object 3"/>
          <p:cNvSpPr txBox="1">
            <a:spLocks/>
          </p:cNvSpPr>
          <p:nvPr/>
        </p:nvSpPr>
        <p:spPr>
          <a:xfrm>
            <a:off x="812217" y="198006"/>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UBICACIÓN POR PERSONAS ACTORAS POLÍTICAS EN RADIO</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51</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3859435244"/>
              </p:ext>
            </p:extLst>
          </p:nvPr>
        </p:nvGraphicFramePr>
        <p:xfrm>
          <a:off x="914400" y="762000"/>
          <a:ext cx="9953496" cy="4492936"/>
        </p:xfrm>
        <a:graphic>
          <a:graphicData uri="http://schemas.openxmlformats.org/drawingml/2006/table">
            <a:tbl>
              <a:tblPr/>
              <a:tblGrid>
                <a:gridCol w="3466948">
                  <a:extLst>
                    <a:ext uri="{9D8B030D-6E8A-4147-A177-3AD203B41FA5}">
                      <a16:colId xmlns:a16="http://schemas.microsoft.com/office/drawing/2014/main" val="717738841"/>
                    </a:ext>
                  </a:extLst>
                </a:gridCol>
                <a:gridCol w="2192006">
                  <a:extLst>
                    <a:ext uri="{9D8B030D-6E8A-4147-A177-3AD203B41FA5}">
                      <a16:colId xmlns:a16="http://schemas.microsoft.com/office/drawing/2014/main" val="4216232517"/>
                    </a:ext>
                  </a:extLst>
                </a:gridCol>
                <a:gridCol w="1431514">
                  <a:extLst>
                    <a:ext uri="{9D8B030D-6E8A-4147-A177-3AD203B41FA5}">
                      <a16:colId xmlns:a16="http://schemas.microsoft.com/office/drawing/2014/main" val="622723474"/>
                    </a:ext>
                  </a:extLst>
                </a:gridCol>
                <a:gridCol w="1431514">
                  <a:extLst>
                    <a:ext uri="{9D8B030D-6E8A-4147-A177-3AD203B41FA5}">
                      <a16:colId xmlns:a16="http://schemas.microsoft.com/office/drawing/2014/main" val="2081593504"/>
                    </a:ext>
                  </a:extLst>
                </a:gridCol>
                <a:gridCol w="1431514">
                  <a:extLst>
                    <a:ext uri="{9D8B030D-6E8A-4147-A177-3AD203B41FA5}">
                      <a16:colId xmlns:a16="http://schemas.microsoft.com/office/drawing/2014/main" val="1090854913"/>
                    </a:ext>
                  </a:extLst>
                </a:gridCol>
              </a:tblGrid>
              <a:tr h="467463">
                <a:tc>
                  <a:txBody>
                    <a:bodyPr/>
                    <a:lstStyle/>
                    <a:p>
                      <a:pPr algn="ctr" fontAlgn="b"/>
                      <a:r>
                        <a:rPr lang="es-MX" sz="1100" b="1" i="0" u="none" strike="noStrike" dirty="0">
                          <a:solidFill>
                            <a:srgbClr val="FFFFFF"/>
                          </a:solidFill>
                          <a:effectLst/>
                          <a:latin typeface="Aptos Narrow" panose="02110004020202020204"/>
                        </a:rPr>
                        <a:t>ACTORES </a:t>
                      </a:r>
                      <a:r>
                        <a:rPr lang="es-MX" sz="1100" b="1" i="0" u="none" strike="noStrike" dirty="0" smtClean="0">
                          <a:solidFill>
                            <a:srgbClr val="FFFFFF"/>
                          </a:solidFill>
                          <a:effectLst/>
                          <a:latin typeface="Aptos Narrow" panose="02110004020202020204"/>
                        </a:rPr>
                        <a:t>POLÍTICOS</a:t>
                      </a:r>
                    </a:p>
                    <a:p>
                      <a:pPr algn="ctr" fontAlgn="b"/>
                      <a:endParaRPr lang="es-MX" sz="1100" b="1" i="0" u="none" strike="noStrike" dirty="0">
                        <a:solidFill>
                          <a:srgbClr val="FFFFFF"/>
                        </a:solidFill>
                        <a:effectLst/>
                        <a:latin typeface="Aptos Narrow" panose="02110004020202020204"/>
                      </a:endParaRP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smtClean="0">
                          <a:solidFill>
                            <a:srgbClr val="FFFFFF"/>
                          </a:solidFill>
                          <a:effectLst/>
                          <a:latin typeface="Aptos Narrow" panose="02110004020202020204"/>
                        </a:rPr>
                        <a:t>INTRODUCCIÓN</a:t>
                      </a:r>
                    </a:p>
                    <a:p>
                      <a:pPr algn="ctr" fontAlgn="b"/>
                      <a:endParaRPr lang="es-MX" sz="1100" b="1" i="0" u="none" strike="noStrike" dirty="0">
                        <a:solidFill>
                          <a:srgbClr val="FFFFFF"/>
                        </a:solidFill>
                        <a:effectLst/>
                        <a:latin typeface="Aptos Narrow" panose="02110004020202020204"/>
                      </a:endParaRP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smtClean="0">
                          <a:solidFill>
                            <a:srgbClr val="FFFFFF"/>
                          </a:solidFill>
                          <a:effectLst/>
                          <a:latin typeface="Aptos Narrow" panose="02110004020202020204"/>
                        </a:rPr>
                        <a:t>VINCULADAS</a:t>
                      </a:r>
                    </a:p>
                    <a:p>
                      <a:pPr algn="ctr" fontAlgn="b"/>
                      <a:endParaRPr lang="es-MX" sz="1100" b="1" i="0" u="none" strike="noStrike" dirty="0">
                        <a:solidFill>
                          <a:srgbClr val="FFFFFF"/>
                        </a:solidFill>
                        <a:effectLst/>
                        <a:latin typeface="Aptos Narrow" panose="02110004020202020204"/>
                      </a:endParaRP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a:solidFill>
                            <a:srgbClr val="FFFFFF"/>
                          </a:solidFill>
                          <a:effectLst/>
                          <a:latin typeface="Aptos Narrow" panose="02110004020202020204"/>
                        </a:rPr>
                        <a:t>SIN </a:t>
                      </a:r>
                      <a:r>
                        <a:rPr lang="es-MX" sz="1100" b="1" i="0" u="none" strike="noStrike" dirty="0" smtClean="0">
                          <a:solidFill>
                            <a:srgbClr val="FFFFFF"/>
                          </a:solidFill>
                          <a:effectLst/>
                          <a:latin typeface="Aptos Narrow" panose="02110004020202020204"/>
                        </a:rPr>
                        <a:t>RELACIÓN</a:t>
                      </a:r>
                    </a:p>
                    <a:p>
                      <a:pPr algn="ctr" fontAlgn="b"/>
                      <a:endParaRPr lang="es-MX" sz="1100" b="1" i="0" u="none" strike="noStrike" dirty="0">
                        <a:solidFill>
                          <a:srgbClr val="FFFFFF"/>
                        </a:solidFill>
                        <a:effectLst/>
                        <a:latin typeface="Aptos Narrow" panose="02110004020202020204"/>
                      </a:endParaRP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smtClean="0">
                          <a:solidFill>
                            <a:srgbClr val="FFFFFF"/>
                          </a:solidFill>
                          <a:effectLst/>
                          <a:latin typeface="Aptos Narrow" panose="02110004020202020204"/>
                        </a:rPr>
                        <a:t>TOTALES</a:t>
                      </a:r>
                    </a:p>
                    <a:p>
                      <a:pPr algn="ctr" fontAlgn="b"/>
                      <a:endParaRPr lang="es-MX" sz="1100" b="1" i="0" u="none" strike="noStrike" dirty="0">
                        <a:solidFill>
                          <a:srgbClr val="FFFFFF"/>
                        </a:solidFill>
                        <a:effectLst/>
                        <a:latin typeface="Aptos Narrow" panose="02110004020202020204"/>
                      </a:endParaRP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814364343"/>
                  </a:ext>
                </a:extLst>
              </a:tr>
              <a:tr h="294537">
                <a:tc>
                  <a:txBody>
                    <a:bodyPr/>
                    <a:lstStyle/>
                    <a:p>
                      <a:pPr algn="l" fontAlgn="b"/>
                      <a:r>
                        <a:rPr lang="es-MX" sz="1100" b="0" i="0" u="none" strike="noStrike" dirty="0" smtClean="0">
                          <a:solidFill>
                            <a:srgbClr val="000000"/>
                          </a:solidFill>
                          <a:effectLst/>
                          <a:latin typeface="Aptos Narrow" panose="02110004020202020204"/>
                        </a:rPr>
                        <a:t>Evelyn </a:t>
                      </a:r>
                      <a:r>
                        <a:rPr lang="es-MX" sz="1100" b="0" i="0" u="none" strike="noStrike" dirty="0">
                          <a:solidFill>
                            <a:srgbClr val="000000"/>
                          </a:solidFill>
                          <a:effectLst/>
                          <a:latin typeface="Aptos Narrow" panose="02110004020202020204"/>
                        </a:rPr>
                        <a:t>Cecia Salgado Pineda</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54</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78</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669</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801</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111697609"/>
                  </a:ext>
                </a:extLst>
              </a:tr>
              <a:tr h="247292">
                <a:tc>
                  <a:txBody>
                    <a:bodyPr/>
                    <a:lstStyle/>
                    <a:p>
                      <a:pPr algn="l" fontAlgn="b"/>
                      <a:r>
                        <a:rPr lang="es-MX" sz="1100" b="0" i="0" u="none" strike="noStrike">
                          <a:solidFill>
                            <a:srgbClr val="000000"/>
                          </a:solidFill>
                          <a:effectLst/>
                          <a:latin typeface="Aptos Narrow" panose="02110004020202020204"/>
                        </a:rPr>
                        <a:t>Abelina López Rodríguez</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18</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17</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269</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304</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020220254"/>
                  </a:ext>
                </a:extLst>
              </a:tr>
              <a:tr h="247292">
                <a:tc>
                  <a:txBody>
                    <a:bodyPr/>
                    <a:lstStyle/>
                    <a:p>
                      <a:pPr algn="l" fontAlgn="b"/>
                      <a:r>
                        <a:rPr lang="es-MX" sz="1100" b="0" i="0" u="none" strike="noStrike">
                          <a:solidFill>
                            <a:srgbClr val="000000"/>
                          </a:solidFill>
                          <a:effectLst/>
                          <a:latin typeface="Aptos Narrow" panose="02110004020202020204"/>
                        </a:rPr>
                        <a:t>Beatriz Mojica Morga</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31</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15</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148</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194</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46925280"/>
                  </a:ext>
                </a:extLst>
              </a:tr>
              <a:tr h="247292">
                <a:tc>
                  <a:txBody>
                    <a:bodyPr/>
                    <a:lstStyle/>
                    <a:p>
                      <a:pPr algn="l" fontAlgn="b"/>
                      <a:r>
                        <a:rPr lang="es-MX" sz="1100" b="0" i="0" u="none" strike="noStrike">
                          <a:solidFill>
                            <a:srgbClr val="000000"/>
                          </a:solidFill>
                          <a:effectLst/>
                          <a:latin typeface="Aptos Narrow" panose="02110004020202020204"/>
                        </a:rPr>
                        <a:t>Félix Salgado Macedonio</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40</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31</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119</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190</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872670428"/>
                  </a:ext>
                </a:extLst>
              </a:tr>
              <a:tr h="247292">
                <a:tc>
                  <a:txBody>
                    <a:bodyPr/>
                    <a:lstStyle/>
                    <a:p>
                      <a:pPr algn="l" fontAlgn="b"/>
                      <a:r>
                        <a:rPr lang="es-MX" sz="1100" b="0" i="0" u="none" strike="noStrike">
                          <a:solidFill>
                            <a:srgbClr val="000000"/>
                          </a:solidFill>
                          <a:effectLst/>
                          <a:latin typeface="Aptos Narrow" panose="02110004020202020204"/>
                        </a:rPr>
                        <a:t>Simón Quiñones Orozco</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5</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11</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131</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147</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627874251"/>
                  </a:ext>
                </a:extLst>
              </a:tr>
              <a:tr h="247292">
                <a:tc>
                  <a:txBody>
                    <a:bodyPr/>
                    <a:lstStyle/>
                    <a:p>
                      <a:pPr algn="l" fontAlgn="b"/>
                      <a:r>
                        <a:rPr lang="es-MX" sz="1100" b="0" i="0" u="none" strike="noStrike">
                          <a:solidFill>
                            <a:srgbClr val="000000"/>
                          </a:solidFill>
                          <a:effectLst/>
                          <a:latin typeface="Aptos Narrow" panose="02110004020202020204"/>
                        </a:rPr>
                        <a:t>Lizette Tapia Castro</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1</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10</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71</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82</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085124159"/>
                  </a:ext>
                </a:extLst>
              </a:tr>
              <a:tr h="247292">
                <a:tc>
                  <a:txBody>
                    <a:bodyPr/>
                    <a:lstStyle/>
                    <a:p>
                      <a:pPr algn="l" fontAlgn="b"/>
                      <a:r>
                        <a:rPr lang="es-MX" sz="1100" b="0" i="0" u="none" strike="noStrike">
                          <a:solidFill>
                            <a:srgbClr val="000000"/>
                          </a:solidFill>
                          <a:effectLst/>
                          <a:latin typeface="Aptos Narrow" panose="02110004020202020204"/>
                        </a:rPr>
                        <a:t>Joaquín Badillo Escamilla</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6</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6</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55</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67</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159368536"/>
                  </a:ext>
                </a:extLst>
              </a:tr>
              <a:tr h="268848">
                <a:tc>
                  <a:txBody>
                    <a:bodyPr/>
                    <a:lstStyle/>
                    <a:p>
                      <a:pPr algn="l" fontAlgn="b"/>
                      <a:r>
                        <a:rPr lang="es-MX" sz="1100" b="0" i="0" u="none" strike="noStrike">
                          <a:solidFill>
                            <a:srgbClr val="000000"/>
                          </a:solidFill>
                          <a:effectLst/>
                          <a:latin typeface="Aptos Narrow" panose="02110004020202020204"/>
                        </a:rPr>
                        <a:t>Pablo Amílcar Sandoval Ballesteros</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5</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2</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60</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67</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775375732"/>
                  </a:ext>
                </a:extLst>
              </a:tr>
              <a:tr h="247292">
                <a:tc>
                  <a:txBody>
                    <a:bodyPr/>
                    <a:lstStyle/>
                    <a:p>
                      <a:pPr algn="l" fontAlgn="b"/>
                      <a:r>
                        <a:rPr lang="es-MX" sz="1100" b="0" i="0" u="none" strike="noStrike">
                          <a:solidFill>
                            <a:srgbClr val="000000"/>
                          </a:solidFill>
                          <a:effectLst/>
                          <a:latin typeface="Aptos Narrow" panose="02110004020202020204"/>
                        </a:rPr>
                        <a:t>Ricardo Castillo Peña</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4</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13</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47</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64</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201671014"/>
                  </a:ext>
                </a:extLst>
              </a:tr>
              <a:tr h="247292">
                <a:tc>
                  <a:txBody>
                    <a:bodyPr/>
                    <a:lstStyle/>
                    <a:p>
                      <a:pPr algn="l" fontAlgn="b"/>
                      <a:r>
                        <a:rPr lang="es-MX" sz="1100" b="0" i="0" u="none" strike="noStrike">
                          <a:solidFill>
                            <a:srgbClr val="000000"/>
                          </a:solidFill>
                          <a:effectLst/>
                          <a:latin typeface="Aptos Narrow" panose="02110004020202020204"/>
                        </a:rPr>
                        <a:t>Javier Saldaña Almazán</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8</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8</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47</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63</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282424674"/>
                  </a:ext>
                </a:extLst>
              </a:tr>
              <a:tr h="247292">
                <a:tc>
                  <a:txBody>
                    <a:bodyPr/>
                    <a:lstStyle/>
                    <a:p>
                      <a:pPr algn="l" fontAlgn="b"/>
                      <a:r>
                        <a:rPr lang="es-MX" sz="1100" b="0" i="0" u="none" strike="noStrike">
                          <a:solidFill>
                            <a:srgbClr val="000000"/>
                          </a:solidFill>
                          <a:effectLst/>
                          <a:latin typeface="Aptos Narrow" panose="02110004020202020204"/>
                        </a:rPr>
                        <a:t>Erik Catalán Rendón</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5</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4</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48</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57</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811679465"/>
                  </a:ext>
                </a:extLst>
              </a:tr>
              <a:tr h="247292">
                <a:tc>
                  <a:txBody>
                    <a:bodyPr/>
                    <a:lstStyle/>
                    <a:p>
                      <a:pPr algn="l" fontAlgn="b"/>
                      <a:r>
                        <a:rPr lang="es-MX" sz="1100" b="0" i="0" u="none" strike="noStrike">
                          <a:solidFill>
                            <a:srgbClr val="000000"/>
                          </a:solidFill>
                          <a:effectLst/>
                          <a:latin typeface="Aptos Narrow" panose="02110004020202020204"/>
                        </a:rPr>
                        <a:t>Liz Salgado Pineda</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6</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0</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51</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57</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86384141"/>
                  </a:ext>
                </a:extLst>
              </a:tr>
              <a:tr h="247292">
                <a:tc>
                  <a:txBody>
                    <a:bodyPr/>
                    <a:lstStyle/>
                    <a:p>
                      <a:pPr algn="l" fontAlgn="b"/>
                      <a:r>
                        <a:rPr lang="es-MX" sz="1100" b="0" i="0" u="none" strike="noStrike">
                          <a:solidFill>
                            <a:srgbClr val="000000"/>
                          </a:solidFill>
                          <a:effectLst/>
                          <a:latin typeface="Aptos Narrow" panose="02110004020202020204"/>
                        </a:rPr>
                        <a:t>Jacinto González Varona</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12</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7</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33</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52</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427942083"/>
                  </a:ext>
                </a:extLst>
              </a:tr>
              <a:tr h="247292">
                <a:tc>
                  <a:txBody>
                    <a:bodyPr/>
                    <a:lstStyle/>
                    <a:p>
                      <a:pPr algn="l" fontAlgn="b"/>
                      <a:r>
                        <a:rPr lang="es-MX" sz="1100" b="0" i="0" u="none" strike="noStrike">
                          <a:solidFill>
                            <a:srgbClr val="000000"/>
                          </a:solidFill>
                          <a:effectLst/>
                          <a:latin typeface="Aptos Narrow" panose="02110004020202020204"/>
                        </a:rPr>
                        <a:t>Iván Hernández Díaz</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10</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10</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31</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51</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099657250"/>
                  </a:ext>
                </a:extLst>
              </a:tr>
              <a:tr h="247292">
                <a:tc>
                  <a:txBody>
                    <a:bodyPr/>
                    <a:lstStyle/>
                    <a:p>
                      <a:pPr algn="l" fontAlgn="b"/>
                      <a:r>
                        <a:rPr lang="es-MX" sz="1100" b="0" i="0" u="none" strike="noStrike">
                          <a:solidFill>
                            <a:srgbClr val="000000"/>
                          </a:solidFill>
                          <a:effectLst/>
                          <a:latin typeface="Aptos Narrow" panose="02110004020202020204"/>
                        </a:rPr>
                        <a:t>Claudia Sheinbaum Pardo</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6</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3</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37</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46</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901421792"/>
                  </a:ext>
                </a:extLst>
              </a:tr>
              <a:tr h="247292">
                <a:tc>
                  <a:txBody>
                    <a:bodyPr/>
                    <a:lstStyle/>
                    <a:p>
                      <a:pPr algn="l" fontAlgn="b"/>
                      <a:r>
                        <a:rPr lang="es-MX" sz="1100" b="1" i="0" u="none" strike="noStrike">
                          <a:solidFill>
                            <a:srgbClr val="000000"/>
                          </a:solidFill>
                          <a:effectLst/>
                          <a:latin typeface="Aptos Narrow" panose="02110004020202020204"/>
                        </a:rPr>
                        <a:t>TOTAL</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a:solidFill>
                            <a:srgbClr val="000000"/>
                          </a:solidFill>
                          <a:effectLst/>
                          <a:latin typeface="Aptos Narrow" panose="02110004020202020204"/>
                        </a:rPr>
                        <a:t>211</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a:solidFill>
                            <a:srgbClr val="000000"/>
                          </a:solidFill>
                          <a:effectLst/>
                          <a:latin typeface="Aptos Narrow" panose="02110004020202020204"/>
                        </a:rPr>
                        <a:t>215</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a:solidFill>
                            <a:srgbClr val="000000"/>
                          </a:solidFill>
                          <a:effectLst/>
                          <a:latin typeface="Aptos Narrow" panose="02110004020202020204"/>
                        </a:rPr>
                        <a:t>1,816</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dirty="0">
                          <a:solidFill>
                            <a:srgbClr val="000000"/>
                          </a:solidFill>
                          <a:effectLst/>
                          <a:latin typeface="Aptos Narrow" panose="02110004020202020204"/>
                        </a:rPr>
                        <a:t>2,242</a:t>
                      </a:r>
                    </a:p>
                  </a:txBody>
                  <a:tcPr marL="5891" marR="5891" marT="58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74792116"/>
                  </a:ext>
                </a:extLst>
              </a:tr>
            </a:tbl>
          </a:graphicData>
        </a:graphic>
      </p:graphicFrame>
      <p:sp>
        <p:nvSpPr>
          <p:cNvPr id="5" name="object 3"/>
          <p:cNvSpPr txBox="1">
            <a:spLocks/>
          </p:cNvSpPr>
          <p:nvPr/>
        </p:nvSpPr>
        <p:spPr>
          <a:xfrm>
            <a:off x="807140" y="228600"/>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UBICACIÓN POR PERSONAS ACTORAS POLÍTICAS EN RADIO</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52</a:t>
            </a:fld>
            <a:endParaRPr spc="-25" dirty="0"/>
          </a:p>
        </p:txBody>
      </p:sp>
      <p:sp>
        <p:nvSpPr>
          <p:cNvPr id="7" name="Rectangle 1"/>
          <p:cNvSpPr>
            <a:spLocks noChangeArrowheads="1"/>
          </p:cNvSpPr>
          <p:nvPr/>
        </p:nvSpPr>
        <p:spPr bwMode="auto">
          <a:xfrm>
            <a:off x="576262" y="4876800"/>
            <a:ext cx="10627486" cy="1893339"/>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600" i="0" u="none" strike="noStrike" cap="none" normalizeH="0" baseline="0" dirty="0" smtClean="0">
                <a:ln>
                  <a:noFill/>
                </a:ln>
                <a:solidFill>
                  <a:schemeClr val="tx1"/>
                </a:solidFill>
                <a:effectLst/>
                <a:latin typeface="Arial" panose="020B0604020202020204" pitchFamily="34" charset="0"/>
              </a:rPr>
              <a:t>En cuanto a la ubicación de las menciones clasificadas como Introducción, Vinculadas y Sin relación</a:t>
            </a:r>
            <a:r>
              <a:rPr kumimoji="0" lang="es-MX" altLang="es-MX" sz="1600" i="0" u="none" strike="noStrike" cap="none" normalizeH="0" dirty="0" smtClean="0">
                <a:ln>
                  <a:noFill/>
                </a:ln>
                <a:solidFill>
                  <a:schemeClr val="tx1"/>
                </a:solidFill>
                <a:effectLst/>
                <a:latin typeface="Arial" panose="020B0604020202020204" pitchFamily="34" charset="0"/>
              </a:rPr>
              <a:t> </a:t>
            </a:r>
            <a:r>
              <a:rPr kumimoji="0" lang="es-MX" altLang="es-MX" sz="1600" i="0" u="none" strike="noStrike" cap="none" normalizeH="0" baseline="0" dirty="0" smtClean="0">
                <a:ln>
                  <a:noFill/>
                </a:ln>
                <a:solidFill>
                  <a:schemeClr val="tx1"/>
                </a:solidFill>
                <a:effectLst/>
                <a:latin typeface="Arial" panose="020B0604020202020204" pitchFamily="34" charset="0"/>
              </a:rPr>
              <a:t>de las personas actoras políticas registradas en el monitoreo de televisión a nivel estatal, se observa lo siguiente:</a:t>
            </a:r>
          </a:p>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600" i="0" u="none" strike="noStrike" cap="none" normalizeH="0" baseline="0" dirty="0" err="1" smtClean="0">
                <a:ln>
                  <a:noFill/>
                </a:ln>
                <a:solidFill>
                  <a:schemeClr val="tx1"/>
                </a:solidFill>
                <a:effectLst/>
                <a:latin typeface="Arial" panose="020B0604020202020204" pitchFamily="34" charset="0"/>
              </a:rPr>
              <a:t>Abelina</a:t>
            </a:r>
            <a:r>
              <a:rPr kumimoji="0" lang="es-MX" altLang="es-MX" sz="1600" i="0" u="none" strike="noStrike" cap="none" normalizeH="0" baseline="0" dirty="0" smtClean="0">
                <a:ln>
                  <a:noFill/>
                </a:ln>
                <a:solidFill>
                  <a:schemeClr val="tx1"/>
                </a:solidFill>
                <a:effectLst/>
                <a:latin typeface="Arial" panose="020B0604020202020204" pitchFamily="34" charset="0"/>
              </a:rPr>
              <a:t> López Rodríguez registra 8 menciones; 2 en</a:t>
            </a:r>
            <a:r>
              <a:rPr kumimoji="0" lang="es-MX" altLang="es-MX" sz="1600" i="0" u="none" strike="noStrike" cap="none" normalizeH="0" dirty="0" smtClean="0">
                <a:ln>
                  <a:noFill/>
                </a:ln>
                <a:solidFill>
                  <a:schemeClr val="tx1"/>
                </a:solidFill>
                <a:effectLst/>
                <a:latin typeface="Arial" panose="020B0604020202020204" pitchFamily="34" charset="0"/>
              </a:rPr>
              <a:t> </a:t>
            </a:r>
            <a:r>
              <a:rPr kumimoji="0" lang="es-MX" altLang="es-MX" sz="1600" i="0" u="none" strike="noStrike" cap="none" normalizeH="0" baseline="0" dirty="0" smtClean="0">
                <a:ln>
                  <a:noFill/>
                </a:ln>
                <a:solidFill>
                  <a:schemeClr val="tx1"/>
                </a:solidFill>
                <a:effectLst/>
                <a:latin typeface="Arial" panose="020B0604020202020204" pitchFamily="34" charset="0"/>
              </a:rPr>
              <a:t>Introducción, 0 </a:t>
            </a:r>
            <a:r>
              <a:rPr lang="es-MX" altLang="es-MX" sz="1600" dirty="0" smtClean="0">
                <a:solidFill>
                  <a:schemeClr val="tx1"/>
                </a:solidFill>
                <a:latin typeface="Arial" panose="020B0604020202020204" pitchFamily="34" charset="0"/>
              </a:rPr>
              <a:t>V</a:t>
            </a:r>
            <a:r>
              <a:rPr kumimoji="0" lang="es-MX" altLang="es-MX" sz="1600" i="0" u="none" strike="noStrike" cap="none" normalizeH="0" baseline="0" dirty="0" smtClean="0">
                <a:ln>
                  <a:noFill/>
                </a:ln>
                <a:solidFill>
                  <a:schemeClr val="tx1"/>
                </a:solidFill>
                <a:effectLst/>
                <a:latin typeface="Arial" panose="020B0604020202020204" pitchFamily="34" charset="0"/>
              </a:rPr>
              <a:t>inculadas y 6 </a:t>
            </a:r>
            <a:r>
              <a:rPr lang="es-MX" altLang="es-MX" sz="1600" dirty="0">
                <a:solidFill>
                  <a:schemeClr val="tx1"/>
                </a:solidFill>
                <a:latin typeface="Arial" panose="020B0604020202020204" pitchFamily="34" charset="0"/>
              </a:rPr>
              <a:t>S</a:t>
            </a:r>
            <a:r>
              <a:rPr kumimoji="0" lang="es-MX" altLang="es-MX" sz="1600" i="0" u="none" strike="noStrike" cap="none" normalizeH="0" baseline="0" dirty="0" smtClean="0">
                <a:ln>
                  <a:noFill/>
                </a:ln>
                <a:solidFill>
                  <a:schemeClr val="tx1"/>
                </a:solidFill>
                <a:effectLst/>
                <a:latin typeface="Arial" panose="020B0604020202020204" pitchFamily="34" charset="0"/>
              </a:rPr>
              <a:t>in </a:t>
            </a:r>
            <a:r>
              <a:rPr lang="es-MX" altLang="es-MX" sz="1600" dirty="0">
                <a:solidFill>
                  <a:schemeClr val="tx1"/>
                </a:solidFill>
                <a:latin typeface="Arial" panose="020B0604020202020204" pitchFamily="34" charset="0"/>
              </a:rPr>
              <a:t>R</a:t>
            </a:r>
            <a:r>
              <a:rPr kumimoji="0" lang="es-MX" altLang="es-MX" sz="1600" i="0" u="none" strike="noStrike" cap="none" normalizeH="0" baseline="0" dirty="0" smtClean="0">
                <a:ln>
                  <a:noFill/>
                </a:ln>
                <a:solidFill>
                  <a:schemeClr val="tx1"/>
                </a:solidFill>
                <a:effectLst/>
                <a:latin typeface="Arial" panose="020B0604020202020204" pitchFamily="34" charset="0"/>
              </a:rPr>
              <a:t>elación. Por su parte, Micaela</a:t>
            </a:r>
            <a:r>
              <a:rPr kumimoji="0" lang="es-MX" altLang="es-MX" sz="1600" i="0" u="none" strike="noStrike" cap="none" normalizeH="0" dirty="0" smtClean="0">
                <a:ln>
                  <a:noFill/>
                </a:ln>
                <a:solidFill>
                  <a:schemeClr val="tx1"/>
                </a:solidFill>
                <a:effectLst/>
                <a:latin typeface="Arial" panose="020B0604020202020204" pitchFamily="34" charset="0"/>
              </a:rPr>
              <a:t> Manzano Martínez</a:t>
            </a:r>
            <a:r>
              <a:rPr kumimoji="0" lang="es-MX" altLang="es-MX" sz="1600" i="0" u="none" strike="noStrike" cap="none" normalizeH="0" baseline="0" dirty="0" smtClean="0">
                <a:ln>
                  <a:noFill/>
                </a:ln>
                <a:solidFill>
                  <a:schemeClr val="tx1"/>
                </a:solidFill>
                <a:effectLst/>
                <a:latin typeface="Arial" panose="020B0604020202020204" pitchFamily="34" charset="0"/>
              </a:rPr>
              <a:t> cuenta con 2 menciones;</a:t>
            </a:r>
            <a:r>
              <a:rPr kumimoji="0" lang="es-MX" altLang="es-MX" sz="1600" i="0" u="none" strike="noStrike" cap="none" normalizeH="0" dirty="0" smtClean="0">
                <a:ln>
                  <a:noFill/>
                </a:ln>
                <a:solidFill>
                  <a:schemeClr val="tx1"/>
                </a:solidFill>
                <a:effectLst/>
                <a:latin typeface="Arial" panose="020B0604020202020204" pitchFamily="34" charset="0"/>
              </a:rPr>
              <a:t> 0</a:t>
            </a:r>
            <a:r>
              <a:rPr kumimoji="0" lang="es-MX" altLang="es-MX" sz="1600" i="0" u="none" strike="noStrike" cap="none" normalizeH="0" baseline="0" dirty="0" smtClean="0">
                <a:ln>
                  <a:noFill/>
                </a:ln>
                <a:solidFill>
                  <a:schemeClr val="tx1"/>
                </a:solidFill>
                <a:effectLst/>
                <a:latin typeface="Arial" panose="020B0604020202020204" pitchFamily="34" charset="0"/>
              </a:rPr>
              <a:t> en la Introducción, 0 </a:t>
            </a:r>
            <a:r>
              <a:rPr lang="es-MX" altLang="es-MX" sz="1600" dirty="0" smtClean="0">
                <a:solidFill>
                  <a:schemeClr val="tx1"/>
                </a:solidFill>
                <a:latin typeface="Arial" panose="020B0604020202020204" pitchFamily="34" charset="0"/>
              </a:rPr>
              <a:t>V</a:t>
            </a:r>
            <a:r>
              <a:rPr kumimoji="0" lang="es-MX" altLang="es-MX" sz="1600" i="0" u="none" strike="noStrike" cap="none" normalizeH="0" baseline="0" dirty="0" smtClean="0">
                <a:ln>
                  <a:noFill/>
                </a:ln>
                <a:solidFill>
                  <a:schemeClr val="tx1"/>
                </a:solidFill>
                <a:effectLst/>
                <a:latin typeface="Arial" panose="020B0604020202020204" pitchFamily="34" charset="0"/>
              </a:rPr>
              <a:t>inculadas y 2 </a:t>
            </a:r>
            <a:r>
              <a:rPr lang="es-MX" altLang="es-MX" sz="1600" dirty="0">
                <a:solidFill>
                  <a:schemeClr val="tx1"/>
                </a:solidFill>
                <a:latin typeface="Arial" panose="020B0604020202020204" pitchFamily="34" charset="0"/>
              </a:rPr>
              <a:t>S</a:t>
            </a:r>
            <a:r>
              <a:rPr kumimoji="0" lang="es-MX" altLang="es-MX" sz="1600" i="0" u="none" strike="noStrike" cap="none" normalizeH="0" baseline="0" dirty="0" smtClean="0">
                <a:ln>
                  <a:noFill/>
                </a:ln>
                <a:solidFill>
                  <a:schemeClr val="tx1"/>
                </a:solidFill>
                <a:effectLst/>
                <a:latin typeface="Arial" panose="020B0604020202020204" pitchFamily="34" charset="0"/>
              </a:rPr>
              <a:t>in </a:t>
            </a:r>
            <a:r>
              <a:rPr lang="es-MX" altLang="es-MX" sz="1600" dirty="0" smtClean="0">
                <a:solidFill>
                  <a:schemeClr val="tx1"/>
                </a:solidFill>
                <a:latin typeface="Arial" panose="020B0604020202020204" pitchFamily="34" charset="0"/>
              </a:rPr>
              <a:t>R</a:t>
            </a:r>
            <a:r>
              <a:rPr kumimoji="0" lang="es-MX" altLang="es-MX" sz="1600" i="0" u="none" strike="noStrike" cap="none" normalizeH="0" baseline="0" dirty="0" smtClean="0">
                <a:ln>
                  <a:noFill/>
                </a:ln>
                <a:solidFill>
                  <a:schemeClr val="tx1"/>
                </a:solidFill>
                <a:effectLst/>
                <a:latin typeface="Arial" panose="020B0604020202020204" pitchFamily="34" charset="0"/>
              </a:rPr>
              <a:t>elación</a:t>
            </a:r>
            <a:r>
              <a:rPr lang="es-MX" altLang="es-MX" sz="1600" dirty="0">
                <a:solidFill>
                  <a:schemeClr val="tx1"/>
                </a:solidFill>
                <a:latin typeface="Arial" panose="020B0604020202020204" pitchFamily="34" charset="0"/>
              </a:rPr>
              <a:t> </a:t>
            </a:r>
            <a:r>
              <a:rPr lang="es-MX" altLang="es-MX" sz="1600" dirty="0" smtClean="0">
                <a:solidFill>
                  <a:schemeClr val="tx1"/>
                </a:solidFill>
                <a:latin typeface="Arial" panose="020B0604020202020204" pitchFamily="34" charset="0"/>
              </a:rPr>
              <a:t>y Gustavo Vela Guevara cuenta con 2 menciones; </a:t>
            </a:r>
            <a:r>
              <a:rPr kumimoji="0" lang="es-MX" altLang="es-MX" sz="1600" i="0" u="none" strike="noStrike" cap="none" normalizeH="0" dirty="0" smtClean="0">
                <a:ln>
                  <a:noFill/>
                </a:ln>
                <a:solidFill>
                  <a:schemeClr val="tx1"/>
                </a:solidFill>
                <a:effectLst/>
                <a:latin typeface="Arial" panose="020B0604020202020204" pitchFamily="34" charset="0"/>
              </a:rPr>
              <a:t>0</a:t>
            </a:r>
            <a:r>
              <a:rPr kumimoji="0" lang="es-MX" altLang="es-MX" sz="1600" i="0" u="none" strike="noStrike" cap="none" normalizeH="0" baseline="0" dirty="0" smtClean="0">
                <a:ln>
                  <a:noFill/>
                </a:ln>
                <a:solidFill>
                  <a:schemeClr val="tx1"/>
                </a:solidFill>
                <a:effectLst/>
                <a:latin typeface="Arial" panose="020B0604020202020204" pitchFamily="34" charset="0"/>
              </a:rPr>
              <a:t> en la Introducción, 2</a:t>
            </a:r>
            <a:r>
              <a:rPr kumimoji="0" lang="es-MX" altLang="es-MX" sz="1600" i="0" u="none" strike="noStrike" cap="none" normalizeH="0" dirty="0" smtClean="0">
                <a:ln>
                  <a:noFill/>
                </a:ln>
                <a:solidFill>
                  <a:schemeClr val="tx1"/>
                </a:solidFill>
                <a:effectLst/>
                <a:latin typeface="Arial" panose="020B0604020202020204" pitchFamily="34" charset="0"/>
              </a:rPr>
              <a:t> </a:t>
            </a:r>
            <a:r>
              <a:rPr lang="es-MX" altLang="es-MX" sz="1600" dirty="0" smtClean="0">
                <a:solidFill>
                  <a:schemeClr val="tx1"/>
                </a:solidFill>
                <a:latin typeface="Arial" panose="020B0604020202020204" pitchFamily="34" charset="0"/>
              </a:rPr>
              <a:t>V</a:t>
            </a:r>
            <a:r>
              <a:rPr kumimoji="0" lang="es-MX" altLang="es-MX" sz="1600" i="0" u="none" strike="noStrike" cap="none" normalizeH="0" baseline="0" dirty="0" smtClean="0">
                <a:ln>
                  <a:noFill/>
                </a:ln>
                <a:solidFill>
                  <a:schemeClr val="tx1"/>
                </a:solidFill>
                <a:effectLst/>
                <a:latin typeface="Arial" panose="020B0604020202020204" pitchFamily="34" charset="0"/>
              </a:rPr>
              <a:t>inculadas y 0 </a:t>
            </a:r>
            <a:r>
              <a:rPr lang="es-MX" altLang="es-MX" sz="1600" dirty="0" smtClean="0">
                <a:solidFill>
                  <a:schemeClr val="tx1"/>
                </a:solidFill>
                <a:latin typeface="Arial" panose="020B0604020202020204" pitchFamily="34" charset="0"/>
              </a:rPr>
              <a:t>S</a:t>
            </a:r>
            <a:r>
              <a:rPr kumimoji="0" lang="es-MX" altLang="es-MX" sz="1600" i="0" u="none" strike="noStrike" cap="none" normalizeH="0" baseline="0" dirty="0" smtClean="0">
                <a:ln>
                  <a:noFill/>
                </a:ln>
                <a:solidFill>
                  <a:schemeClr val="tx1"/>
                </a:solidFill>
                <a:effectLst/>
                <a:latin typeface="Arial" panose="020B0604020202020204" pitchFamily="34" charset="0"/>
              </a:rPr>
              <a:t>in </a:t>
            </a:r>
            <a:r>
              <a:rPr lang="es-MX" altLang="es-MX" sz="1600" dirty="0" smtClean="0">
                <a:solidFill>
                  <a:schemeClr val="tx1"/>
                </a:solidFill>
                <a:latin typeface="Arial" panose="020B0604020202020204" pitchFamily="34" charset="0"/>
              </a:rPr>
              <a:t>R</a:t>
            </a:r>
            <a:r>
              <a:rPr kumimoji="0" lang="es-MX" altLang="es-MX" sz="1600" i="0" u="none" strike="noStrike" cap="none" normalizeH="0" baseline="0" dirty="0" smtClean="0">
                <a:ln>
                  <a:noFill/>
                </a:ln>
                <a:solidFill>
                  <a:schemeClr val="tx1"/>
                </a:solidFill>
                <a:effectLst/>
                <a:latin typeface="Arial" panose="020B0604020202020204" pitchFamily="34" charset="0"/>
              </a:rPr>
              <a:t>elación. </a:t>
            </a:r>
            <a:r>
              <a:rPr lang="es-MX" altLang="es-MX" sz="1600" dirty="0" smtClean="0">
                <a:solidFill>
                  <a:schemeClr val="tx1"/>
                </a:solidFill>
                <a:latin typeface="Arial" panose="020B0604020202020204" pitchFamily="34" charset="0"/>
              </a:rPr>
              <a:t> </a:t>
            </a:r>
            <a:endParaRPr kumimoji="0" lang="es-MX" altLang="es-MX" sz="1600" i="0" u="none" strike="noStrike" cap="none" normalizeH="0" baseline="0" dirty="0" smtClean="0">
              <a:ln>
                <a:noFill/>
              </a:ln>
              <a:solidFill>
                <a:schemeClr val="tx1"/>
              </a:solidFill>
              <a:effectLst/>
              <a:latin typeface="Arial" panose="020B0604020202020204" pitchFamily="34" charset="0"/>
            </a:endParaRPr>
          </a:p>
        </p:txBody>
      </p:sp>
      <p:graphicFrame>
        <p:nvGraphicFramePr>
          <p:cNvPr id="5" name="Gráfico 4"/>
          <p:cNvGraphicFramePr>
            <a:graphicFrameLocks/>
          </p:cNvGraphicFramePr>
          <p:nvPr>
            <p:extLst>
              <p:ext uri="{D42A27DB-BD31-4B8C-83A1-F6EECF244321}">
                <p14:modId xmlns:p14="http://schemas.microsoft.com/office/powerpoint/2010/main" val="4107820887"/>
              </p:ext>
            </p:extLst>
          </p:nvPr>
        </p:nvGraphicFramePr>
        <p:xfrm>
          <a:off x="914400" y="838200"/>
          <a:ext cx="7010400" cy="4191000"/>
        </p:xfrm>
        <a:graphic>
          <a:graphicData uri="http://schemas.openxmlformats.org/drawingml/2006/chart">
            <c:chart xmlns:c="http://schemas.openxmlformats.org/drawingml/2006/chart" xmlns:r="http://schemas.openxmlformats.org/officeDocument/2006/relationships" r:id="rId2"/>
          </a:graphicData>
        </a:graphic>
      </p:graphicFrame>
      <p:sp>
        <p:nvSpPr>
          <p:cNvPr id="6" name="object 3"/>
          <p:cNvSpPr txBox="1">
            <a:spLocks/>
          </p:cNvSpPr>
          <p:nvPr/>
        </p:nvSpPr>
        <p:spPr>
          <a:xfrm>
            <a:off x="807140" y="228600"/>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UBICACIÓN POR PERSONAS ACTORAS POLÍTICAS EN TV</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53</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4266720712"/>
              </p:ext>
            </p:extLst>
          </p:nvPr>
        </p:nvGraphicFramePr>
        <p:xfrm>
          <a:off x="2209800" y="1447800"/>
          <a:ext cx="8686798" cy="3886200"/>
        </p:xfrm>
        <a:graphic>
          <a:graphicData uri="http://schemas.openxmlformats.org/drawingml/2006/table">
            <a:tbl>
              <a:tblPr/>
              <a:tblGrid>
                <a:gridCol w="2984694">
                  <a:extLst>
                    <a:ext uri="{9D8B030D-6E8A-4147-A177-3AD203B41FA5}">
                      <a16:colId xmlns:a16="http://schemas.microsoft.com/office/drawing/2014/main" val="240033489"/>
                    </a:ext>
                  </a:extLst>
                </a:gridCol>
                <a:gridCol w="1425526">
                  <a:extLst>
                    <a:ext uri="{9D8B030D-6E8A-4147-A177-3AD203B41FA5}">
                      <a16:colId xmlns:a16="http://schemas.microsoft.com/office/drawing/2014/main" val="994036319"/>
                    </a:ext>
                  </a:extLst>
                </a:gridCol>
                <a:gridCol w="1425526">
                  <a:extLst>
                    <a:ext uri="{9D8B030D-6E8A-4147-A177-3AD203B41FA5}">
                      <a16:colId xmlns:a16="http://schemas.microsoft.com/office/drawing/2014/main" val="1074602422"/>
                    </a:ext>
                  </a:extLst>
                </a:gridCol>
                <a:gridCol w="1425526">
                  <a:extLst>
                    <a:ext uri="{9D8B030D-6E8A-4147-A177-3AD203B41FA5}">
                      <a16:colId xmlns:a16="http://schemas.microsoft.com/office/drawing/2014/main" val="3421339814"/>
                    </a:ext>
                  </a:extLst>
                </a:gridCol>
                <a:gridCol w="1425526">
                  <a:extLst>
                    <a:ext uri="{9D8B030D-6E8A-4147-A177-3AD203B41FA5}">
                      <a16:colId xmlns:a16="http://schemas.microsoft.com/office/drawing/2014/main" val="2546452454"/>
                    </a:ext>
                  </a:extLst>
                </a:gridCol>
              </a:tblGrid>
              <a:tr h="635411">
                <a:tc>
                  <a:txBody>
                    <a:bodyPr/>
                    <a:lstStyle/>
                    <a:p>
                      <a:pPr algn="ctr" fontAlgn="b"/>
                      <a:r>
                        <a:rPr lang="es-MX" sz="1200" b="1" i="0" u="none" strike="noStrike" dirty="0">
                          <a:solidFill>
                            <a:srgbClr val="FFFFFF"/>
                          </a:solidFill>
                          <a:effectLst/>
                          <a:latin typeface="Aptos Narrow" panose="02110004020202020204"/>
                        </a:rPr>
                        <a:t>ACTORES </a:t>
                      </a:r>
                      <a:r>
                        <a:rPr lang="es-MX" sz="1200" b="1" i="0" u="none" strike="noStrike" dirty="0" smtClean="0">
                          <a:solidFill>
                            <a:srgbClr val="FFFFFF"/>
                          </a:solidFill>
                          <a:effectLst/>
                          <a:latin typeface="Aptos Narrow" panose="02110004020202020204"/>
                        </a:rPr>
                        <a:t>POLÍTICOS</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smtClean="0">
                          <a:solidFill>
                            <a:srgbClr val="FFFFFF"/>
                          </a:solidFill>
                          <a:effectLst/>
                          <a:latin typeface="Aptos Narrow" panose="02110004020202020204"/>
                        </a:rPr>
                        <a:t>INTRODUCCIÓN</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smtClean="0">
                          <a:solidFill>
                            <a:srgbClr val="FFFFFF"/>
                          </a:solidFill>
                          <a:effectLst/>
                          <a:latin typeface="Aptos Narrow" panose="02110004020202020204"/>
                        </a:rPr>
                        <a:t>VINCULADA</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FFFFFF"/>
                          </a:solidFill>
                          <a:effectLst/>
                          <a:latin typeface="Aptos Narrow" panose="02110004020202020204"/>
                        </a:rPr>
                        <a:t>SIN </a:t>
                      </a:r>
                      <a:r>
                        <a:rPr lang="es-MX" sz="1200" b="1" i="0" u="none" strike="noStrike" dirty="0" smtClean="0">
                          <a:solidFill>
                            <a:srgbClr val="FFFFFF"/>
                          </a:solidFill>
                          <a:effectLst/>
                          <a:latin typeface="Aptos Narrow" panose="02110004020202020204"/>
                        </a:rPr>
                        <a:t>RELACIÓN</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smtClean="0">
                          <a:solidFill>
                            <a:srgbClr val="FFFFFF"/>
                          </a:solidFill>
                          <a:effectLst/>
                          <a:latin typeface="Aptos Narrow" panose="02110004020202020204"/>
                        </a:rPr>
                        <a:t>TOTALES</a:t>
                      </a:r>
                    </a:p>
                    <a:p>
                      <a:pPr algn="ctr" fontAlgn="b"/>
                      <a:endParaRPr lang="es-MX" sz="1200" b="1" i="0" u="none" strike="noStrike" dirty="0">
                        <a:solidFill>
                          <a:srgbClr val="FFFFFF"/>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433525094"/>
                  </a:ext>
                </a:extLst>
              </a:tr>
              <a:tr h="635411">
                <a:tc>
                  <a:txBody>
                    <a:bodyPr/>
                    <a:lstStyle/>
                    <a:p>
                      <a:pPr algn="l" fontAlgn="b"/>
                      <a:r>
                        <a:rPr lang="es-MX" sz="1200" b="0" i="0" u="none" strike="noStrike">
                          <a:solidFill>
                            <a:srgbClr val="000000"/>
                          </a:solidFill>
                          <a:effectLst/>
                          <a:latin typeface="Aptos Narrow" panose="02110004020202020204"/>
                        </a:rPr>
                        <a:t>Abelina López Rodríguez</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991648508"/>
                  </a:ext>
                </a:extLst>
              </a:tr>
              <a:tr h="635411">
                <a:tc>
                  <a:txBody>
                    <a:bodyPr/>
                    <a:lstStyle/>
                    <a:p>
                      <a:pPr algn="l" fontAlgn="b"/>
                      <a:r>
                        <a:rPr lang="es-MX" sz="1200" b="0" i="0" u="none" strike="noStrike">
                          <a:solidFill>
                            <a:srgbClr val="000000"/>
                          </a:solidFill>
                          <a:effectLst/>
                          <a:latin typeface="Aptos Narrow" panose="02110004020202020204"/>
                        </a:rPr>
                        <a:t>Micaela Manzano Martínez</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516336550"/>
                  </a:ext>
                </a:extLst>
              </a:tr>
              <a:tr h="336139">
                <a:tc>
                  <a:txBody>
                    <a:bodyPr/>
                    <a:lstStyle/>
                    <a:p>
                      <a:pPr algn="l" fontAlgn="b"/>
                      <a:r>
                        <a:rPr lang="es-MX" sz="1200" b="0" i="0" u="none" strike="noStrike">
                          <a:solidFill>
                            <a:srgbClr val="000000"/>
                          </a:solidFill>
                          <a:effectLst/>
                          <a:latin typeface="Aptos Narrow" panose="02110004020202020204"/>
                        </a:rPr>
                        <a:t>Gustavo Vela Guevara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618615898"/>
                  </a:ext>
                </a:extLst>
              </a:tr>
              <a:tr h="336139">
                <a:tc>
                  <a:txBody>
                    <a:bodyPr/>
                    <a:lstStyle/>
                    <a:p>
                      <a:pPr algn="l" fontAlgn="b"/>
                      <a:r>
                        <a:rPr lang="es-MX" sz="1200" b="0" i="0" u="none" strike="noStrike">
                          <a:solidFill>
                            <a:srgbClr val="000000"/>
                          </a:solidFill>
                          <a:effectLst/>
                          <a:latin typeface="Aptos Narrow" panose="02110004020202020204"/>
                        </a:rPr>
                        <a:t>Otros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226535890"/>
                  </a:ext>
                </a:extLst>
              </a:tr>
              <a:tr h="336139">
                <a:tc>
                  <a:txBody>
                    <a:bodyPr/>
                    <a:lstStyle/>
                    <a:p>
                      <a:pPr algn="l" fontAlgn="b"/>
                      <a:r>
                        <a:rPr lang="es-MX" sz="1200" b="0" i="0" u="none" strike="noStrike">
                          <a:solidFill>
                            <a:srgbClr val="000000"/>
                          </a:solidFill>
                          <a:effectLst/>
                          <a:latin typeface="Aptos Narrow" panose="02110004020202020204"/>
                        </a:rPr>
                        <a:t>Javier Saldaña Almazán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069038427"/>
                  </a:ext>
                </a:extLst>
              </a:tr>
              <a:tr h="635411">
                <a:tc>
                  <a:txBody>
                    <a:bodyPr/>
                    <a:lstStyle/>
                    <a:p>
                      <a:pPr algn="l" fontAlgn="b"/>
                      <a:r>
                        <a:rPr lang="es-MX" sz="1200" b="0" i="0" u="none" strike="noStrike">
                          <a:solidFill>
                            <a:srgbClr val="000000"/>
                          </a:solidFill>
                          <a:effectLst/>
                          <a:latin typeface="Aptos Narrow" panose="02110004020202020204"/>
                        </a:rPr>
                        <a:t>Juan Andrés Vega Carranza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491527428"/>
                  </a:ext>
                </a:extLst>
              </a:tr>
              <a:tr h="336139">
                <a:tc>
                  <a:txBody>
                    <a:bodyPr/>
                    <a:lstStyle/>
                    <a:p>
                      <a:pPr algn="l" fontAlgn="b"/>
                      <a:r>
                        <a:rPr lang="es-MX" sz="1200" b="1" i="0" u="none" strike="noStrike">
                          <a:solidFill>
                            <a:srgbClr val="000000"/>
                          </a:solidFill>
                          <a:effectLst/>
                          <a:latin typeface="Aptos Narrow" panose="02110004020202020204"/>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Aptos Narrow" panose="02110004020202020204"/>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Aptos Narrow" panose="02110004020202020204"/>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Aptos Narrow" panose="02110004020202020204"/>
                        </a:rPr>
                        <a:t>10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Aptos Narrow" panose="02110004020202020204"/>
                        </a:rPr>
                        <a:t>15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4894858"/>
                  </a:ext>
                </a:extLst>
              </a:tr>
            </a:tbl>
          </a:graphicData>
        </a:graphic>
      </p:graphicFrame>
      <p:sp>
        <p:nvSpPr>
          <p:cNvPr id="5" name="object 3"/>
          <p:cNvSpPr txBox="1">
            <a:spLocks/>
          </p:cNvSpPr>
          <p:nvPr/>
        </p:nvSpPr>
        <p:spPr>
          <a:xfrm>
            <a:off x="2209800" y="685800"/>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UBICACIÓN POR PERSONAS ACTORAS POLÍTICAS EN TV</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28600" y="5091042"/>
            <a:ext cx="11673841" cy="1235595"/>
          </a:xfrm>
          <a:prstGeom prst="rect">
            <a:avLst/>
          </a:prstGeom>
          <a:ln w="9525">
            <a:solidFill>
              <a:schemeClr val="bg1"/>
            </a:solidFill>
          </a:ln>
        </p:spPr>
        <p:txBody>
          <a:bodyPr vert="horz" wrap="square" lIns="0" tIns="34925" rIns="0" bIns="0" rtlCol="0">
            <a:spAutoFit/>
          </a:bodyPr>
          <a:lstStyle/>
          <a:p>
            <a:pPr algn="just">
              <a:lnSpc>
                <a:spcPct val="150000"/>
              </a:lnSpc>
            </a:pPr>
            <a:r>
              <a:rPr lang="es-MX" sz="1300" dirty="0" smtClean="0">
                <a:latin typeface="Arial" panose="020B0604020202020204" pitchFamily="34" charset="0"/>
                <a:cs typeface="Arial" panose="020B0604020202020204" pitchFamily="34" charset="0"/>
              </a:rPr>
              <a:t>La forma en que fueron presentadas las personas actoras políticas en radio se observa de la siguiente manera:</a:t>
            </a:r>
          </a:p>
          <a:p>
            <a:pPr algn="just">
              <a:lnSpc>
                <a:spcPct val="150000"/>
              </a:lnSpc>
            </a:pPr>
            <a:r>
              <a:rPr lang="es-MX" sz="1300" dirty="0" smtClean="0">
                <a:latin typeface="Arial" panose="020B0604020202020204" pitchFamily="34" charset="0"/>
                <a:cs typeface="Arial" panose="020B0604020202020204" pitchFamily="34" charset="0"/>
              </a:rPr>
              <a:t>Evelyn Cecia Salgado Pineda registra 801 menciones, distribuidas de la siguiente forma: 101 con cita y voz, 259 con cita y audio, 51 con solo voz y 390 con Solo Cita. Por su parte, </a:t>
            </a:r>
            <a:r>
              <a:rPr lang="es-MX" sz="1300" dirty="0" err="1" smtClean="0">
                <a:latin typeface="Arial" panose="020B0604020202020204" pitchFamily="34" charset="0"/>
                <a:cs typeface="Arial" panose="020B0604020202020204" pitchFamily="34" charset="0"/>
              </a:rPr>
              <a:t>Abelina</a:t>
            </a:r>
            <a:r>
              <a:rPr lang="es-MX" sz="1300" dirty="0" smtClean="0">
                <a:latin typeface="Arial" panose="020B0604020202020204" pitchFamily="34" charset="0"/>
                <a:cs typeface="Arial" panose="020B0604020202020204" pitchFamily="34" charset="0"/>
              </a:rPr>
              <a:t> López Rodríguez acumula 304 menciones: 40 con Cita y Voz, 111 Con Cita y Audio, 26 Con Solo Voz y 127 Con Solo Cita. Asimismo, Beatriz Mojica Morga contabiliza 194 menciones, de las </a:t>
            </a:r>
            <a:r>
              <a:rPr lang="es-MX" sz="1300" dirty="0" smtClean="0">
                <a:solidFill>
                  <a:schemeClr val="tx1"/>
                </a:solidFill>
                <a:latin typeface="Arial" panose="020B0604020202020204" pitchFamily="34" charset="0"/>
                <a:cs typeface="Arial" panose="020B0604020202020204" pitchFamily="34" charset="0"/>
              </a:rPr>
              <a:t>cuales 13 corresponden a Cita y</a:t>
            </a:r>
            <a:r>
              <a:rPr lang="es-MX" sz="1300" dirty="0" smtClean="0">
                <a:latin typeface="Arial" panose="020B0604020202020204" pitchFamily="34" charset="0"/>
                <a:cs typeface="Arial" panose="020B0604020202020204" pitchFamily="34" charset="0"/>
              </a:rPr>
              <a:t> Voz, 36 A Cita y Audio, 32 A Solo Voz y 113 A Solo Cita.</a:t>
            </a:r>
            <a:endParaRPr lang="es-MX" sz="1300" dirty="0">
              <a:latin typeface="Arial" panose="020B0604020202020204" pitchFamily="34" charset="0"/>
              <a:cs typeface="Arial" panose="020B0604020202020204" pitchFamily="34" charset="0"/>
            </a:endParaRP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54</a:t>
            </a:fld>
            <a:endParaRPr spc="-25" dirty="0"/>
          </a:p>
        </p:txBody>
      </p:sp>
      <p:graphicFrame>
        <p:nvGraphicFramePr>
          <p:cNvPr id="6" name="Gráfico 5"/>
          <p:cNvGraphicFramePr>
            <a:graphicFrameLocks/>
          </p:cNvGraphicFramePr>
          <p:nvPr>
            <p:extLst>
              <p:ext uri="{D42A27DB-BD31-4B8C-83A1-F6EECF244321}">
                <p14:modId xmlns:p14="http://schemas.microsoft.com/office/powerpoint/2010/main" val="3847108095"/>
              </p:ext>
            </p:extLst>
          </p:nvPr>
        </p:nvGraphicFramePr>
        <p:xfrm>
          <a:off x="1143000" y="609600"/>
          <a:ext cx="10170286" cy="4343400"/>
        </p:xfrm>
        <a:graphic>
          <a:graphicData uri="http://schemas.openxmlformats.org/drawingml/2006/chart">
            <c:chart xmlns:c="http://schemas.openxmlformats.org/drawingml/2006/chart" xmlns:r="http://schemas.openxmlformats.org/officeDocument/2006/relationships" r:id="rId2"/>
          </a:graphicData>
        </a:graphic>
      </p:graphicFrame>
      <p:sp>
        <p:nvSpPr>
          <p:cNvPr id="5" name="object 3"/>
          <p:cNvSpPr txBox="1">
            <a:spLocks/>
          </p:cNvSpPr>
          <p:nvPr/>
        </p:nvSpPr>
        <p:spPr>
          <a:xfrm>
            <a:off x="807140" y="228600"/>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PRESENTACIÓN DE PERSONAS ACTORAS POLÍTICAS EN RADIO </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55</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2071010184"/>
              </p:ext>
            </p:extLst>
          </p:nvPr>
        </p:nvGraphicFramePr>
        <p:xfrm>
          <a:off x="1295400" y="1066800"/>
          <a:ext cx="9669463" cy="4753520"/>
        </p:xfrm>
        <a:graphic>
          <a:graphicData uri="http://schemas.openxmlformats.org/drawingml/2006/table">
            <a:tbl>
              <a:tblPr/>
              <a:tblGrid>
                <a:gridCol w="3707558">
                  <a:extLst>
                    <a:ext uri="{9D8B030D-6E8A-4147-A177-3AD203B41FA5}">
                      <a16:colId xmlns:a16="http://schemas.microsoft.com/office/drawing/2014/main" val="2035776162"/>
                    </a:ext>
                  </a:extLst>
                </a:gridCol>
                <a:gridCol w="1192381">
                  <a:extLst>
                    <a:ext uri="{9D8B030D-6E8A-4147-A177-3AD203B41FA5}">
                      <a16:colId xmlns:a16="http://schemas.microsoft.com/office/drawing/2014/main" val="2060446537"/>
                    </a:ext>
                  </a:extLst>
                </a:gridCol>
                <a:gridCol w="1192381">
                  <a:extLst>
                    <a:ext uri="{9D8B030D-6E8A-4147-A177-3AD203B41FA5}">
                      <a16:colId xmlns:a16="http://schemas.microsoft.com/office/drawing/2014/main" val="493895418"/>
                    </a:ext>
                  </a:extLst>
                </a:gridCol>
                <a:gridCol w="1192381">
                  <a:extLst>
                    <a:ext uri="{9D8B030D-6E8A-4147-A177-3AD203B41FA5}">
                      <a16:colId xmlns:a16="http://schemas.microsoft.com/office/drawing/2014/main" val="773285876"/>
                    </a:ext>
                  </a:extLst>
                </a:gridCol>
                <a:gridCol w="1192381">
                  <a:extLst>
                    <a:ext uri="{9D8B030D-6E8A-4147-A177-3AD203B41FA5}">
                      <a16:colId xmlns:a16="http://schemas.microsoft.com/office/drawing/2014/main" val="1839266745"/>
                    </a:ext>
                  </a:extLst>
                </a:gridCol>
                <a:gridCol w="1192381">
                  <a:extLst>
                    <a:ext uri="{9D8B030D-6E8A-4147-A177-3AD203B41FA5}">
                      <a16:colId xmlns:a16="http://schemas.microsoft.com/office/drawing/2014/main" val="3702765342"/>
                    </a:ext>
                  </a:extLst>
                </a:gridCol>
              </a:tblGrid>
              <a:tr h="481432">
                <a:tc>
                  <a:txBody>
                    <a:bodyPr/>
                    <a:lstStyle/>
                    <a:p>
                      <a:pPr algn="ctr" fontAlgn="b"/>
                      <a:r>
                        <a:rPr lang="es-MX" sz="1100" b="1" i="0" u="none" strike="noStrike" dirty="0">
                          <a:solidFill>
                            <a:srgbClr val="FFFFFF"/>
                          </a:solidFill>
                          <a:effectLst/>
                          <a:latin typeface="Aptos Narrow" panose="02110004020202020204"/>
                        </a:rPr>
                        <a:t>ACTORES </a:t>
                      </a:r>
                      <a:r>
                        <a:rPr lang="es-MX" sz="1100" b="1" i="0" u="none" strike="noStrike" dirty="0" smtClean="0">
                          <a:solidFill>
                            <a:srgbClr val="FFFFFF"/>
                          </a:solidFill>
                          <a:effectLst/>
                          <a:latin typeface="Aptos Narrow" panose="02110004020202020204"/>
                        </a:rPr>
                        <a:t>POLÍTICOS</a:t>
                      </a:r>
                    </a:p>
                    <a:p>
                      <a:pPr algn="ctr" fontAlgn="b"/>
                      <a:endParaRPr lang="es-MX" sz="1100" b="1" i="0" u="none" strike="noStrike" dirty="0">
                        <a:solidFill>
                          <a:srgbClr val="FFFFFF"/>
                        </a:solidFill>
                        <a:effectLst/>
                        <a:latin typeface="Aptos Narrow" panose="02110004020202020204"/>
                      </a:endParaRP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a:solidFill>
                            <a:srgbClr val="FFFFFF"/>
                          </a:solidFill>
                          <a:effectLst/>
                          <a:latin typeface="Aptos Narrow" panose="02110004020202020204"/>
                        </a:rPr>
                        <a:t>CITA Y </a:t>
                      </a:r>
                      <a:r>
                        <a:rPr lang="es-MX" sz="1100" b="1" i="0" u="none" strike="noStrike" dirty="0" smtClean="0">
                          <a:solidFill>
                            <a:srgbClr val="FFFFFF"/>
                          </a:solidFill>
                          <a:effectLst/>
                          <a:latin typeface="Aptos Narrow" panose="02110004020202020204"/>
                        </a:rPr>
                        <a:t>VOZ</a:t>
                      </a:r>
                    </a:p>
                    <a:p>
                      <a:pPr algn="ctr" fontAlgn="b"/>
                      <a:endParaRPr lang="es-MX" sz="1100" b="1" i="0" u="none" strike="noStrike" dirty="0">
                        <a:solidFill>
                          <a:srgbClr val="FFFFFF"/>
                        </a:solidFill>
                        <a:effectLst/>
                        <a:latin typeface="Aptos Narrow" panose="02110004020202020204"/>
                      </a:endParaRP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a:solidFill>
                            <a:srgbClr val="FFFFFF"/>
                          </a:solidFill>
                          <a:effectLst/>
                          <a:latin typeface="Aptos Narrow" panose="02110004020202020204"/>
                        </a:rPr>
                        <a:t>CITA Y </a:t>
                      </a:r>
                      <a:r>
                        <a:rPr lang="es-MX" sz="1100" b="1" i="0" u="none" strike="noStrike" dirty="0" smtClean="0">
                          <a:solidFill>
                            <a:srgbClr val="FFFFFF"/>
                          </a:solidFill>
                          <a:effectLst/>
                          <a:latin typeface="Aptos Narrow" panose="02110004020202020204"/>
                        </a:rPr>
                        <a:t>AUDIO</a:t>
                      </a:r>
                    </a:p>
                    <a:p>
                      <a:pPr algn="ctr" fontAlgn="b"/>
                      <a:endParaRPr lang="es-MX" sz="1100" b="1" i="0" u="none" strike="noStrike" dirty="0">
                        <a:solidFill>
                          <a:srgbClr val="FFFFFF"/>
                        </a:solidFill>
                        <a:effectLst/>
                        <a:latin typeface="Aptos Narrow" panose="02110004020202020204"/>
                      </a:endParaRP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a:solidFill>
                            <a:srgbClr val="FFFFFF"/>
                          </a:solidFill>
                          <a:effectLst/>
                          <a:latin typeface="Aptos Narrow" panose="02110004020202020204"/>
                        </a:rPr>
                        <a:t>SOLO </a:t>
                      </a:r>
                      <a:r>
                        <a:rPr lang="es-MX" sz="1100" b="1" i="0" u="none" strike="noStrike" dirty="0" smtClean="0">
                          <a:solidFill>
                            <a:srgbClr val="FFFFFF"/>
                          </a:solidFill>
                          <a:effectLst/>
                          <a:latin typeface="Aptos Narrow" panose="02110004020202020204"/>
                        </a:rPr>
                        <a:t>VOZ</a:t>
                      </a:r>
                    </a:p>
                    <a:p>
                      <a:pPr algn="ctr" fontAlgn="b"/>
                      <a:endParaRPr lang="es-MX" sz="1100" b="1" i="0" u="none" strike="noStrike" dirty="0">
                        <a:solidFill>
                          <a:srgbClr val="FFFFFF"/>
                        </a:solidFill>
                        <a:effectLst/>
                        <a:latin typeface="Aptos Narrow" panose="02110004020202020204"/>
                      </a:endParaRP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a:solidFill>
                            <a:srgbClr val="FFFFFF"/>
                          </a:solidFill>
                          <a:effectLst/>
                          <a:latin typeface="Aptos Narrow" panose="02110004020202020204"/>
                        </a:rPr>
                        <a:t>SOLO </a:t>
                      </a:r>
                      <a:r>
                        <a:rPr lang="es-MX" sz="1100" b="1" i="0" u="none" strike="noStrike" dirty="0" smtClean="0">
                          <a:solidFill>
                            <a:srgbClr val="FFFFFF"/>
                          </a:solidFill>
                          <a:effectLst/>
                          <a:latin typeface="Aptos Narrow" panose="02110004020202020204"/>
                        </a:rPr>
                        <a:t>CITA</a:t>
                      </a:r>
                    </a:p>
                    <a:p>
                      <a:pPr algn="ctr" fontAlgn="b"/>
                      <a:endParaRPr lang="es-MX" sz="1100" b="1" i="0" u="none" strike="noStrike" dirty="0">
                        <a:solidFill>
                          <a:srgbClr val="FFFFFF"/>
                        </a:solidFill>
                        <a:effectLst/>
                        <a:latin typeface="Aptos Narrow" panose="02110004020202020204"/>
                      </a:endParaRP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100" b="1" i="0" u="none" strike="noStrike" dirty="0" smtClean="0">
                          <a:solidFill>
                            <a:srgbClr val="FFFFFF"/>
                          </a:solidFill>
                          <a:effectLst/>
                          <a:latin typeface="Aptos Narrow" panose="02110004020202020204"/>
                        </a:rPr>
                        <a:t>TOTAL</a:t>
                      </a:r>
                    </a:p>
                    <a:p>
                      <a:pPr algn="ctr" fontAlgn="b"/>
                      <a:endParaRPr lang="es-MX" sz="1100" b="1" i="0" u="none" strike="noStrike" dirty="0">
                        <a:solidFill>
                          <a:srgbClr val="FFFFFF"/>
                        </a:solidFill>
                        <a:effectLst/>
                        <a:latin typeface="Aptos Narrow" panose="02110004020202020204"/>
                      </a:endParaRP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570673829"/>
                  </a:ext>
                </a:extLst>
              </a:tr>
              <a:tr h="254682">
                <a:tc>
                  <a:txBody>
                    <a:bodyPr/>
                    <a:lstStyle/>
                    <a:p>
                      <a:pPr algn="l" fontAlgn="b"/>
                      <a:r>
                        <a:rPr lang="es-MX" sz="1100" b="0" i="0" u="none" strike="noStrike" dirty="0">
                          <a:solidFill>
                            <a:srgbClr val="000000"/>
                          </a:solidFill>
                          <a:effectLst/>
                          <a:latin typeface="Aptos Narrow" panose="02110004020202020204"/>
                        </a:rPr>
                        <a:t>Evelyn Cecia Salgado Pineda</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101</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259</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51</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390</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801</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394607510"/>
                  </a:ext>
                </a:extLst>
              </a:tr>
              <a:tr h="254682">
                <a:tc>
                  <a:txBody>
                    <a:bodyPr/>
                    <a:lstStyle/>
                    <a:p>
                      <a:pPr algn="l" fontAlgn="b"/>
                      <a:r>
                        <a:rPr lang="es-MX" sz="1100" b="0" i="0" u="none" strike="noStrike">
                          <a:solidFill>
                            <a:srgbClr val="000000"/>
                          </a:solidFill>
                          <a:effectLst/>
                          <a:latin typeface="Aptos Narrow" panose="02110004020202020204"/>
                        </a:rPr>
                        <a:t>Abelina López Rodríguez</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40</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111</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26</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127</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304</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083654147"/>
                  </a:ext>
                </a:extLst>
              </a:tr>
              <a:tr h="254682">
                <a:tc>
                  <a:txBody>
                    <a:bodyPr/>
                    <a:lstStyle/>
                    <a:p>
                      <a:pPr algn="l" fontAlgn="b"/>
                      <a:r>
                        <a:rPr lang="es-MX" sz="1100" b="0" i="0" u="none" strike="noStrike">
                          <a:solidFill>
                            <a:srgbClr val="000000"/>
                          </a:solidFill>
                          <a:effectLst/>
                          <a:latin typeface="Aptos Narrow" panose="02110004020202020204"/>
                        </a:rPr>
                        <a:t>Beatriz Mojica Morga</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13</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36</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32</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113</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194</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633409788"/>
                  </a:ext>
                </a:extLst>
              </a:tr>
              <a:tr h="254682">
                <a:tc>
                  <a:txBody>
                    <a:bodyPr/>
                    <a:lstStyle/>
                    <a:p>
                      <a:pPr algn="l" fontAlgn="b"/>
                      <a:r>
                        <a:rPr lang="es-MX" sz="1100" b="0" i="0" u="none" strike="noStrike">
                          <a:solidFill>
                            <a:srgbClr val="000000"/>
                          </a:solidFill>
                          <a:effectLst/>
                          <a:latin typeface="Aptos Narrow" panose="02110004020202020204"/>
                        </a:rPr>
                        <a:t>Félix Salgado Macedonio</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13</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27</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21</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129</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190</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571957202"/>
                  </a:ext>
                </a:extLst>
              </a:tr>
              <a:tr h="254682">
                <a:tc>
                  <a:txBody>
                    <a:bodyPr/>
                    <a:lstStyle/>
                    <a:p>
                      <a:pPr algn="l" fontAlgn="b"/>
                      <a:r>
                        <a:rPr lang="es-MX" sz="1100" b="0" i="0" u="none" strike="noStrike">
                          <a:solidFill>
                            <a:srgbClr val="000000"/>
                          </a:solidFill>
                          <a:effectLst/>
                          <a:latin typeface="Aptos Narrow" panose="02110004020202020204"/>
                        </a:rPr>
                        <a:t>Simón Quiñones Orozco</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28</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48</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13</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58</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147</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453897039"/>
                  </a:ext>
                </a:extLst>
              </a:tr>
              <a:tr h="254682">
                <a:tc>
                  <a:txBody>
                    <a:bodyPr/>
                    <a:lstStyle/>
                    <a:p>
                      <a:pPr algn="l" fontAlgn="b"/>
                      <a:r>
                        <a:rPr lang="es-MX" sz="1100" b="0" i="0" u="none" strike="noStrike">
                          <a:solidFill>
                            <a:srgbClr val="000000"/>
                          </a:solidFill>
                          <a:effectLst/>
                          <a:latin typeface="Aptos Narrow" panose="02110004020202020204"/>
                        </a:rPr>
                        <a:t>Lizette Tapia Castro</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7</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18</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16</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41</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82</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400574860"/>
                  </a:ext>
                </a:extLst>
              </a:tr>
              <a:tr h="254682">
                <a:tc>
                  <a:txBody>
                    <a:bodyPr/>
                    <a:lstStyle/>
                    <a:p>
                      <a:pPr algn="l" fontAlgn="b"/>
                      <a:r>
                        <a:rPr lang="es-MX" sz="1100" b="0" i="0" u="none" strike="noStrike">
                          <a:solidFill>
                            <a:srgbClr val="000000"/>
                          </a:solidFill>
                          <a:effectLst/>
                          <a:latin typeface="Aptos Narrow" panose="02110004020202020204"/>
                        </a:rPr>
                        <a:t>Joaquín Badillo Escamilla</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0</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16</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13</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38</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67</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788776263"/>
                  </a:ext>
                </a:extLst>
              </a:tr>
              <a:tr h="254682">
                <a:tc>
                  <a:txBody>
                    <a:bodyPr/>
                    <a:lstStyle/>
                    <a:p>
                      <a:pPr algn="l" fontAlgn="b"/>
                      <a:r>
                        <a:rPr lang="es-MX" sz="1100" b="0" i="0" u="none" strike="noStrike">
                          <a:solidFill>
                            <a:srgbClr val="000000"/>
                          </a:solidFill>
                          <a:effectLst/>
                          <a:latin typeface="Aptos Narrow" panose="02110004020202020204"/>
                        </a:rPr>
                        <a:t>Pablo Amílcar Sandoval Ballesteros</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7</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17</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10</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33</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67</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730844074"/>
                  </a:ext>
                </a:extLst>
              </a:tr>
              <a:tr h="254682">
                <a:tc>
                  <a:txBody>
                    <a:bodyPr/>
                    <a:lstStyle/>
                    <a:p>
                      <a:pPr algn="l" fontAlgn="b"/>
                      <a:r>
                        <a:rPr lang="es-MX" sz="1100" b="0" i="0" u="none" strike="noStrike">
                          <a:solidFill>
                            <a:srgbClr val="000000"/>
                          </a:solidFill>
                          <a:effectLst/>
                          <a:latin typeface="Aptos Narrow" panose="02110004020202020204"/>
                        </a:rPr>
                        <a:t>Ricardo Castillo Peña</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9</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11</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3</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41</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64</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907145777"/>
                  </a:ext>
                </a:extLst>
              </a:tr>
              <a:tr h="254682">
                <a:tc>
                  <a:txBody>
                    <a:bodyPr/>
                    <a:lstStyle/>
                    <a:p>
                      <a:pPr algn="l" fontAlgn="b"/>
                      <a:r>
                        <a:rPr lang="es-MX" sz="1100" b="0" i="0" u="none" strike="noStrike">
                          <a:solidFill>
                            <a:srgbClr val="000000"/>
                          </a:solidFill>
                          <a:effectLst/>
                          <a:latin typeface="Aptos Narrow" panose="02110004020202020204"/>
                        </a:rPr>
                        <a:t>Javier Saldaña Almazán</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6</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10</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1</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46</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63</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992798786"/>
                  </a:ext>
                </a:extLst>
              </a:tr>
              <a:tr h="254682">
                <a:tc>
                  <a:txBody>
                    <a:bodyPr/>
                    <a:lstStyle/>
                    <a:p>
                      <a:pPr algn="l" fontAlgn="b"/>
                      <a:r>
                        <a:rPr lang="es-MX" sz="1100" b="0" i="0" u="none" strike="noStrike">
                          <a:solidFill>
                            <a:srgbClr val="000000"/>
                          </a:solidFill>
                          <a:effectLst/>
                          <a:latin typeface="Aptos Narrow" panose="02110004020202020204"/>
                        </a:rPr>
                        <a:t>Erik Catalán Rendón</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7</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12</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6</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32</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57</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816131562"/>
                  </a:ext>
                </a:extLst>
              </a:tr>
              <a:tr h="345054">
                <a:tc>
                  <a:txBody>
                    <a:bodyPr/>
                    <a:lstStyle/>
                    <a:p>
                      <a:pPr algn="l" fontAlgn="b"/>
                      <a:r>
                        <a:rPr lang="es-MX" sz="1100" b="0" i="0" u="none" strike="noStrike">
                          <a:solidFill>
                            <a:srgbClr val="000000"/>
                          </a:solidFill>
                          <a:effectLst/>
                          <a:latin typeface="Aptos Narrow" panose="02110004020202020204"/>
                        </a:rPr>
                        <a:t>Liz Salgado Pineda</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5</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5</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6</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41</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57</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882535593"/>
                  </a:ext>
                </a:extLst>
              </a:tr>
              <a:tr h="287545">
                <a:tc>
                  <a:txBody>
                    <a:bodyPr/>
                    <a:lstStyle/>
                    <a:p>
                      <a:pPr algn="l" fontAlgn="b"/>
                      <a:r>
                        <a:rPr lang="es-MX" sz="1100" b="0" i="0" u="none" strike="noStrike">
                          <a:solidFill>
                            <a:srgbClr val="000000"/>
                          </a:solidFill>
                          <a:effectLst/>
                          <a:latin typeface="Aptos Narrow" panose="02110004020202020204"/>
                        </a:rPr>
                        <a:t>Jacinto González Varona</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5</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6</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40</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52</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301554950"/>
                  </a:ext>
                </a:extLst>
              </a:tr>
              <a:tr h="287545">
                <a:tc>
                  <a:txBody>
                    <a:bodyPr/>
                    <a:lstStyle/>
                    <a:p>
                      <a:pPr algn="l" fontAlgn="b"/>
                      <a:r>
                        <a:rPr lang="es-MX" sz="1100" b="0" i="0" u="none" strike="noStrike">
                          <a:solidFill>
                            <a:srgbClr val="000000"/>
                          </a:solidFill>
                          <a:effectLst/>
                          <a:latin typeface="Aptos Narrow" panose="02110004020202020204"/>
                        </a:rPr>
                        <a:t>Iván Hernández Díaz</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6</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6</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9</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panose="02110004020202020204"/>
                        </a:rPr>
                        <a:t>30</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dirty="0">
                          <a:solidFill>
                            <a:srgbClr val="000000"/>
                          </a:solidFill>
                          <a:effectLst/>
                          <a:latin typeface="Aptos Narrow" panose="02110004020202020204"/>
                        </a:rPr>
                        <a:t>51</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947165196"/>
                  </a:ext>
                </a:extLst>
              </a:tr>
              <a:tr h="295760">
                <a:tc>
                  <a:txBody>
                    <a:bodyPr/>
                    <a:lstStyle/>
                    <a:p>
                      <a:pPr algn="l" fontAlgn="b"/>
                      <a:r>
                        <a:rPr lang="es-MX" sz="1100" b="0" i="0" u="none" strike="noStrike">
                          <a:solidFill>
                            <a:srgbClr val="000000"/>
                          </a:solidFill>
                          <a:effectLst/>
                          <a:latin typeface="Aptos Narrow" panose="02110004020202020204"/>
                        </a:rPr>
                        <a:t>Claudia Sheinbaum Pardo</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5</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14</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9</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panose="02110004020202020204"/>
                        </a:rPr>
                        <a:t>18</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46</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192910055"/>
                  </a:ext>
                </a:extLst>
              </a:tr>
              <a:tr h="254682">
                <a:tc>
                  <a:txBody>
                    <a:bodyPr/>
                    <a:lstStyle/>
                    <a:p>
                      <a:pPr algn="l" fontAlgn="b"/>
                      <a:r>
                        <a:rPr lang="es-MX" sz="1100" b="1" i="0" u="none" strike="noStrike">
                          <a:solidFill>
                            <a:srgbClr val="000000"/>
                          </a:solidFill>
                          <a:effectLst/>
                          <a:latin typeface="Aptos Narrow" panose="02110004020202020204"/>
                        </a:rPr>
                        <a:t>TOTAL</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a:solidFill>
                            <a:srgbClr val="000000"/>
                          </a:solidFill>
                          <a:effectLst/>
                          <a:latin typeface="Aptos Narrow" panose="02110004020202020204"/>
                        </a:rPr>
                        <a:t>248</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a:solidFill>
                            <a:srgbClr val="000000"/>
                          </a:solidFill>
                          <a:effectLst/>
                          <a:latin typeface="Aptos Narrow" panose="02110004020202020204"/>
                        </a:rPr>
                        <a:t>595</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a:solidFill>
                            <a:srgbClr val="000000"/>
                          </a:solidFill>
                          <a:effectLst/>
                          <a:latin typeface="Aptos Narrow" panose="02110004020202020204"/>
                        </a:rPr>
                        <a:t>222</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a:solidFill>
                            <a:srgbClr val="000000"/>
                          </a:solidFill>
                          <a:effectLst/>
                          <a:latin typeface="Aptos Narrow" panose="02110004020202020204"/>
                        </a:rPr>
                        <a:t>1,177</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dirty="0">
                          <a:solidFill>
                            <a:srgbClr val="000000"/>
                          </a:solidFill>
                          <a:effectLst/>
                          <a:latin typeface="Aptos Narrow" panose="02110004020202020204"/>
                        </a:rPr>
                        <a:t>2,242</a:t>
                      </a:r>
                    </a:p>
                  </a:txBody>
                  <a:tcPr marL="5825" marR="5825" marT="58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8320036"/>
                  </a:ext>
                </a:extLst>
              </a:tr>
            </a:tbl>
          </a:graphicData>
        </a:graphic>
      </p:graphicFrame>
      <p:sp>
        <p:nvSpPr>
          <p:cNvPr id="5" name="object 3"/>
          <p:cNvSpPr txBox="1">
            <a:spLocks/>
          </p:cNvSpPr>
          <p:nvPr/>
        </p:nvSpPr>
        <p:spPr>
          <a:xfrm>
            <a:off x="1295400" y="533400"/>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PRESENTACIÓN DE PERSONAS ACTORAS POLÍTICAS EN RADIO </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09600" y="4419600"/>
            <a:ext cx="10980420" cy="1835759"/>
          </a:xfrm>
          <a:prstGeom prst="rect">
            <a:avLst/>
          </a:prstGeom>
          <a:ln w="9525">
            <a:solidFill>
              <a:schemeClr val="bg1"/>
            </a:solidFill>
          </a:ln>
        </p:spPr>
        <p:txBody>
          <a:bodyPr vert="horz" wrap="square" lIns="0" tIns="34925" rIns="0" bIns="0" rtlCol="0">
            <a:spAutoFit/>
          </a:bodyPr>
          <a:lstStyle/>
          <a:p>
            <a:pPr algn="just">
              <a:lnSpc>
                <a:spcPct val="150000"/>
              </a:lnSpc>
            </a:pPr>
            <a:r>
              <a:rPr lang="es-MX" sz="1300" dirty="0" smtClean="0">
                <a:latin typeface="Arial" panose="020B0604020202020204" pitchFamily="34" charset="0"/>
                <a:cs typeface="Arial" panose="020B0604020202020204" pitchFamily="34" charset="0"/>
              </a:rPr>
              <a:t>La manera en que se presentaron las personas actoras políticas en televisión se describe a continuación:</a:t>
            </a:r>
          </a:p>
          <a:p>
            <a:pPr algn="just">
              <a:lnSpc>
                <a:spcPct val="150000"/>
              </a:lnSpc>
            </a:pPr>
            <a:r>
              <a:rPr lang="es-MX" sz="1300" dirty="0" err="1" smtClean="0">
                <a:latin typeface="Arial" panose="020B0604020202020204" pitchFamily="34" charset="0"/>
                <a:cs typeface="Arial" panose="020B0604020202020204" pitchFamily="34" charset="0"/>
              </a:rPr>
              <a:t>Abelina</a:t>
            </a:r>
            <a:r>
              <a:rPr lang="es-MX" sz="1300" dirty="0" smtClean="0">
                <a:latin typeface="Arial" panose="020B0604020202020204" pitchFamily="34" charset="0"/>
                <a:cs typeface="Arial" panose="020B0604020202020204" pitchFamily="34" charset="0"/>
              </a:rPr>
              <a:t> López Rodríguez registra 8 menciones, de las cuales 0 corresponden a Voz e Imagen, 1 A Cita e Imagen, 4 a Solo Voz, 1 Solo Imagen, y 2  Solo Cita.</a:t>
            </a:r>
          </a:p>
          <a:p>
            <a:pPr algn="just">
              <a:lnSpc>
                <a:spcPct val="150000"/>
              </a:lnSpc>
            </a:pPr>
            <a:r>
              <a:rPr lang="es-MX" sz="1300" dirty="0" smtClean="0">
                <a:latin typeface="Arial" panose="020B0604020202020204" pitchFamily="34" charset="0"/>
                <a:cs typeface="Arial" panose="020B0604020202020204" pitchFamily="34" charset="0"/>
              </a:rPr>
              <a:t>Por su parte, Micaela Manzano Martínez, contabiliza </a:t>
            </a:r>
            <a:r>
              <a:rPr lang="es-MX" sz="1300" dirty="0">
                <a:latin typeface="Arial" panose="020B0604020202020204" pitchFamily="34" charset="0"/>
                <a:cs typeface="Arial" panose="020B0604020202020204" pitchFamily="34" charset="0"/>
              </a:rPr>
              <a:t>2</a:t>
            </a:r>
            <a:r>
              <a:rPr lang="es-MX" sz="1300" dirty="0" smtClean="0">
                <a:latin typeface="Arial" panose="020B0604020202020204" pitchFamily="34" charset="0"/>
                <a:cs typeface="Arial" panose="020B0604020202020204" pitchFamily="34" charset="0"/>
              </a:rPr>
              <a:t> menciones: 2 Con Voz e Imagen, 0 Cita e Imagen, 0 Con Solo Voz, 0 Con Solo Imagen y 0 Con Solo Cita y Gustavo Vela Guevara Contabiliza 2 Menciones: 0 Con Voz e Imagen, 2 Cita e Imagen, 0 Con Solo Voz, 0 Con Solo Imagen y 0 Con Solo Cita. </a:t>
            </a:r>
            <a:endParaRPr lang="es-MX" sz="1300" dirty="0">
              <a:latin typeface="Arial" panose="020B0604020202020204" pitchFamily="34" charset="0"/>
              <a:cs typeface="Arial" panose="020B0604020202020204" pitchFamily="34" charset="0"/>
            </a:endParaRP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56</a:t>
            </a:fld>
            <a:endParaRPr spc="-25" dirty="0"/>
          </a:p>
        </p:txBody>
      </p:sp>
      <p:graphicFrame>
        <p:nvGraphicFramePr>
          <p:cNvPr id="7" name="Gráfico 6"/>
          <p:cNvGraphicFramePr>
            <a:graphicFrameLocks/>
          </p:cNvGraphicFramePr>
          <p:nvPr>
            <p:extLst>
              <p:ext uri="{D42A27DB-BD31-4B8C-83A1-F6EECF244321}">
                <p14:modId xmlns:p14="http://schemas.microsoft.com/office/powerpoint/2010/main" val="1855081049"/>
              </p:ext>
            </p:extLst>
          </p:nvPr>
        </p:nvGraphicFramePr>
        <p:xfrm>
          <a:off x="827460" y="609600"/>
          <a:ext cx="7391400" cy="3962400"/>
        </p:xfrm>
        <a:graphic>
          <a:graphicData uri="http://schemas.openxmlformats.org/drawingml/2006/chart">
            <c:chart xmlns:c="http://schemas.openxmlformats.org/drawingml/2006/chart" xmlns:r="http://schemas.openxmlformats.org/officeDocument/2006/relationships" r:id="rId2"/>
          </a:graphicData>
        </a:graphic>
      </p:graphicFrame>
      <p:sp>
        <p:nvSpPr>
          <p:cNvPr id="5" name="object 3"/>
          <p:cNvSpPr txBox="1">
            <a:spLocks/>
          </p:cNvSpPr>
          <p:nvPr/>
        </p:nvSpPr>
        <p:spPr>
          <a:xfrm>
            <a:off x="807140" y="228600"/>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PRESENTACIÓN DE PERSONAS ACTORAS POLÍTICAS EN TV </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57</a:t>
            </a:fld>
            <a:endParaRPr spc="-25" dirty="0"/>
          </a:p>
        </p:txBody>
      </p:sp>
      <p:graphicFrame>
        <p:nvGraphicFramePr>
          <p:cNvPr id="5" name="Tabla 4"/>
          <p:cNvGraphicFramePr>
            <a:graphicFrameLocks noGrp="1"/>
          </p:cNvGraphicFramePr>
          <p:nvPr>
            <p:extLst>
              <p:ext uri="{D42A27DB-BD31-4B8C-83A1-F6EECF244321}">
                <p14:modId xmlns:p14="http://schemas.microsoft.com/office/powerpoint/2010/main" val="986834302"/>
              </p:ext>
            </p:extLst>
          </p:nvPr>
        </p:nvGraphicFramePr>
        <p:xfrm>
          <a:off x="914400" y="1371600"/>
          <a:ext cx="9974262" cy="3788766"/>
        </p:xfrm>
        <a:graphic>
          <a:graphicData uri="http://schemas.openxmlformats.org/drawingml/2006/table">
            <a:tbl>
              <a:tblPr/>
              <a:tblGrid>
                <a:gridCol w="1696302">
                  <a:extLst>
                    <a:ext uri="{9D8B030D-6E8A-4147-A177-3AD203B41FA5}">
                      <a16:colId xmlns:a16="http://schemas.microsoft.com/office/drawing/2014/main" val="103389481"/>
                    </a:ext>
                  </a:extLst>
                </a:gridCol>
                <a:gridCol w="1085634">
                  <a:extLst>
                    <a:ext uri="{9D8B030D-6E8A-4147-A177-3AD203B41FA5}">
                      <a16:colId xmlns:a16="http://schemas.microsoft.com/office/drawing/2014/main" val="496073910"/>
                    </a:ext>
                  </a:extLst>
                </a:gridCol>
                <a:gridCol w="1085634">
                  <a:extLst>
                    <a:ext uri="{9D8B030D-6E8A-4147-A177-3AD203B41FA5}">
                      <a16:colId xmlns:a16="http://schemas.microsoft.com/office/drawing/2014/main" val="2354170821"/>
                    </a:ext>
                  </a:extLst>
                </a:gridCol>
                <a:gridCol w="1526673">
                  <a:extLst>
                    <a:ext uri="{9D8B030D-6E8A-4147-A177-3AD203B41FA5}">
                      <a16:colId xmlns:a16="http://schemas.microsoft.com/office/drawing/2014/main" val="2373139554"/>
                    </a:ext>
                  </a:extLst>
                </a:gridCol>
                <a:gridCol w="1526673">
                  <a:extLst>
                    <a:ext uri="{9D8B030D-6E8A-4147-A177-3AD203B41FA5}">
                      <a16:colId xmlns:a16="http://schemas.microsoft.com/office/drawing/2014/main" val="1335821118"/>
                    </a:ext>
                  </a:extLst>
                </a:gridCol>
                <a:gridCol w="1526673">
                  <a:extLst>
                    <a:ext uri="{9D8B030D-6E8A-4147-A177-3AD203B41FA5}">
                      <a16:colId xmlns:a16="http://schemas.microsoft.com/office/drawing/2014/main" val="1668133192"/>
                    </a:ext>
                  </a:extLst>
                </a:gridCol>
                <a:gridCol w="1526673">
                  <a:extLst>
                    <a:ext uri="{9D8B030D-6E8A-4147-A177-3AD203B41FA5}">
                      <a16:colId xmlns:a16="http://schemas.microsoft.com/office/drawing/2014/main" val="555114021"/>
                    </a:ext>
                  </a:extLst>
                </a:gridCol>
              </a:tblGrid>
              <a:tr h="539053">
                <a:tc>
                  <a:txBody>
                    <a:bodyPr/>
                    <a:lstStyle/>
                    <a:p>
                      <a:pPr algn="ctr" fontAlgn="b"/>
                      <a:r>
                        <a:rPr lang="es-MX" sz="1000" b="1" i="0" u="none" strike="noStrike" dirty="0">
                          <a:solidFill>
                            <a:srgbClr val="FFFFFF"/>
                          </a:solidFill>
                          <a:effectLst/>
                          <a:latin typeface="Aptos Narrow" panose="02110004020202020204"/>
                        </a:rPr>
                        <a:t>ACTORES </a:t>
                      </a:r>
                      <a:r>
                        <a:rPr lang="es-MX" sz="1000" b="1" i="0" u="none" strike="noStrike" dirty="0" smtClean="0">
                          <a:solidFill>
                            <a:srgbClr val="FFFFFF"/>
                          </a:solidFill>
                          <a:effectLst/>
                          <a:latin typeface="Aptos Narrow" panose="02110004020202020204"/>
                        </a:rPr>
                        <a:t>POLÍTICOS</a:t>
                      </a:r>
                    </a:p>
                    <a:p>
                      <a:pPr algn="ctr" fontAlgn="b"/>
                      <a:endParaRPr lang="es-MX" sz="1000" b="1" i="0" u="none" strike="noStrike" dirty="0">
                        <a:solidFill>
                          <a:srgbClr val="FFFFFF"/>
                        </a:solidFill>
                        <a:effectLst/>
                        <a:latin typeface="Aptos Narrow" panose="02110004020202020204"/>
                      </a:endParaRP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ptos Narrow" panose="02110004020202020204"/>
                        </a:rPr>
                        <a:t>VOZ E </a:t>
                      </a:r>
                      <a:r>
                        <a:rPr lang="es-MX" sz="1000" b="1" i="0" u="none" strike="noStrike" dirty="0" smtClean="0">
                          <a:solidFill>
                            <a:srgbClr val="FFFFFF"/>
                          </a:solidFill>
                          <a:effectLst/>
                          <a:latin typeface="Aptos Narrow" panose="02110004020202020204"/>
                        </a:rPr>
                        <a:t>IMAGEN</a:t>
                      </a:r>
                    </a:p>
                    <a:p>
                      <a:pPr algn="ctr" fontAlgn="b"/>
                      <a:endParaRPr lang="es-MX" sz="1000" b="1" i="0" u="none" strike="noStrike" dirty="0">
                        <a:solidFill>
                          <a:srgbClr val="FFFFFF"/>
                        </a:solidFill>
                        <a:effectLst/>
                        <a:latin typeface="Aptos Narrow" panose="02110004020202020204"/>
                      </a:endParaRP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ptos Narrow" panose="02110004020202020204"/>
                        </a:rPr>
                        <a:t>CITA E </a:t>
                      </a:r>
                      <a:r>
                        <a:rPr lang="es-MX" sz="1000" b="1" i="0" u="none" strike="noStrike" dirty="0" smtClean="0">
                          <a:solidFill>
                            <a:srgbClr val="FFFFFF"/>
                          </a:solidFill>
                          <a:effectLst/>
                          <a:latin typeface="Aptos Narrow" panose="02110004020202020204"/>
                        </a:rPr>
                        <a:t>IMAGEN</a:t>
                      </a:r>
                    </a:p>
                    <a:p>
                      <a:pPr algn="ctr" fontAlgn="b"/>
                      <a:endParaRPr lang="es-MX" sz="1000" b="1" i="0" u="none" strike="noStrike" dirty="0">
                        <a:solidFill>
                          <a:srgbClr val="FFFFFF"/>
                        </a:solidFill>
                        <a:effectLst/>
                        <a:latin typeface="Aptos Narrow" panose="02110004020202020204"/>
                      </a:endParaRP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ptos Narrow" panose="02110004020202020204"/>
                        </a:rPr>
                        <a:t>SOLO </a:t>
                      </a:r>
                      <a:r>
                        <a:rPr lang="es-MX" sz="1000" b="1" i="0" u="none" strike="noStrike" dirty="0" smtClean="0">
                          <a:solidFill>
                            <a:srgbClr val="FFFFFF"/>
                          </a:solidFill>
                          <a:effectLst/>
                          <a:latin typeface="Aptos Narrow" panose="02110004020202020204"/>
                        </a:rPr>
                        <a:t>VOZ</a:t>
                      </a:r>
                    </a:p>
                    <a:p>
                      <a:pPr algn="ctr" fontAlgn="b"/>
                      <a:endParaRPr lang="es-MX" sz="1000" b="1" i="0" u="none" strike="noStrike" dirty="0">
                        <a:solidFill>
                          <a:srgbClr val="FFFFFF"/>
                        </a:solidFill>
                        <a:effectLst/>
                        <a:latin typeface="Aptos Narrow" panose="02110004020202020204"/>
                      </a:endParaRP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ptos Narrow" panose="02110004020202020204"/>
                        </a:rPr>
                        <a:t>SOLO </a:t>
                      </a:r>
                      <a:r>
                        <a:rPr lang="es-MX" sz="1000" b="1" i="0" u="none" strike="noStrike" dirty="0" smtClean="0">
                          <a:solidFill>
                            <a:srgbClr val="FFFFFF"/>
                          </a:solidFill>
                          <a:effectLst/>
                          <a:latin typeface="Aptos Narrow" panose="02110004020202020204"/>
                        </a:rPr>
                        <a:t>IMAGEN</a:t>
                      </a:r>
                    </a:p>
                    <a:p>
                      <a:pPr algn="ctr" fontAlgn="b"/>
                      <a:endParaRPr lang="es-MX" sz="1000" b="1" i="0" u="none" strike="noStrike" dirty="0">
                        <a:solidFill>
                          <a:srgbClr val="FFFFFF"/>
                        </a:solidFill>
                        <a:effectLst/>
                        <a:latin typeface="Aptos Narrow" panose="02110004020202020204"/>
                      </a:endParaRP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ptos Narrow" panose="02110004020202020204"/>
                        </a:rPr>
                        <a:t>SOLO </a:t>
                      </a:r>
                      <a:r>
                        <a:rPr lang="es-MX" sz="1000" b="1" i="0" u="none" strike="noStrike" dirty="0" smtClean="0">
                          <a:solidFill>
                            <a:srgbClr val="FFFFFF"/>
                          </a:solidFill>
                          <a:effectLst/>
                          <a:latin typeface="Aptos Narrow" panose="02110004020202020204"/>
                        </a:rPr>
                        <a:t>CITA</a:t>
                      </a:r>
                    </a:p>
                    <a:p>
                      <a:pPr algn="ctr" fontAlgn="b"/>
                      <a:endParaRPr lang="es-MX" sz="1000" b="1" i="0" u="none" strike="noStrike" dirty="0">
                        <a:solidFill>
                          <a:srgbClr val="FFFFFF"/>
                        </a:solidFill>
                        <a:effectLst/>
                        <a:latin typeface="Aptos Narrow" panose="02110004020202020204"/>
                      </a:endParaRP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smtClean="0">
                          <a:solidFill>
                            <a:srgbClr val="FFFFFF"/>
                          </a:solidFill>
                          <a:effectLst/>
                          <a:latin typeface="Aptos Narrow" panose="02110004020202020204"/>
                        </a:rPr>
                        <a:t>TOTALES</a:t>
                      </a:r>
                    </a:p>
                    <a:p>
                      <a:pPr algn="ctr" fontAlgn="b"/>
                      <a:endParaRPr lang="es-MX" sz="1000" b="1" i="0" u="none" strike="noStrike" dirty="0">
                        <a:solidFill>
                          <a:srgbClr val="FFFFFF"/>
                        </a:solidFill>
                        <a:effectLst/>
                        <a:latin typeface="Aptos Narrow" panose="02110004020202020204"/>
                      </a:endParaRP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097125372"/>
                  </a:ext>
                </a:extLst>
              </a:tr>
              <a:tr h="539053">
                <a:tc>
                  <a:txBody>
                    <a:bodyPr/>
                    <a:lstStyle/>
                    <a:p>
                      <a:pPr algn="l" fontAlgn="b"/>
                      <a:r>
                        <a:rPr lang="es-MX" sz="1000" b="0" i="0" u="none" strike="noStrike">
                          <a:solidFill>
                            <a:srgbClr val="000000"/>
                          </a:solidFill>
                          <a:effectLst/>
                          <a:latin typeface="Aptos Narrow" panose="02110004020202020204"/>
                        </a:rPr>
                        <a:t>Abelina López Rodríguez</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0</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1</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ptos Narrow" panose="02110004020202020204"/>
                        </a:rPr>
                        <a:t>4</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1</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2</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8</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304817885"/>
                  </a:ext>
                </a:extLst>
              </a:tr>
              <a:tr h="539053">
                <a:tc>
                  <a:txBody>
                    <a:bodyPr/>
                    <a:lstStyle/>
                    <a:p>
                      <a:pPr algn="l" fontAlgn="b"/>
                      <a:r>
                        <a:rPr lang="es-MX" sz="1000" b="0" i="0" u="none" strike="noStrike">
                          <a:solidFill>
                            <a:srgbClr val="000000"/>
                          </a:solidFill>
                          <a:effectLst/>
                          <a:latin typeface="Aptos Narrow" panose="02110004020202020204"/>
                        </a:rPr>
                        <a:t>Micaela Manzano Martínez</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900" b="0" i="0" u="none" strike="noStrike">
                          <a:solidFill>
                            <a:srgbClr val="000000"/>
                          </a:solidFill>
                          <a:effectLst/>
                          <a:latin typeface="Aptos Narrow" panose="02110004020202020204"/>
                        </a:rPr>
                        <a:t>2</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0</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ptos Narrow" panose="02110004020202020204"/>
                        </a:rPr>
                        <a:t>0</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ptos Narrow" panose="02110004020202020204"/>
                        </a:rPr>
                        <a:t>0</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0</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2</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878233445"/>
                  </a:ext>
                </a:extLst>
              </a:tr>
              <a:tr h="539053">
                <a:tc>
                  <a:txBody>
                    <a:bodyPr/>
                    <a:lstStyle/>
                    <a:p>
                      <a:pPr algn="l" fontAlgn="b"/>
                      <a:r>
                        <a:rPr lang="es-MX" sz="1000" b="0" i="0" u="none" strike="noStrike">
                          <a:solidFill>
                            <a:srgbClr val="000000"/>
                          </a:solidFill>
                          <a:effectLst/>
                          <a:latin typeface="Aptos Narrow" panose="02110004020202020204"/>
                        </a:rPr>
                        <a:t>Gustavo Vela Guevara</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0</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2</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0</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ptos Narrow" panose="02110004020202020204"/>
                        </a:rPr>
                        <a:t>0</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0</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2</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493585230"/>
                  </a:ext>
                </a:extLst>
              </a:tr>
              <a:tr h="277224">
                <a:tc>
                  <a:txBody>
                    <a:bodyPr/>
                    <a:lstStyle/>
                    <a:p>
                      <a:pPr algn="l" fontAlgn="b"/>
                      <a:r>
                        <a:rPr lang="es-MX" sz="1000" b="0" i="0" u="none" strike="noStrike">
                          <a:solidFill>
                            <a:srgbClr val="000000"/>
                          </a:solidFill>
                          <a:effectLst/>
                          <a:latin typeface="Aptos Narrow" panose="02110004020202020204"/>
                        </a:rPr>
                        <a:t>Otros</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0</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1</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0</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0</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ptos Narrow" panose="02110004020202020204"/>
                        </a:rPr>
                        <a:t>0</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1</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582475053"/>
                  </a:ext>
                </a:extLst>
              </a:tr>
              <a:tr h="539053">
                <a:tc>
                  <a:txBody>
                    <a:bodyPr/>
                    <a:lstStyle/>
                    <a:p>
                      <a:pPr algn="l" fontAlgn="b"/>
                      <a:r>
                        <a:rPr lang="es-MX" sz="1000" b="0" i="0" u="none" strike="noStrike">
                          <a:solidFill>
                            <a:srgbClr val="000000"/>
                          </a:solidFill>
                          <a:effectLst/>
                          <a:latin typeface="Aptos Narrow" panose="02110004020202020204"/>
                        </a:rPr>
                        <a:t>Javier Saldaña Almazán</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0</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0</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1</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0</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ptos Narrow" panose="02110004020202020204"/>
                        </a:rPr>
                        <a:t>0</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ptos Narrow" panose="02110004020202020204"/>
                        </a:rPr>
                        <a:t>1</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590676963"/>
                  </a:ext>
                </a:extLst>
              </a:tr>
              <a:tr h="539053">
                <a:tc>
                  <a:txBody>
                    <a:bodyPr/>
                    <a:lstStyle/>
                    <a:p>
                      <a:pPr algn="l" fontAlgn="b"/>
                      <a:r>
                        <a:rPr lang="es-MX" sz="1000" b="0" i="0" u="none" strike="noStrike">
                          <a:solidFill>
                            <a:srgbClr val="000000"/>
                          </a:solidFill>
                          <a:effectLst/>
                          <a:latin typeface="Aptos Narrow" panose="02110004020202020204"/>
                        </a:rPr>
                        <a:t>Juan Andrés Vega Carranza</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0</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0</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0</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ptos Narrow" panose="02110004020202020204"/>
                        </a:rPr>
                        <a:t>1</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ptos Narrow" panose="02110004020202020204"/>
                        </a:rPr>
                        <a:t>0</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ptos Narrow" panose="02110004020202020204"/>
                        </a:rPr>
                        <a:t>1</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747281533"/>
                  </a:ext>
                </a:extLst>
              </a:tr>
              <a:tr h="277224">
                <a:tc>
                  <a:txBody>
                    <a:bodyPr/>
                    <a:lstStyle/>
                    <a:p>
                      <a:pPr algn="l" fontAlgn="b"/>
                      <a:r>
                        <a:rPr lang="es-MX" sz="1000" b="1" i="0" u="none" strike="noStrike">
                          <a:solidFill>
                            <a:srgbClr val="000000"/>
                          </a:solidFill>
                          <a:effectLst/>
                          <a:latin typeface="Aptos Narrow" panose="02110004020202020204"/>
                        </a:rPr>
                        <a:t>TOTAL</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ptos Narrow" panose="02110004020202020204"/>
                        </a:rPr>
                        <a:t>2</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ptos Narrow" panose="02110004020202020204"/>
                        </a:rPr>
                        <a:t>4</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dirty="0">
                          <a:solidFill>
                            <a:srgbClr val="000000"/>
                          </a:solidFill>
                          <a:effectLst/>
                          <a:latin typeface="Aptos Narrow" panose="02110004020202020204"/>
                        </a:rPr>
                        <a:t>5</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ptos Narrow" panose="02110004020202020204"/>
                        </a:rPr>
                        <a:t>2</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dirty="0">
                          <a:solidFill>
                            <a:srgbClr val="000000"/>
                          </a:solidFill>
                          <a:effectLst/>
                          <a:latin typeface="Aptos Narrow" panose="02110004020202020204"/>
                        </a:rPr>
                        <a:t>2</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dirty="0">
                          <a:solidFill>
                            <a:srgbClr val="000000"/>
                          </a:solidFill>
                          <a:effectLst/>
                          <a:latin typeface="Aptos Narrow" panose="02110004020202020204"/>
                        </a:rPr>
                        <a:t>15</a:t>
                      </a:r>
                    </a:p>
                  </a:txBody>
                  <a:tcPr marL="5142" marR="5142" marT="51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8206273"/>
                  </a:ext>
                </a:extLst>
              </a:tr>
            </a:tbl>
          </a:graphicData>
        </a:graphic>
      </p:graphicFrame>
      <p:sp>
        <p:nvSpPr>
          <p:cNvPr id="4" name="object 3"/>
          <p:cNvSpPr txBox="1">
            <a:spLocks/>
          </p:cNvSpPr>
          <p:nvPr/>
        </p:nvSpPr>
        <p:spPr>
          <a:xfrm>
            <a:off x="1066800" y="609600"/>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PRESENTACIÓN DE PERSONAS ACTORAS POLÍTICAS EN TV </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58</a:t>
            </a:fld>
            <a:endParaRPr spc="-25" dirty="0"/>
          </a:p>
        </p:txBody>
      </p:sp>
      <p:sp>
        <p:nvSpPr>
          <p:cNvPr id="8" name="Rectangle 1"/>
          <p:cNvSpPr>
            <a:spLocks noChangeArrowheads="1"/>
          </p:cNvSpPr>
          <p:nvPr/>
        </p:nvSpPr>
        <p:spPr bwMode="auto">
          <a:xfrm>
            <a:off x="1219200" y="5046377"/>
            <a:ext cx="9677400" cy="1477328"/>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500" i="0" u="none" strike="noStrike" cap="none" normalizeH="0" baseline="0" dirty="0" smtClean="0">
                <a:ln>
                  <a:noFill/>
                </a:ln>
                <a:solidFill>
                  <a:schemeClr val="tx1"/>
                </a:solidFill>
                <a:effectLst/>
                <a:latin typeface="Arial" panose="020B0604020202020204" pitchFamily="34" charset="0"/>
              </a:rPr>
              <a:t>En el monitoreo de las personas actoras políticas, el segmento de tiempo en el que se registró el mayor número de menciones corresponde al comprendido entre los primeros 5 minutos de transmisión. En este intervalo, Evelyn Cecia Salgado Pineda acumuló </a:t>
            </a:r>
            <a:r>
              <a:rPr lang="es-MX" altLang="es-MX" sz="1500" dirty="0" smtClean="0">
                <a:solidFill>
                  <a:schemeClr val="tx1"/>
                </a:solidFill>
                <a:latin typeface="Arial" panose="020B0604020202020204" pitchFamily="34" charset="0"/>
              </a:rPr>
              <a:t>801</a:t>
            </a:r>
            <a:r>
              <a:rPr kumimoji="0" lang="es-MX" altLang="es-MX" sz="1500" i="0" u="none" strike="noStrike" cap="none" normalizeH="0" baseline="0" dirty="0" smtClean="0">
                <a:ln>
                  <a:noFill/>
                </a:ln>
                <a:solidFill>
                  <a:schemeClr val="tx1"/>
                </a:solidFill>
                <a:effectLst/>
                <a:latin typeface="Arial" panose="020B0604020202020204" pitchFamily="34" charset="0"/>
              </a:rPr>
              <a:t> menciones, </a:t>
            </a:r>
            <a:r>
              <a:rPr kumimoji="0" lang="es-MX" altLang="es-MX" sz="1500" i="0" u="none" strike="noStrike" cap="none" normalizeH="0" baseline="0" dirty="0" err="1" smtClean="0">
                <a:ln>
                  <a:noFill/>
                </a:ln>
                <a:solidFill>
                  <a:schemeClr val="tx1"/>
                </a:solidFill>
                <a:effectLst/>
                <a:latin typeface="Arial" panose="020B0604020202020204" pitchFamily="34" charset="0"/>
              </a:rPr>
              <a:t>Abelina</a:t>
            </a:r>
            <a:r>
              <a:rPr kumimoji="0" lang="es-MX" altLang="es-MX" sz="1500" i="0" u="none" strike="noStrike" cap="none" normalizeH="0" baseline="0" dirty="0" smtClean="0">
                <a:ln>
                  <a:noFill/>
                </a:ln>
                <a:solidFill>
                  <a:schemeClr val="tx1"/>
                </a:solidFill>
                <a:effectLst/>
                <a:latin typeface="Arial" panose="020B0604020202020204" pitchFamily="34" charset="0"/>
              </a:rPr>
              <a:t> López Rodríguez </a:t>
            </a:r>
            <a:r>
              <a:rPr lang="es-MX" altLang="es-MX" sz="1500" dirty="0" smtClean="0">
                <a:solidFill>
                  <a:schemeClr val="tx1"/>
                </a:solidFill>
                <a:latin typeface="Arial" panose="020B0604020202020204" pitchFamily="34" charset="0"/>
              </a:rPr>
              <a:t>312</a:t>
            </a:r>
            <a:r>
              <a:rPr kumimoji="0" lang="es-MX" altLang="es-MX" sz="1500" i="0" u="none" strike="noStrike" cap="none" normalizeH="0" baseline="0" dirty="0" smtClean="0">
                <a:ln>
                  <a:noFill/>
                </a:ln>
                <a:solidFill>
                  <a:schemeClr val="tx1"/>
                </a:solidFill>
                <a:effectLst/>
                <a:latin typeface="Arial" panose="020B0604020202020204" pitchFamily="34" charset="0"/>
              </a:rPr>
              <a:t> y Beatriz Mojica Morga con 195. </a:t>
            </a:r>
          </a:p>
        </p:txBody>
      </p:sp>
      <p:graphicFrame>
        <p:nvGraphicFramePr>
          <p:cNvPr id="5" name="Gráfico 4"/>
          <p:cNvGraphicFramePr>
            <a:graphicFrameLocks/>
          </p:cNvGraphicFramePr>
          <p:nvPr>
            <p:extLst>
              <p:ext uri="{D42A27DB-BD31-4B8C-83A1-F6EECF244321}">
                <p14:modId xmlns:p14="http://schemas.microsoft.com/office/powerpoint/2010/main" val="939657755"/>
              </p:ext>
            </p:extLst>
          </p:nvPr>
        </p:nvGraphicFramePr>
        <p:xfrm>
          <a:off x="685800" y="609600"/>
          <a:ext cx="10744200" cy="4495800"/>
        </p:xfrm>
        <a:graphic>
          <a:graphicData uri="http://schemas.openxmlformats.org/drawingml/2006/chart">
            <c:chart xmlns:c="http://schemas.openxmlformats.org/drawingml/2006/chart" xmlns:r="http://schemas.openxmlformats.org/officeDocument/2006/relationships" r:id="rId3"/>
          </a:graphicData>
        </a:graphic>
      </p:graphicFrame>
      <p:sp>
        <p:nvSpPr>
          <p:cNvPr id="6" name="object 3"/>
          <p:cNvSpPr txBox="1">
            <a:spLocks/>
          </p:cNvSpPr>
          <p:nvPr/>
        </p:nvSpPr>
        <p:spPr>
          <a:xfrm>
            <a:off x="807140" y="228600"/>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SEGMENTO DE TIEMPO POR PERSONAS ACTORAS POLÍTICAS  </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59</a:t>
            </a:fld>
            <a:endParaRPr spc="-25" dirty="0"/>
          </a:p>
        </p:txBody>
      </p:sp>
      <p:graphicFrame>
        <p:nvGraphicFramePr>
          <p:cNvPr id="5" name="Tabla 4"/>
          <p:cNvGraphicFramePr>
            <a:graphicFrameLocks noGrp="1"/>
          </p:cNvGraphicFramePr>
          <p:nvPr>
            <p:extLst>
              <p:ext uri="{D42A27DB-BD31-4B8C-83A1-F6EECF244321}">
                <p14:modId xmlns:p14="http://schemas.microsoft.com/office/powerpoint/2010/main" val="4096049600"/>
              </p:ext>
            </p:extLst>
          </p:nvPr>
        </p:nvGraphicFramePr>
        <p:xfrm>
          <a:off x="685800" y="1600205"/>
          <a:ext cx="10820400" cy="3733794"/>
        </p:xfrm>
        <a:graphic>
          <a:graphicData uri="http://schemas.openxmlformats.org/drawingml/2006/table">
            <a:tbl>
              <a:tblPr/>
              <a:tblGrid>
                <a:gridCol w="1909482">
                  <a:extLst>
                    <a:ext uri="{9D8B030D-6E8A-4147-A177-3AD203B41FA5}">
                      <a16:colId xmlns:a16="http://schemas.microsoft.com/office/drawing/2014/main" val="3895797046"/>
                    </a:ext>
                  </a:extLst>
                </a:gridCol>
                <a:gridCol w="1314053">
                  <a:extLst>
                    <a:ext uri="{9D8B030D-6E8A-4147-A177-3AD203B41FA5}">
                      <a16:colId xmlns:a16="http://schemas.microsoft.com/office/drawing/2014/main" val="2737344087"/>
                    </a:ext>
                  </a:extLst>
                </a:gridCol>
                <a:gridCol w="1047135">
                  <a:extLst>
                    <a:ext uri="{9D8B030D-6E8A-4147-A177-3AD203B41FA5}">
                      <a16:colId xmlns:a16="http://schemas.microsoft.com/office/drawing/2014/main" val="2480672867"/>
                    </a:ext>
                  </a:extLst>
                </a:gridCol>
                <a:gridCol w="1180595">
                  <a:extLst>
                    <a:ext uri="{9D8B030D-6E8A-4147-A177-3AD203B41FA5}">
                      <a16:colId xmlns:a16="http://schemas.microsoft.com/office/drawing/2014/main" val="3107736964"/>
                    </a:ext>
                  </a:extLst>
                </a:gridCol>
                <a:gridCol w="1016337">
                  <a:extLst>
                    <a:ext uri="{9D8B030D-6E8A-4147-A177-3AD203B41FA5}">
                      <a16:colId xmlns:a16="http://schemas.microsoft.com/office/drawing/2014/main" val="835856481"/>
                    </a:ext>
                  </a:extLst>
                </a:gridCol>
                <a:gridCol w="1098466">
                  <a:extLst>
                    <a:ext uri="{9D8B030D-6E8A-4147-A177-3AD203B41FA5}">
                      <a16:colId xmlns:a16="http://schemas.microsoft.com/office/drawing/2014/main" val="483755340"/>
                    </a:ext>
                  </a:extLst>
                </a:gridCol>
                <a:gridCol w="1006071">
                  <a:extLst>
                    <a:ext uri="{9D8B030D-6E8A-4147-A177-3AD203B41FA5}">
                      <a16:colId xmlns:a16="http://schemas.microsoft.com/office/drawing/2014/main" val="564334877"/>
                    </a:ext>
                  </a:extLst>
                </a:gridCol>
                <a:gridCol w="1006071">
                  <a:extLst>
                    <a:ext uri="{9D8B030D-6E8A-4147-A177-3AD203B41FA5}">
                      <a16:colId xmlns:a16="http://schemas.microsoft.com/office/drawing/2014/main" val="1476030070"/>
                    </a:ext>
                  </a:extLst>
                </a:gridCol>
                <a:gridCol w="1242190">
                  <a:extLst>
                    <a:ext uri="{9D8B030D-6E8A-4147-A177-3AD203B41FA5}">
                      <a16:colId xmlns:a16="http://schemas.microsoft.com/office/drawing/2014/main" val="1506941526"/>
                    </a:ext>
                  </a:extLst>
                </a:gridCol>
              </a:tblGrid>
              <a:tr h="370677">
                <a:tc>
                  <a:txBody>
                    <a:bodyPr/>
                    <a:lstStyle/>
                    <a:p>
                      <a:pPr algn="ctr" fontAlgn="b"/>
                      <a:r>
                        <a:rPr lang="es-MX" sz="1000" b="1" i="0" u="none" strike="noStrike" dirty="0">
                          <a:solidFill>
                            <a:srgbClr val="FFFFFF"/>
                          </a:solidFill>
                          <a:effectLst/>
                          <a:latin typeface="Arial" panose="020B0604020202020204" pitchFamily="34" charset="0"/>
                          <a:cs typeface="Arial" panose="020B0604020202020204" pitchFamily="34" charset="0"/>
                        </a:rPr>
                        <a:t>PERSONAS ACTORAS POLÍTICAS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es-MX" sz="1000" b="1" i="0" u="none" strike="noStrike" dirty="0">
                          <a:solidFill>
                            <a:srgbClr val="FFFFFF"/>
                          </a:solidFill>
                          <a:effectLst/>
                          <a:latin typeface="Arial" panose="020B0604020202020204" pitchFamily="34" charset="0"/>
                          <a:cs typeface="Arial" panose="020B0604020202020204" pitchFamily="34" charset="0"/>
                        </a:rPr>
                        <a:t>PRIMEROS 5 MINUTOS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it-IT" sz="1000" b="1" i="0" u="none" strike="noStrike" dirty="0">
                          <a:solidFill>
                            <a:srgbClr val="FFFFFF"/>
                          </a:solidFill>
                          <a:effectLst/>
                          <a:latin typeface="Arial" panose="020B0604020202020204" pitchFamily="34" charset="0"/>
                          <a:cs typeface="Arial" panose="020B0604020202020204" pitchFamily="34" charset="0"/>
                        </a:rPr>
                        <a:t>DEL MINUTO 6 AL 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it-IT" sz="1000" b="1" i="0" u="none" strike="noStrike">
                          <a:solidFill>
                            <a:srgbClr val="FFFFFF"/>
                          </a:solidFill>
                          <a:effectLst/>
                          <a:latin typeface="Arial" panose="020B0604020202020204" pitchFamily="34" charset="0"/>
                          <a:cs typeface="Arial" panose="020B0604020202020204" pitchFamily="34" charset="0"/>
                        </a:rPr>
                        <a:t>DEL MINUTO 16 AL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it-IT" sz="1000" b="1" i="0" u="none" strike="noStrike">
                          <a:solidFill>
                            <a:srgbClr val="FFFFFF"/>
                          </a:solidFill>
                          <a:effectLst/>
                          <a:latin typeface="Arial" panose="020B0604020202020204" pitchFamily="34" charset="0"/>
                          <a:cs typeface="Arial" panose="020B0604020202020204" pitchFamily="34" charset="0"/>
                        </a:rPr>
                        <a:t>DEL MINUTO 31 AL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it-IT" sz="1000" b="1" i="0" u="none" strike="noStrike">
                          <a:solidFill>
                            <a:srgbClr val="FFFFFF"/>
                          </a:solidFill>
                          <a:effectLst/>
                          <a:latin typeface="Arial" panose="020B0604020202020204" pitchFamily="34" charset="0"/>
                          <a:cs typeface="Arial" panose="020B0604020202020204" pitchFamily="34" charset="0"/>
                        </a:rPr>
                        <a:t>DEL MINUTO 61 AL 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it-IT" sz="1000" b="1" i="0" u="none" strike="noStrike">
                          <a:solidFill>
                            <a:srgbClr val="FFFFFF"/>
                          </a:solidFill>
                          <a:effectLst/>
                          <a:latin typeface="Arial" panose="020B0604020202020204" pitchFamily="34" charset="0"/>
                          <a:cs typeface="Arial" panose="020B0604020202020204" pitchFamily="34" charset="0"/>
                        </a:rPr>
                        <a:t>DEL MINUTO 91 AL 120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es-MX" sz="1000" b="1" i="0" u="none" strike="noStrike">
                          <a:solidFill>
                            <a:srgbClr val="FFFFFF"/>
                          </a:solidFill>
                          <a:effectLst/>
                          <a:latin typeface="Arial" panose="020B0604020202020204" pitchFamily="34" charset="0"/>
                          <a:cs typeface="Arial" panose="020B0604020202020204" pitchFamily="34" charset="0"/>
                        </a:rPr>
                        <a:t>POSTERIOR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es-MX" sz="1000" b="1" i="0" u="none" strike="noStrike">
                          <a:solidFill>
                            <a:srgbClr val="FFFFFF"/>
                          </a:solidFill>
                          <a:effectLst/>
                          <a:latin typeface="Arial" panose="020B0604020202020204" pitchFamily="34" charset="0"/>
                          <a:cs typeface="Arial" panose="020B0604020202020204" pitchFamily="34" charset="0"/>
                        </a:rPr>
                        <a:t>TOTALES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297880957"/>
                  </a:ext>
                </a:extLst>
              </a:tr>
              <a:tr h="199496">
                <a:tc>
                  <a:txBody>
                    <a:bodyPr/>
                    <a:lstStyle/>
                    <a:p>
                      <a:pPr algn="l" fontAlgn="ctr"/>
                      <a:r>
                        <a:rPr lang="es-MX" sz="1000" b="0" i="0" u="none" strike="noStrike">
                          <a:solidFill>
                            <a:srgbClr val="000000"/>
                          </a:solidFill>
                          <a:effectLst/>
                          <a:latin typeface="Arial" panose="020B0604020202020204" pitchFamily="34" charset="0"/>
                          <a:cs typeface="Arial" panose="020B0604020202020204" pitchFamily="34" charset="0"/>
                        </a:rPr>
                        <a:t>Evelyn Cecia Salgado Pineda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717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801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288875427"/>
                  </a:ext>
                </a:extLst>
              </a:tr>
              <a:tr h="199496">
                <a:tc>
                  <a:txBody>
                    <a:bodyPr/>
                    <a:lstStyle/>
                    <a:p>
                      <a:pPr algn="l" fontAlgn="ctr"/>
                      <a:r>
                        <a:rPr lang="es-MX" sz="1000" b="0" i="0" u="none" strike="noStrike">
                          <a:solidFill>
                            <a:srgbClr val="000000"/>
                          </a:solidFill>
                          <a:effectLst/>
                          <a:latin typeface="Arial" panose="020B0604020202020204" pitchFamily="34" charset="0"/>
                          <a:cs typeface="Arial" panose="020B0604020202020204" pitchFamily="34" charset="0"/>
                        </a:rPr>
                        <a:t>Abelina López Rodríguez</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256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312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634477399"/>
                  </a:ext>
                </a:extLst>
              </a:tr>
              <a:tr h="199496">
                <a:tc>
                  <a:txBody>
                    <a:bodyPr/>
                    <a:lstStyle/>
                    <a:p>
                      <a:pPr algn="l" fontAlgn="ctr"/>
                      <a:r>
                        <a:rPr lang="es-MX" sz="1000" b="0" i="0" u="none" strike="noStrike">
                          <a:solidFill>
                            <a:srgbClr val="000000"/>
                          </a:solidFill>
                          <a:effectLst/>
                          <a:latin typeface="Arial" panose="020B0604020202020204" pitchFamily="34" charset="0"/>
                          <a:cs typeface="Arial" panose="020B0604020202020204" pitchFamily="34" charset="0"/>
                        </a:rPr>
                        <a:t>Beatriz Mojica Morga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647379161"/>
                  </a:ext>
                </a:extLst>
              </a:tr>
              <a:tr h="199496">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Félix Salgado Macedonio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824802176"/>
                  </a:ext>
                </a:extLst>
              </a:tr>
              <a:tr h="199496">
                <a:tc>
                  <a:txBody>
                    <a:bodyPr/>
                    <a:lstStyle/>
                    <a:p>
                      <a:pPr algn="l" fontAlgn="ctr"/>
                      <a:r>
                        <a:rPr lang="es-MX" sz="1000" b="0" i="0" u="none" strike="noStrike">
                          <a:solidFill>
                            <a:srgbClr val="000000"/>
                          </a:solidFill>
                          <a:effectLst/>
                          <a:latin typeface="Arial" panose="020B0604020202020204" pitchFamily="34" charset="0"/>
                          <a:cs typeface="Arial" panose="020B0604020202020204" pitchFamily="34" charset="0"/>
                        </a:rPr>
                        <a:t>Simón Quiñones Orozco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626825532"/>
                  </a:ext>
                </a:extLst>
              </a:tr>
              <a:tr h="199496">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Lizette Tapia Castro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895520321"/>
                  </a:ext>
                </a:extLst>
              </a:tr>
              <a:tr h="199496">
                <a:tc>
                  <a:txBody>
                    <a:bodyPr/>
                    <a:lstStyle/>
                    <a:p>
                      <a:pPr algn="l" fontAlgn="ctr"/>
                      <a:r>
                        <a:rPr lang="es-MX" sz="1000" b="0" i="0" u="none" strike="noStrike">
                          <a:solidFill>
                            <a:srgbClr val="000000"/>
                          </a:solidFill>
                          <a:effectLst/>
                          <a:latin typeface="Arial" panose="020B0604020202020204" pitchFamily="34" charset="0"/>
                          <a:cs typeface="Arial" panose="020B0604020202020204" pitchFamily="34" charset="0"/>
                        </a:rPr>
                        <a:t>Joaquín Badillo Escamilla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857443550"/>
                  </a:ext>
                </a:extLst>
              </a:tr>
              <a:tr h="370677">
                <a:tc>
                  <a:txBody>
                    <a:bodyPr/>
                    <a:lstStyle/>
                    <a:p>
                      <a:pPr algn="l" fontAlgn="ctr"/>
                      <a:r>
                        <a:rPr lang="es-MX" sz="1000" b="0" i="0" u="none" strike="noStrike">
                          <a:solidFill>
                            <a:srgbClr val="000000"/>
                          </a:solidFill>
                          <a:effectLst/>
                          <a:latin typeface="Arial" panose="020B0604020202020204" pitchFamily="34" charset="0"/>
                          <a:cs typeface="Arial" panose="020B0604020202020204" pitchFamily="34" charset="0"/>
                        </a:rPr>
                        <a:t>Pablo Amílcar Sandoval Ballesteros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042366776"/>
                  </a:ext>
                </a:extLst>
              </a:tr>
              <a:tr h="199496">
                <a:tc>
                  <a:txBody>
                    <a:bodyPr/>
                    <a:lstStyle/>
                    <a:p>
                      <a:pPr algn="l" fontAlgn="ctr"/>
                      <a:r>
                        <a:rPr lang="es-MX" sz="1000" b="0" i="0" u="none" strike="noStrike">
                          <a:solidFill>
                            <a:srgbClr val="000000"/>
                          </a:solidFill>
                          <a:effectLst/>
                          <a:latin typeface="Arial" panose="020B0604020202020204" pitchFamily="34" charset="0"/>
                          <a:cs typeface="Arial" panose="020B0604020202020204" pitchFamily="34" charset="0"/>
                        </a:rPr>
                        <a:t>Javier Saldaña Almazán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535376233"/>
                  </a:ext>
                </a:extLst>
              </a:tr>
              <a:tr h="199496">
                <a:tc>
                  <a:txBody>
                    <a:bodyPr/>
                    <a:lstStyle/>
                    <a:p>
                      <a:pPr algn="l" fontAlgn="ctr"/>
                      <a:r>
                        <a:rPr lang="es-MX" sz="1000" b="0" i="0" u="none" strike="noStrike">
                          <a:solidFill>
                            <a:srgbClr val="000000"/>
                          </a:solidFill>
                          <a:effectLst/>
                          <a:latin typeface="Arial" panose="020B0604020202020204" pitchFamily="34" charset="0"/>
                          <a:cs typeface="Arial" panose="020B0604020202020204" pitchFamily="34" charset="0"/>
                        </a:rPr>
                        <a:t>Ricardo Castillo Peña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61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9994407"/>
                  </a:ext>
                </a:extLst>
              </a:tr>
              <a:tr h="199496">
                <a:tc>
                  <a:txBody>
                    <a:bodyPr/>
                    <a:lstStyle/>
                    <a:p>
                      <a:pPr algn="l" fontAlgn="ctr"/>
                      <a:r>
                        <a:rPr lang="es-MX" sz="1000" b="0" i="0" u="none" strike="noStrike">
                          <a:solidFill>
                            <a:srgbClr val="000000"/>
                          </a:solidFill>
                          <a:effectLst/>
                          <a:latin typeface="Arial" panose="020B0604020202020204" pitchFamily="34" charset="0"/>
                          <a:cs typeface="Arial" panose="020B0604020202020204" pitchFamily="34" charset="0"/>
                        </a:rPr>
                        <a:t>Erik Catalán Rendón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518460120"/>
                  </a:ext>
                </a:extLst>
              </a:tr>
              <a:tr h="199496">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Liz Salgado Pineda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645142126"/>
                  </a:ext>
                </a:extLst>
              </a:tr>
              <a:tr h="199496">
                <a:tc>
                  <a:txBody>
                    <a:bodyPr/>
                    <a:lstStyle/>
                    <a:p>
                      <a:pPr algn="l" fontAlgn="ctr"/>
                      <a:r>
                        <a:rPr lang="es-MX" sz="1000" b="0" i="0" u="none" strike="noStrike">
                          <a:solidFill>
                            <a:srgbClr val="000000"/>
                          </a:solidFill>
                          <a:effectLst/>
                          <a:latin typeface="Arial" panose="020B0604020202020204" pitchFamily="34" charset="0"/>
                          <a:cs typeface="Arial" panose="020B0604020202020204" pitchFamily="34" charset="0"/>
                        </a:rPr>
                        <a:t>Jacinto González Varona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8354188"/>
                  </a:ext>
                </a:extLst>
              </a:tr>
              <a:tr h="199496">
                <a:tc>
                  <a:txBody>
                    <a:bodyPr/>
                    <a:lstStyle/>
                    <a:p>
                      <a:pPr algn="l" fontAlgn="ctr"/>
                      <a:r>
                        <a:rPr lang="es-MX" sz="1000" b="0" i="0" u="none" strike="noStrike">
                          <a:solidFill>
                            <a:srgbClr val="000000"/>
                          </a:solidFill>
                          <a:effectLst/>
                          <a:latin typeface="Arial" panose="020B0604020202020204" pitchFamily="34" charset="0"/>
                          <a:cs typeface="Arial" panose="020B0604020202020204" pitchFamily="34" charset="0"/>
                        </a:rPr>
                        <a:t>Iván Hernández Díaz</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386333981"/>
                  </a:ext>
                </a:extLst>
              </a:tr>
              <a:tr h="199496">
                <a:tc>
                  <a:txBody>
                    <a:bodyPr/>
                    <a:lstStyle/>
                    <a:p>
                      <a:pPr algn="l" fontAlgn="ctr"/>
                      <a:r>
                        <a:rPr lang="es-MX" sz="1000" b="0" i="0" u="none" strike="noStrike">
                          <a:solidFill>
                            <a:srgbClr val="000000"/>
                          </a:solidFill>
                          <a:effectLst/>
                          <a:latin typeface="Arial" panose="020B0604020202020204" pitchFamily="34" charset="0"/>
                          <a:cs typeface="Arial" panose="020B0604020202020204" pitchFamily="34" charset="0"/>
                        </a:rPr>
                        <a:t>Roberto Arroyo Matus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129729119"/>
                  </a:ext>
                </a:extLst>
              </a:tr>
              <a:tr h="199496">
                <a:tc>
                  <a:txBody>
                    <a:bodyPr/>
                    <a:lstStyle/>
                    <a:p>
                      <a:pPr algn="l" fontAlgn="ctr"/>
                      <a:r>
                        <a:rPr lang="es-MX" sz="1000" b="1" i="0" u="none" strike="noStrike">
                          <a:solidFill>
                            <a:srgbClr val="000000"/>
                          </a:solidFill>
                          <a:effectLst/>
                          <a:latin typeface="Arial" panose="020B0604020202020204" pitchFamily="34" charset="0"/>
                          <a:cs typeface="Arial" panose="020B0604020202020204" pitchFamily="34" charset="0"/>
                        </a:rPr>
                        <a:t>TOTAL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1834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361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dirty="0">
                          <a:solidFill>
                            <a:srgbClr val="000000"/>
                          </a:solidFill>
                          <a:effectLst/>
                          <a:latin typeface="Arial" panose="020B0604020202020204" pitchFamily="34" charset="0"/>
                          <a:cs typeface="Arial" panose="020B0604020202020204" pitchFamily="34" charset="0"/>
                        </a:rPr>
                        <a:t>2257</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7873223"/>
                  </a:ext>
                </a:extLst>
              </a:tr>
            </a:tbl>
          </a:graphicData>
        </a:graphic>
      </p:graphicFrame>
      <p:sp>
        <p:nvSpPr>
          <p:cNvPr id="4" name="object 3"/>
          <p:cNvSpPr txBox="1">
            <a:spLocks/>
          </p:cNvSpPr>
          <p:nvPr/>
        </p:nvSpPr>
        <p:spPr>
          <a:xfrm>
            <a:off x="1066800" y="609600"/>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SEGMENTO DE TIEMPO POR PERSONAS ACTORAS POLÍTICAS  </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6</a:t>
            </a:fld>
            <a:endParaRPr spc="-25" dirty="0"/>
          </a:p>
        </p:txBody>
      </p:sp>
      <p:sp>
        <p:nvSpPr>
          <p:cNvPr id="6" name="Rectángulo 5"/>
          <p:cNvSpPr/>
          <p:nvPr/>
        </p:nvSpPr>
        <p:spPr>
          <a:xfrm>
            <a:off x="609600" y="1070293"/>
            <a:ext cx="9417810" cy="646331"/>
          </a:xfrm>
          <a:prstGeom prst="rect">
            <a:avLst/>
          </a:prstGeom>
        </p:spPr>
        <p:txBody>
          <a:bodyPr wrap="square">
            <a:spAutoFit/>
          </a:bodyPr>
          <a:lstStyle/>
          <a:p>
            <a:r>
              <a:rPr lang="es-MX" dirty="0" smtClean="0">
                <a:latin typeface="Arial" panose="020B0604020202020204" pitchFamily="34" charset="0"/>
                <a:cs typeface="Arial" panose="020B0604020202020204" pitchFamily="34" charset="0"/>
              </a:rPr>
              <a:t/>
            </a:r>
            <a:br>
              <a:rPr lang="es-MX" dirty="0" smtClean="0">
                <a:latin typeface="Arial" panose="020B0604020202020204" pitchFamily="34" charset="0"/>
                <a:cs typeface="Arial" panose="020B0604020202020204" pitchFamily="34" charset="0"/>
              </a:rPr>
            </a:br>
            <a:endParaRPr lang="es-MX" dirty="0">
              <a:latin typeface="Arial" panose="020B0604020202020204" pitchFamily="34" charset="0"/>
              <a:cs typeface="Arial" panose="020B0604020202020204" pitchFamily="34" charset="0"/>
            </a:endParaRPr>
          </a:p>
        </p:txBody>
      </p:sp>
      <p:sp>
        <p:nvSpPr>
          <p:cNvPr id="11" name="object 3"/>
          <p:cNvSpPr txBox="1">
            <a:spLocks noGrp="1"/>
          </p:cNvSpPr>
          <p:nvPr>
            <p:ph type="title"/>
          </p:nvPr>
        </p:nvSpPr>
        <p:spPr>
          <a:xfrm>
            <a:off x="784887" y="152400"/>
            <a:ext cx="5943600" cy="274434"/>
          </a:xfrm>
          <a:prstGeom prst="rect">
            <a:avLst/>
          </a:prstGeom>
        </p:spPr>
        <p:txBody>
          <a:bodyPr vert="horz" wrap="square" lIns="0" tIns="12700" rIns="0" bIns="0" rtlCol="0">
            <a:spAutoFit/>
          </a:bodyPr>
          <a:lstStyle/>
          <a:p>
            <a:pPr marL="12700">
              <a:lnSpc>
                <a:spcPct val="100000"/>
              </a:lnSpc>
              <a:spcBef>
                <a:spcPts val="100"/>
              </a:spcBef>
            </a:pPr>
            <a:r>
              <a:rPr lang="es-MX" sz="1700" spc="-10" dirty="0" smtClean="0">
                <a:solidFill>
                  <a:srgbClr val="7030A0"/>
                </a:solidFill>
                <a:latin typeface="Arial" panose="020B0604020202020204" pitchFamily="34" charset="0"/>
                <a:cs typeface="Arial" panose="020B0604020202020204" pitchFamily="34" charset="0"/>
              </a:rPr>
              <a:t>INFORMACIÓN GENERAL DE LA MUESTRA</a:t>
            </a:r>
            <a:endParaRPr sz="1700" dirty="0">
              <a:solidFill>
                <a:srgbClr val="7030A0"/>
              </a:solidFill>
              <a:latin typeface="Arial" panose="020B0604020202020204" pitchFamily="34" charset="0"/>
              <a:cs typeface="Arial" panose="020B0604020202020204" pitchFamily="34" charset="0"/>
            </a:endParaRPr>
          </a:p>
        </p:txBody>
      </p:sp>
      <p:sp>
        <p:nvSpPr>
          <p:cNvPr id="4" name="Rectángulo 3"/>
          <p:cNvSpPr/>
          <p:nvPr/>
        </p:nvSpPr>
        <p:spPr>
          <a:xfrm>
            <a:off x="784887" y="556358"/>
            <a:ext cx="9480740" cy="5600572"/>
          </a:xfrm>
          <a:prstGeom prst="rect">
            <a:avLst/>
          </a:prstGeom>
        </p:spPr>
        <p:txBody>
          <a:bodyPr wrap="square">
            <a:spAutoFit/>
          </a:bodyPr>
          <a:lstStyle/>
          <a:p>
            <a:pPr algn="just">
              <a:lnSpc>
                <a:spcPct val="115000"/>
              </a:lnSpc>
              <a:spcAft>
                <a:spcPts val="800"/>
              </a:spcAft>
            </a:pPr>
            <a:r>
              <a:rPr lang="es-MX" sz="1400" kern="100" dirty="0" smtClean="0">
                <a:effectLst/>
                <a:latin typeface="Arial" panose="020B0604020202020204" pitchFamily="34" charset="0"/>
                <a:ea typeface="Calibri" panose="020F0502020204030204" pitchFamily="34" charset="0"/>
                <a:cs typeface="Arial" panose="020B0604020202020204" pitchFamily="34" charset="0"/>
              </a:rPr>
              <a:t>Con respecto a los testigos de la plaza CEVEM 44 Zihuatanejo se informa lo siguiente:</a:t>
            </a:r>
          </a:p>
          <a:p>
            <a:pPr lvl="0" algn="just">
              <a:lnSpc>
                <a:spcPct val="150000"/>
              </a:lnSpc>
              <a:spcAft>
                <a:spcPts val="0"/>
              </a:spcAft>
            </a:pPr>
            <a:r>
              <a:rPr lang="es-MX" sz="1400" kern="100" dirty="0" smtClean="0">
                <a:latin typeface="Arial" panose="020B0604020202020204" pitchFamily="34" charset="0"/>
                <a:ea typeface="Calibri" panose="020F0502020204030204" pitchFamily="34" charset="0"/>
                <a:cs typeface="Arial" panose="020B0604020202020204" pitchFamily="34" charset="0"/>
              </a:rPr>
              <a:t>a)</a:t>
            </a:r>
            <a:r>
              <a:rPr lang="es-MX" sz="1400" kern="100" dirty="0" smtClean="0">
                <a:effectLst/>
                <a:latin typeface="Arial" panose="020B0604020202020204" pitchFamily="34" charset="0"/>
                <a:ea typeface="Calibri" panose="020F0502020204030204" pitchFamily="34" charset="0"/>
                <a:cs typeface="Arial" panose="020B0604020202020204" pitchFamily="34" charset="0"/>
              </a:rPr>
              <a:t>.- Se recibieron 117 testigos correspondientes a esta plaza y periodo monitoreado.</a:t>
            </a:r>
          </a:p>
          <a:p>
            <a:pPr lvl="0" algn="just">
              <a:lnSpc>
                <a:spcPct val="150000"/>
              </a:lnSpc>
              <a:spcAft>
                <a:spcPts val="0"/>
              </a:spcAft>
            </a:pPr>
            <a:r>
              <a:rPr lang="es-MX" sz="1400" kern="100" dirty="0" smtClean="0">
                <a:latin typeface="Arial" panose="020B0604020202020204" pitchFamily="34" charset="0"/>
                <a:ea typeface="Calibri" panose="020F0502020204030204" pitchFamily="34" charset="0"/>
                <a:cs typeface="Arial" panose="020B0604020202020204" pitchFamily="34" charset="0"/>
              </a:rPr>
              <a:t>b)</a:t>
            </a:r>
            <a:r>
              <a:rPr lang="es-MX" sz="1400" kern="100" dirty="0" smtClean="0">
                <a:effectLst/>
                <a:latin typeface="Arial" panose="020B0604020202020204" pitchFamily="34" charset="0"/>
                <a:ea typeface="Calibri" panose="020F0502020204030204" pitchFamily="34" charset="0"/>
                <a:cs typeface="Arial" panose="020B0604020202020204" pitchFamily="34" charset="0"/>
              </a:rPr>
              <a:t>.- Faltaron por ser recibidos 12 testigos de esta plaza durante el periodo monitoreado, de acuerdo con lo que informan las bitácoras del Instituto Electoral y de Participación Ciudadana del estado de Guerrero (IEPC), algunos de los días en los que no llega el material es porque no se transmite el noticiero.</a:t>
            </a:r>
          </a:p>
          <a:p>
            <a:pPr lvl="0" algn="just">
              <a:lnSpc>
                <a:spcPct val="150000"/>
              </a:lnSpc>
              <a:spcAft>
                <a:spcPts val="0"/>
              </a:spcAft>
            </a:pPr>
            <a:r>
              <a:rPr lang="es-MX" sz="1400" kern="100" dirty="0" smtClean="0">
                <a:latin typeface="Arial" panose="020B0604020202020204" pitchFamily="34" charset="0"/>
                <a:ea typeface="Calibri" panose="020F0502020204030204" pitchFamily="34" charset="0"/>
                <a:cs typeface="Arial" panose="020B0604020202020204" pitchFamily="34" charset="0"/>
              </a:rPr>
              <a:t>c)</a:t>
            </a:r>
            <a:r>
              <a:rPr lang="es-MX" sz="1400" kern="100" dirty="0" smtClean="0">
                <a:effectLst/>
                <a:latin typeface="Arial" panose="020B0604020202020204" pitchFamily="34" charset="0"/>
                <a:ea typeface="Calibri" panose="020F0502020204030204" pitchFamily="34" charset="0"/>
                <a:cs typeface="Arial" panose="020B0604020202020204" pitchFamily="34" charset="0"/>
              </a:rPr>
              <a:t>.- Los ID'S de esta plaza sí corresponden a los apartados de emisora, nombre del noticiario, conductores, periodicidad y horarios.</a:t>
            </a:r>
          </a:p>
          <a:p>
            <a:pPr lvl="0" algn="just">
              <a:lnSpc>
                <a:spcPct val="115000"/>
              </a:lnSpc>
              <a:spcAft>
                <a:spcPts val="0"/>
              </a:spcAft>
            </a:pPr>
            <a:endParaRPr lang="es-MX" sz="1400" kern="100" dirty="0" smtClean="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spcAft>
                <a:spcPts val="800"/>
              </a:spcAft>
            </a:pPr>
            <a:r>
              <a:rPr lang="es-MX" sz="1400" kern="100" dirty="0" smtClean="0">
                <a:effectLst/>
                <a:latin typeface="Arial" panose="020B0604020202020204" pitchFamily="34" charset="0"/>
                <a:ea typeface="Calibri" panose="020F0502020204030204" pitchFamily="34" charset="0"/>
                <a:cs typeface="Arial" panose="020B0604020202020204" pitchFamily="34" charset="0"/>
              </a:rPr>
              <a:t>Con respecto a los testigos de la plaza CEVEM 45 Acapulco se informa lo siguiente:</a:t>
            </a:r>
          </a:p>
          <a:p>
            <a:pPr marL="342900" lvl="0" indent="-342900" algn="just">
              <a:lnSpc>
                <a:spcPct val="150000"/>
              </a:lnSpc>
              <a:spcAft>
                <a:spcPts val="0"/>
              </a:spcAft>
              <a:buFont typeface="+mj-lt"/>
              <a:buAutoNum type="alphaLcParenR"/>
            </a:pPr>
            <a:r>
              <a:rPr lang="es-MX" sz="1400" kern="100" dirty="0" smtClean="0">
                <a:effectLst/>
                <a:latin typeface="Arial" panose="020B0604020202020204" pitchFamily="34" charset="0"/>
                <a:ea typeface="Calibri" panose="020F0502020204030204" pitchFamily="34" charset="0"/>
                <a:cs typeface="Arial" panose="020B0604020202020204" pitchFamily="34" charset="0"/>
              </a:rPr>
              <a:t> Se recibieron 299 testigos correspondientes a esta plaza y al periodo monitoreado.</a:t>
            </a:r>
          </a:p>
          <a:p>
            <a:pPr marL="342900" lvl="0" indent="-342900" algn="just">
              <a:lnSpc>
                <a:spcPct val="150000"/>
              </a:lnSpc>
              <a:spcAft>
                <a:spcPts val="0"/>
              </a:spcAft>
              <a:buFont typeface="+mj-lt"/>
              <a:buAutoNum type="alphaLcParenR"/>
            </a:pPr>
            <a:r>
              <a:rPr lang="es-MX" sz="1400" kern="100" dirty="0" smtClean="0">
                <a:effectLst/>
                <a:latin typeface="Arial" panose="020B0604020202020204" pitchFamily="34" charset="0"/>
                <a:ea typeface="Calibri" panose="020F0502020204030204" pitchFamily="34" charset="0"/>
                <a:cs typeface="Arial" panose="020B0604020202020204" pitchFamily="34" charset="0"/>
              </a:rPr>
              <a:t> Faltaron por recibirse 88 testigos de esta plaza y periodo monitoreado, siendo las semanas del 01 al 05 de junio y la del 08 al 12 de junio, las más significativas con ausencias de programas., además den la semana correspondiente del 22 al 26 de junio, se informó por correo electrónico que “Por inconsistencias del sistema, quedarían pendientes por subir testigos del día viernes 26 de junio. Así como los testigos de las emisoras XHAGR Y XHKOK.”, pero después, reenvían otro correo mencionando “Mencionar que por cuestiones técnicas (fallas en la grabación), no fue posible generar los testigos del día 26 de junio, ni los testigos de las emisoras XHKOK y XHAGR.”. </a:t>
            </a:r>
          </a:p>
        </p:txBody>
      </p:sp>
    </p:spTree>
    <p:extLst>
      <p:ext uri="{BB962C8B-B14F-4D97-AF65-F5344CB8AC3E}">
        <p14:creationId xmlns:p14="http://schemas.microsoft.com/office/powerpoint/2010/main" val="370868154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60</a:t>
            </a:fld>
            <a:endParaRPr spc="-25" dirty="0"/>
          </a:p>
        </p:txBody>
      </p:sp>
      <p:sp>
        <p:nvSpPr>
          <p:cNvPr id="4" name="Rectangle 1"/>
          <p:cNvSpPr>
            <a:spLocks noChangeArrowheads="1"/>
          </p:cNvSpPr>
          <p:nvPr/>
        </p:nvSpPr>
        <p:spPr bwMode="auto">
          <a:xfrm>
            <a:off x="533400" y="5387514"/>
            <a:ext cx="11277599" cy="12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300" i="0" u="none" strike="noStrike" cap="none" normalizeH="0" baseline="0" dirty="0" smtClean="0">
                <a:ln>
                  <a:noFill/>
                </a:ln>
                <a:solidFill>
                  <a:schemeClr val="tx1"/>
                </a:solidFill>
                <a:effectLst/>
                <a:latin typeface="Arial" panose="020B0604020202020204" pitchFamily="34" charset="0"/>
              </a:rPr>
              <a:t>Respecto a la variable “Tema de interés público” en relación con personas actoras políticas, se observó que, entre las tres personas con mayor número de menciones durante el periodo del 01 de </a:t>
            </a:r>
            <a:r>
              <a:rPr lang="es-MX" altLang="es-MX" sz="1300" dirty="0" smtClean="0">
                <a:solidFill>
                  <a:schemeClr val="tx1"/>
                </a:solidFill>
                <a:latin typeface="Arial" panose="020B0604020202020204" pitchFamily="34" charset="0"/>
              </a:rPr>
              <a:t>mayo</a:t>
            </a:r>
            <a:r>
              <a:rPr kumimoji="0" lang="es-MX" altLang="es-MX" sz="1300" i="0" u="none" strike="noStrike" cap="none" normalizeH="0" baseline="0" dirty="0" smtClean="0">
                <a:ln>
                  <a:noFill/>
                </a:ln>
                <a:solidFill>
                  <a:schemeClr val="tx1"/>
                </a:solidFill>
                <a:effectLst/>
                <a:latin typeface="Arial" panose="020B0604020202020204" pitchFamily="34" charset="0"/>
              </a:rPr>
              <a:t> al </a:t>
            </a:r>
            <a:r>
              <a:rPr lang="es-MX" altLang="es-MX" sz="1300" dirty="0" smtClean="0">
                <a:solidFill>
                  <a:schemeClr val="tx1"/>
                </a:solidFill>
                <a:latin typeface="Arial" panose="020B0604020202020204" pitchFamily="34" charset="0"/>
              </a:rPr>
              <a:t>30</a:t>
            </a:r>
            <a:r>
              <a:rPr kumimoji="0" lang="es-MX" altLang="es-MX" sz="1300" i="0" u="none" strike="noStrike" cap="none" normalizeH="0" baseline="0" dirty="0" smtClean="0">
                <a:ln>
                  <a:noFill/>
                </a:ln>
                <a:solidFill>
                  <a:schemeClr val="tx1"/>
                </a:solidFill>
                <a:effectLst/>
                <a:latin typeface="Arial" panose="020B0604020202020204" pitchFamily="34" charset="0"/>
              </a:rPr>
              <a:t> de </a:t>
            </a:r>
            <a:r>
              <a:rPr lang="es-MX" altLang="es-MX" sz="1300" dirty="0" smtClean="0">
                <a:solidFill>
                  <a:schemeClr val="tx1"/>
                </a:solidFill>
                <a:latin typeface="Arial" panose="020B0604020202020204" pitchFamily="34" charset="0"/>
              </a:rPr>
              <a:t>junio</a:t>
            </a:r>
            <a:r>
              <a:rPr kumimoji="0" lang="es-MX" altLang="es-MX" sz="1300" i="0" u="none" strike="noStrike" cap="none" normalizeH="0" baseline="0" dirty="0" smtClean="0">
                <a:ln>
                  <a:noFill/>
                </a:ln>
                <a:solidFill>
                  <a:schemeClr val="tx1"/>
                </a:solidFill>
                <a:effectLst/>
                <a:latin typeface="Arial" panose="020B0604020202020204" pitchFamily="34" charset="0"/>
              </a:rPr>
              <a:t> de 2026 (Evelyn Cecia Salgado Pineda, </a:t>
            </a:r>
            <a:r>
              <a:rPr kumimoji="0" lang="es-MX" altLang="es-MX" sz="1300" i="0" u="none" strike="noStrike" cap="none" normalizeH="0" baseline="0" dirty="0" err="1" smtClean="0">
                <a:ln>
                  <a:noFill/>
                </a:ln>
                <a:solidFill>
                  <a:schemeClr val="tx1"/>
                </a:solidFill>
                <a:effectLst/>
                <a:latin typeface="Arial" panose="020B0604020202020204" pitchFamily="34" charset="0"/>
              </a:rPr>
              <a:t>Abelina</a:t>
            </a:r>
            <a:r>
              <a:rPr kumimoji="0" lang="es-MX" altLang="es-MX" sz="1300" i="0" u="none" strike="noStrike" cap="none" normalizeH="0" baseline="0" dirty="0" smtClean="0">
                <a:ln>
                  <a:noFill/>
                </a:ln>
                <a:solidFill>
                  <a:schemeClr val="tx1"/>
                </a:solidFill>
                <a:effectLst/>
                <a:latin typeface="Arial" panose="020B0604020202020204" pitchFamily="34" charset="0"/>
              </a:rPr>
              <a:t> López Rodríguez y Beatriz Mojica Morga), destacaron principalmente los temas de </a:t>
            </a:r>
            <a:r>
              <a:rPr lang="es-MX" altLang="es-MX" sz="1300" dirty="0">
                <a:solidFill>
                  <a:schemeClr val="tx1"/>
                </a:solidFill>
                <a:latin typeface="Arial" panose="020B0604020202020204" pitchFamily="34" charset="0"/>
              </a:rPr>
              <a:t>T</a:t>
            </a:r>
            <a:r>
              <a:rPr kumimoji="0" lang="es-MX" altLang="es-MX" sz="1300" i="0" u="none" strike="noStrike" cap="none" normalizeH="0" baseline="0" dirty="0" smtClean="0">
                <a:ln>
                  <a:noFill/>
                </a:ln>
                <a:solidFill>
                  <a:schemeClr val="tx1"/>
                </a:solidFill>
                <a:effectLst/>
                <a:latin typeface="Arial" panose="020B0604020202020204" pitchFamily="34" charset="0"/>
              </a:rPr>
              <a:t>urismo; Educación; Medio Ambiente y Cambio Climático</a:t>
            </a:r>
            <a:r>
              <a:rPr kumimoji="0" lang="es-MX" altLang="es-MX" sz="1300" i="0" u="none" strike="noStrike" cap="none" normalizeH="0" dirty="0" smtClean="0">
                <a:ln>
                  <a:noFill/>
                </a:ln>
                <a:solidFill>
                  <a:schemeClr val="tx1"/>
                </a:solidFill>
                <a:effectLst/>
                <a:latin typeface="Arial" panose="020B0604020202020204" pitchFamily="34" charset="0"/>
              </a:rPr>
              <a:t> y </a:t>
            </a:r>
            <a:r>
              <a:rPr lang="es-MX" altLang="es-MX" sz="1300" dirty="0" smtClean="0">
                <a:solidFill>
                  <a:schemeClr val="tx1"/>
                </a:solidFill>
                <a:latin typeface="Arial" panose="020B0604020202020204" pitchFamily="34" charset="0"/>
              </a:rPr>
              <a:t>A</a:t>
            </a:r>
            <a:r>
              <a:rPr kumimoji="0" lang="es-MX" altLang="es-MX" sz="1300" i="0" u="none" strike="noStrike" cap="none" normalizeH="0" baseline="0" dirty="0" smtClean="0">
                <a:ln>
                  <a:noFill/>
                </a:ln>
                <a:solidFill>
                  <a:schemeClr val="tx1"/>
                </a:solidFill>
                <a:effectLst/>
                <a:latin typeface="Arial" panose="020B0604020202020204" pitchFamily="34" charset="0"/>
              </a:rPr>
              <a:t>dministración </a:t>
            </a:r>
            <a:r>
              <a:rPr lang="es-MX" altLang="es-MX" sz="1300" dirty="0" smtClean="0">
                <a:solidFill>
                  <a:schemeClr val="tx1"/>
                </a:solidFill>
                <a:latin typeface="Arial" panose="020B0604020202020204" pitchFamily="34" charset="0"/>
              </a:rPr>
              <a:t>P</a:t>
            </a:r>
            <a:r>
              <a:rPr kumimoji="0" lang="es-MX" altLang="es-MX" sz="1300" i="0" u="none" strike="noStrike" cap="none" normalizeH="0" baseline="0" dirty="0" smtClean="0">
                <a:ln>
                  <a:noFill/>
                </a:ln>
                <a:solidFill>
                  <a:schemeClr val="tx1"/>
                </a:solidFill>
                <a:effectLst/>
                <a:latin typeface="Arial" panose="020B0604020202020204" pitchFamily="34" charset="0"/>
              </a:rPr>
              <a:t>ública, entre otros.</a:t>
            </a:r>
          </a:p>
        </p:txBody>
      </p:sp>
      <p:graphicFrame>
        <p:nvGraphicFramePr>
          <p:cNvPr id="10" name="Gráfico 9"/>
          <p:cNvGraphicFramePr>
            <a:graphicFrameLocks/>
          </p:cNvGraphicFramePr>
          <p:nvPr>
            <p:extLst>
              <p:ext uri="{D42A27DB-BD31-4B8C-83A1-F6EECF244321}">
                <p14:modId xmlns:p14="http://schemas.microsoft.com/office/powerpoint/2010/main" val="2516358008"/>
              </p:ext>
            </p:extLst>
          </p:nvPr>
        </p:nvGraphicFramePr>
        <p:xfrm>
          <a:off x="381000" y="451232"/>
          <a:ext cx="11429999" cy="4940680"/>
        </p:xfrm>
        <a:graphic>
          <a:graphicData uri="http://schemas.openxmlformats.org/drawingml/2006/chart">
            <c:chart xmlns:c="http://schemas.openxmlformats.org/drawingml/2006/chart" xmlns:r="http://schemas.openxmlformats.org/officeDocument/2006/relationships" r:id="rId2"/>
          </a:graphicData>
        </a:graphic>
      </p:graphicFrame>
      <p:sp>
        <p:nvSpPr>
          <p:cNvPr id="5" name="object 3"/>
          <p:cNvSpPr txBox="1">
            <a:spLocks/>
          </p:cNvSpPr>
          <p:nvPr/>
        </p:nvSpPr>
        <p:spPr>
          <a:xfrm>
            <a:off x="807140" y="228600"/>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TEMAS DE INTERÉS PÚBLICO PERSONAS ACTORAS POLÍTICAS   </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2646963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61</a:t>
            </a:fld>
            <a:endParaRPr spc="-25" dirty="0"/>
          </a:p>
        </p:txBody>
      </p:sp>
      <p:graphicFrame>
        <p:nvGraphicFramePr>
          <p:cNvPr id="3" name="Tabla 2"/>
          <p:cNvGraphicFramePr>
            <a:graphicFrameLocks noGrp="1"/>
          </p:cNvGraphicFramePr>
          <p:nvPr>
            <p:extLst>
              <p:ext uri="{D42A27DB-BD31-4B8C-83A1-F6EECF244321}">
                <p14:modId xmlns:p14="http://schemas.microsoft.com/office/powerpoint/2010/main" val="4076869890"/>
              </p:ext>
            </p:extLst>
          </p:nvPr>
        </p:nvGraphicFramePr>
        <p:xfrm>
          <a:off x="685800" y="762000"/>
          <a:ext cx="10910837" cy="5265062"/>
        </p:xfrm>
        <a:graphic>
          <a:graphicData uri="http://schemas.openxmlformats.org/drawingml/2006/table">
            <a:tbl>
              <a:tblPr/>
              <a:tblGrid>
                <a:gridCol w="1561301">
                  <a:extLst>
                    <a:ext uri="{9D8B030D-6E8A-4147-A177-3AD203B41FA5}">
                      <a16:colId xmlns:a16="http://schemas.microsoft.com/office/drawing/2014/main" val="3888947428"/>
                    </a:ext>
                  </a:extLst>
                </a:gridCol>
                <a:gridCol w="584346">
                  <a:extLst>
                    <a:ext uri="{9D8B030D-6E8A-4147-A177-3AD203B41FA5}">
                      <a16:colId xmlns:a16="http://schemas.microsoft.com/office/drawing/2014/main" val="78977630"/>
                    </a:ext>
                  </a:extLst>
                </a:gridCol>
                <a:gridCol w="584346">
                  <a:extLst>
                    <a:ext uri="{9D8B030D-6E8A-4147-A177-3AD203B41FA5}">
                      <a16:colId xmlns:a16="http://schemas.microsoft.com/office/drawing/2014/main" val="4168503325"/>
                    </a:ext>
                  </a:extLst>
                </a:gridCol>
                <a:gridCol w="584346">
                  <a:extLst>
                    <a:ext uri="{9D8B030D-6E8A-4147-A177-3AD203B41FA5}">
                      <a16:colId xmlns:a16="http://schemas.microsoft.com/office/drawing/2014/main" val="2206581575"/>
                    </a:ext>
                  </a:extLst>
                </a:gridCol>
                <a:gridCol w="584346">
                  <a:extLst>
                    <a:ext uri="{9D8B030D-6E8A-4147-A177-3AD203B41FA5}">
                      <a16:colId xmlns:a16="http://schemas.microsoft.com/office/drawing/2014/main" val="1163604090"/>
                    </a:ext>
                  </a:extLst>
                </a:gridCol>
                <a:gridCol w="584346">
                  <a:extLst>
                    <a:ext uri="{9D8B030D-6E8A-4147-A177-3AD203B41FA5}">
                      <a16:colId xmlns:a16="http://schemas.microsoft.com/office/drawing/2014/main" val="1579353512"/>
                    </a:ext>
                  </a:extLst>
                </a:gridCol>
                <a:gridCol w="584346">
                  <a:extLst>
                    <a:ext uri="{9D8B030D-6E8A-4147-A177-3AD203B41FA5}">
                      <a16:colId xmlns:a16="http://schemas.microsoft.com/office/drawing/2014/main" val="2287941707"/>
                    </a:ext>
                  </a:extLst>
                </a:gridCol>
                <a:gridCol w="584346">
                  <a:extLst>
                    <a:ext uri="{9D8B030D-6E8A-4147-A177-3AD203B41FA5}">
                      <a16:colId xmlns:a16="http://schemas.microsoft.com/office/drawing/2014/main" val="2296582231"/>
                    </a:ext>
                  </a:extLst>
                </a:gridCol>
                <a:gridCol w="584346">
                  <a:extLst>
                    <a:ext uri="{9D8B030D-6E8A-4147-A177-3AD203B41FA5}">
                      <a16:colId xmlns:a16="http://schemas.microsoft.com/office/drawing/2014/main" val="1726788998"/>
                    </a:ext>
                  </a:extLst>
                </a:gridCol>
                <a:gridCol w="584346">
                  <a:extLst>
                    <a:ext uri="{9D8B030D-6E8A-4147-A177-3AD203B41FA5}">
                      <a16:colId xmlns:a16="http://schemas.microsoft.com/office/drawing/2014/main" val="1919972952"/>
                    </a:ext>
                  </a:extLst>
                </a:gridCol>
                <a:gridCol w="584346">
                  <a:extLst>
                    <a:ext uri="{9D8B030D-6E8A-4147-A177-3AD203B41FA5}">
                      <a16:colId xmlns:a16="http://schemas.microsoft.com/office/drawing/2014/main" val="143366970"/>
                    </a:ext>
                  </a:extLst>
                </a:gridCol>
                <a:gridCol w="584346">
                  <a:extLst>
                    <a:ext uri="{9D8B030D-6E8A-4147-A177-3AD203B41FA5}">
                      <a16:colId xmlns:a16="http://schemas.microsoft.com/office/drawing/2014/main" val="766629549"/>
                    </a:ext>
                  </a:extLst>
                </a:gridCol>
                <a:gridCol w="584346">
                  <a:extLst>
                    <a:ext uri="{9D8B030D-6E8A-4147-A177-3AD203B41FA5}">
                      <a16:colId xmlns:a16="http://schemas.microsoft.com/office/drawing/2014/main" val="1218155501"/>
                    </a:ext>
                  </a:extLst>
                </a:gridCol>
                <a:gridCol w="584346">
                  <a:extLst>
                    <a:ext uri="{9D8B030D-6E8A-4147-A177-3AD203B41FA5}">
                      <a16:colId xmlns:a16="http://schemas.microsoft.com/office/drawing/2014/main" val="2948951456"/>
                    </a:ext>
                  </a:extLst>
                </a:gridCol>
                <a:gridCol w="584346">
                  <a:extLst>
                    <a:ext uri="{9D8B030D-6E8A-4147-A177-3AD203B41FA5}">
                      <a16:colId xmlns:a16="http://schemas.microsoft.com/office/drawing/2014/main" val="1183464600"/>
                    </a:ext>
                  </a:extLst>
                </a:gridCol>
                <a:gridCol w="584346">
                  <a:extLst>
                    <a:ext uri="{9D8B030D-6E8A-4147-A177-3AD203B41FA5}">
                      <a16:colId xmlns:a16="http://schemas.microsoft.com/office/drawing/2014/main" val="4211635009"/>
                    </a:ext>
                  </a:extLst>
                </a:gridCol>
                <a:gridCol w="584346">
                  <a:extLst>
                    <a:ext uri="{9D8B030D-6E8A-4147-A177-3AD203B41FA5}">
                      <a16:colId xmlns:a16="http://schemas.microsoft.com/office/drawing/2014/main" val="4120112801"/>
                    </a:ext>
                  </a:extLst>
                </a:gridCol>
              </a:tblGrid>
              <a:tr h="471250">
                <a:tc>
                  <a:txBody>
                    <a:bodyPr/>
                    <a:lstStyle/>
                    <a:p>
                      <a:pPr algn="l" fontAlgn="b"/>
                      <a:r>
                        <a:rPr lang="es-MX" sz="700" b="1" i="0" u="none" strike="noStrike" dirty="0" smtClean="0">
                          <a:solidFill>
                            <a:srgbClr val="FFFFFF"/>
                          </a:solidFill>
                          <a:effectLst/>
                          <a:latin typeface="Arial" panose="020B0604020202020204" pitchFamily="34" charset="0"/>
                          <a:cs typeface="Arial" panose="020B0604020202020204" pitchFamily="34" charset="0"/>
                        </a:rPr>
                        <a:t>PERSONAS</a:t>
                      </a:r>
                      <a:r>
                        <a:rPr lang="es-MX" sz="700" b="1" i="0" u="none" strike="noStrike" baseline="0" dirty="0" smtClean="0">
                          <a:solidFill>
                            <a:srgbClr val="FFFFFF"/>
                          </a:solidFill>
                          <a:effectLst/>
                          <a:latin typeface="Arial" panose="020B0604020202020204" pitchFamily="34" charset="0"/>
                          <a:cs typeface="Arial" panose="020B0604020202020204" pitchFamily="34" charset="0"/>
                        </a:rPr>
                        <a:t> ACTORAS POLÍTICAS</a:t>
                      </a:r>
                    </a:p>
                    <a:p>
                      <a:pPr algn="l" fontAlgn="b"/>
                      <a:endParaRPr lang="es-MX" sz="700" b="1" i="0" u="none" strike="noStrike" baseline="0" dirty="0" smtClean="0">
                        <a:solidFill>
                          <a:srgbClr val="FFFFFF"/>
                        </a:solidFill>
                        <a:effectLst/>
                        <a:latin typeface="Arial" panose="020B0604020202020204" pitchFamily="34" charset="0"/>
                        <a:cs typeface="Arial" panose="020B0604020202020204" pitchFamily="34" charset="0"/>
                      </a:endParaRPr>
                    </a:p>
                    <a:p>
                      <a:pPr algn="l" fontAlgn="b"/>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es-MX" sz="700" b="1" i="0" u="none" strike="noStrike" dirty="0" smtClean="0">
                          <a:solidFill>
                            <a:srgbClr val="FFFFFF"/>
                          </a:solidFill>
                          <a:effectLst/>
                          <a:latin typeface="Arial" panose="020B0604020202020204" pitchFamily="34" charset="0"/>
                          <a:cs typeface="Arial" panose="020B0604020202020204" pitchFamily="34" charset="0"/>
                        </a:rPr>
                        <a:t>Evelyn </a:t>
                      </a:r>
                      <a:r>
                        <a:rPr lang="es-MX" sz="700" b="1" i="0" u="none" strike="noStrike" dirty="0">
                          <a:solidFill>
                            <a:srgbClr val="FFFFFF"/>
                          </a:solidFill>
                          <a:effectLst/>
                          <a:latin typeface="Arial" panose="020B0604020202020204" pitchFamily="34" charset="0"/>
                          <a:cs typeface="Arial" panose="020B0604020202020204" pitchFamily="34" charset="0"/>
                        </a:rPr>
                        <a:t>Cecia Salgado Pineda</a:t>
                      </a:r>
                    </a:p>
                  </a:txBody>
                  <a:tcPr marL="2357" marR="2357" marT="23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es-MX" sz="700" b="1" i="0" u="none" strike="noStrike">
                          <a:solidFill>
                            <a:srgbClr val="FFFFFF"/>
                          </a:solidFill>
                          <a:effectLst/>
                          <a:latin typeface="Arial" panose="020B0604020202020204" pitchFamily="34" charset="0"/>
                          <a:cs typeface="Arial" panose="020B0604020202020204" pitchFamily="34" charset="0"/>
                        </a:rPr>
                        <a:t>Abelina López Rodríguez</a:t>
                      </a:r>
                    </a:p>
                  </a:txBody>
                  <a:tcPr marL="2357" marR="2357" marT="23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es-MX" sz="700" b="1" i="0" u="none" strike="noStrike">
                          <a:solidFill>
                            <a:srgbClr val="FFFFFF"/>
                          </a:solidFill>
                          <a:effectLst/>
                          <a:latin typeface="Arial" panose="020B0604020202020204" pitchFamily="34" charset="0"/>
                          <a:cs typeface="Arial" panose="020B0604020202020204" pitchFamily="34" charset="0"/>
                        </a:rPr>
                        <a:t>Beatriz Mojica Morga</a:t>
                      </a:r>
                    </a:p>
                  </a:txBody>
                  <a:tcPr marL="2357" marR="2357" marT="23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es-MX" sz="700" b="1" i="0" u="none" strike="noStrike">
                          <a:solidFill>
                            <a:srgbClr val="FFFFFF"/>
                          </a:solidFill>
                          <a:effectLst/>
                          <a:latin typeface="Arial" panose="020B0604020202020204" pitchFamily="34" charset="0"/>
                          <a:cs typeface="Arial" panose="020B0604020202020204" pitchFamily="34" charset="0"/>
                        </a:rPr>
                        <a:t>Félix Salgado Macedonio</a:t>
                      </a:r>
                    </a:p>
                  </a:txBody>
                  <a:tcPr marL="2357" marR="2357" marT="23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700" b="1" i="0" u="none" strike="noStrike" dirty="0">
                          <a:solidFill>
                            <a:srgbClr val="FFFFFF"/>
                          </a:solidFill>
                          <a:effectLst/>
                          <a:latin typeface="Arial" panose="020B0604020202020204" pitchFamily="34" charset="0"/>
                          <a:cs typeface="Arial" panose="020B0604020202020204" pitchFamily="34" charset="0"/>
                        </a:rPr>
                        <a:t>Simón Quiñones </a:t>
                      </a:r>
                      <a:r>
                        <a:rPr lang="es-MX" sz="700" b="1" i="0" u="none" strike="noStrike" dirty="0" smtClean="0">
                          <a:solidFill>
                            <a:srgbClr val="FFFFFF"/>
                          </a:solidFill>
                          <a:effectLst/>
                          <a:latin typeface="Arial" panose="020B0604020202020204" pitchFamily="34" charset="0"/>
                          <a:cs typeface="Arial" panose="020B0604020202020204" pitchFamily="34" charset="0"/>
                        </a:rPr>
                        <a:t>Orozco</a:t>
                      </a:r>
                    </a:p>
                    <a:p>
                      <a:pPr algn="ctr" fontAlgn="b"/>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es-MX" sz="700" b="1" i="0" u="none" strike="noStrike">
                          <a:solidFill>
                            <a:srgbClr val="FFFFFF"/>
                          </a:solidFill>
                          <a:effectLst/>
                          <a:latin typeface="Arial" panose="020B0604020202020204" pitchFamily="34" charset="0"/>
                          <a:cs typeface="Arial" panose="020B0604020202020204" pitchFamily="34" charset="0"/>
                        </a:rPr>
                        <a:t>Lizette Tapia Castro</a:t>
                      </a:r>
                    </a:p>
                  </a:txBody>
                  <a:tcPr marL="2357" marR="2357" marT="23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700" b="1" i="0" u="none" strike="noStrike">
                          <a:solidFill>
                            <a:srgbClr val="FFFFFF"/>
                          </a:solidFill>
                          <a:effectLst/>
                          <a:latin typeface="Arial" panose="020B0604020202020204" pitchFamily="34" charset="0"/>
                          <a:cs typeface="Arial" panose="020B0604020202020204" pitchFamily="34" charset="0"/>
                        </a:rPr>
                        <a:t>Pablo Amílcar Sandoval Ballesteros</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700" b="1" i="0" u="none" strike="noStrike">
                          <a:solidFill>
                            <a:srgbClr val="FFFFFF"/>
                          </a:solidFill>
                          <a:effectLst/>
                          <a:latin typeface="Arial" panose="020B0604020202020204" pitchFamily="34" charset="0"/>
                          <a:cs typeface="Arial" panose="020B0604020202020204" pitchFamily="34" charset="0"/>
                        </a:rPr>
                        <a:t>Joaquín Badillo Escamilla</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700" b="1" i="0" u="none" strike="noStrike">
                          <a:solidFill>
                            <a:srgbClr val="FFFFFF"/>
                          </a:solidFill>
                          <a:effectLst/>
                          <a:latin typeface="Arial" panose="020B0604020202020204" pitchFamily="34" charset="0"/>
                          <a:cs typeface="Arial" panose="020B0604020202020204" pitchFamily="34" charset="0"/>
                        </a:rPr>
                        <a:t>Javier Saldaña Almazán</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700" b="1" i="0" u="none" strike="noStrike" dirty="0">
                          <a:solidFill>
                            <a:srgbClr val="FFFFFF"/>
                          </a:solidFill>
                          <a:effectLst/>
                          <a:latin typeface="Arial" panose="020B0604020202020204" pitchFamily="34" charset="0"/>
                          <a:cs typeface="Arial" panose="020B0604020202020204" pitchFamily="34" charset="0"/>
                        </a:rPr>
                        <a:t>Ricardo Castillo </a:t>
                      </a:r>
                      <a:r>
                        <a:rPr lang="es-MX" sz="700" b="1" i="0" u="none" strike="noStrike" dirty="0" smtClean="0">
                          <a:solidFill>
                            <a:srgbClr val="FFFFFF"/>
                          </a:solidFill>
                          <a:effectLst/>
                          <a:latin typeface="Arial" panose="020B0604020202020204" pitchFamily="34" charset="0"/>
                          <a:cs typeface="Arial" panose="020B0604020202020204" pitchFamily="34" charset="0"/>
                        </a:rPr>
                        <a:t>Peña</a:t>
                      </a:r>
                    </a:p>
                    <a:p>
                      <a:pPr algn="ctr" fontAlgn="b"/>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700" b="1" i="0" u="none" strike="noStrike" dirty="0">
                          <a:solidFill>
                            <a:srgbClr val="FFFFFF"/>
                          </a:solidFill>
                          <a:effectLst/>
                          <a:latin typeface="Arial" panose="020B0604020202020204" pitchFamily="34" charset="0"/>
                          <a:cs typeface="Arial" panose="020B0604020202020204" pitchFamily="34" charset="0"/>
                        </a:rPr>
                        <a:t>Liz Salgado </a:t>
                      </a:r>
                      <a:r>
                        <a:rPr lang="es-MX" sz="700" b="1" i="0" u="none" strike="noStrike" dirty="0" smtClean="0">
                          <a:solidFill>
                            <a:srgbClr val="FFFFFF"/>
                          </a:solidFill>
                          <a:effectLst/>
                          <a:latin typeface="Arial" panose="020B0604020202020204" pitchFamily="34" charset="0"/>
                          <a:cs typeface="Arial" panose="020B0604020202020204" pitchFamily="34" charset="0"/>
                        </a:rPr>
                        <a:t>Pineda</a:t>
                      </a:r>
                    </a:p>
                    <a:p>
                      <a:pPr algn="ctr" fontAlgn="b"/>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700" b="1" i="0" u="none" strike="noStrike" dirty="0">
                          <a:solidFill>
                            <a:srgbClr val="FFFFFF"/>
                          </a:solidFill>
                          <a:effectLst/>
                          <a:latin typeface="Arial" panose="020B0604020202020204" pitchFamily="34" charset="0"/>
                          <a:cs typeface="Arial" panose="020B0604020202020204" pitchFamily="34" charset="0"/>
                        </a:rPr>
                        <a:t>Erik Catalán </a:t>
                      </a:r>
                      <a:r>
                        <a:rPr lang="es-MX" sz="700" b="1" i="0" u="none" strike="noStrike" dirty="0" smtClean="0">
                          <a:solidFill>
                            <a:srgbClr val="FFFFFF"/>
                          </a:solidFill>
                          <a:effectLst/>
                          <a:latin typeface="Arial" panose="020B0604020202020204" pitchFamily="34" charset="0"/>
                          <a:cs typeface="Arial" panose="020B0604020202020204" pitchFamily="34" charset="0"/>
                        </a:rPr>
                        <a:t>Rendón</a:t>
                      </a:r>
                    </a:p>
                    <a:p>
                      <a:pPr algn="ctr" fontAlgn="b"/>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700" b="1" i="0" u="none" strike="noStrike" dirty="0">
                          <a:solidFill>
                            <a:srgbClr val="FFFFFF"/>
                          </a:solidFill>
                          <a:effectLst/>
                          <a:latin typeface="Arial" panose="020B0604020202020204" pitchFamily="34" charset="0"/>
                          <a:cs typeface="Arial" panose="020B0604020202020204" pitchFamily="34" charset="0"/>
                        </a:rPr>
                        <a:t>Jacinto González </a:t>
                      </a:r>
                      <a:r>
                        <a:rPr lang="es-MX" sz="700" b="1" i="0" u="none" strike="noStrike" dirty="0" smtClean="0">
                          <a:solidFill>
                            <a:srgbClr val="FFFFFF"/>
                          </a:solidFill>
                          <a:effectLst/>
                          <a:latin typeface="Arial" panose="020B0604020202020204" pitchFamily="34" charset="0"/>
                          <a:cs typeface="Arial" panose="020B0604020202020204" pitchFamily="34" charset="0"/>
                        </a:rPr>
                        <a:t>Varona</a:t>
                      </a:r>
                    </a:p>
                    <a:p>
                      <a:pPr algn="ctr" fontAlgn="b"/>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700" b="1" i="0" u="none" strike="noStrike" dirty="0">
                          <a:solidFill>
                            <a:srgbClr val="FFFFFF"/>
                          </a:solidFill>
                          <a:effectLst/>
                          <a:latin typeface="Arial" panose="020B0604020202020204" pitchFamily="34" charset="0"/>
                          <a:cs typeface="Arial" panose="020B0604020202020204" pitchFamily="34" charset="0"/>
                        </a:rPr>
                        <a:t>Iván Hernández </a:t>
                      </a:r>
                      <a:r>
                        <a:rPr lang="es-MX" sz="700" b="1" i="0" u="none" strike="noStrike" dirty="0" smtClean="0">
                          <a:solidFill>
                            <a:srgbClr val="FFFFFF"/>
                          </a:solidFill>
                          <a:effectLst/>
                          <a:latin typeface="Arial" panose="020B0604020202020204" pitchFamily="34" charset="0"/>
                          <a:cs typeface="Arial" panose="020B0604020202020204" pitchFamily="34" charset="0"/>
                        </a:rPr>
                        <a:t>Díaz</a:t>
                      </a:r>
                    </a:p>
                    <a:p>
                      <a:pPr algn="ctr" fontAlgn="b"/>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endParaRPr lang="es-MX" sz="700" b="1" i="0" u="none" strike="noStrike" dirty="0" smtClean="0">
                        <a:solidFill>
                          <a:srgbClr val="FFFFFF"/>
                        </a:solidFill>
                        <a:effectLst/>
                        <a:latin typeface="Arial" panose="020B0604020202020204" pitchFamily="34" charset="0"/>
                        <a:cs typeface="Arial" panose="020B0604020202020204" pitchFamily="34" charset="0"/>
                      </a:endParaRPr>
                    </a:p>
                    <a:p>
                      <a:pPr algn="ctr" fontAlgn="b"/>
                      <a:r>
                        <a:rPr lang="es-MX" sz="700" b="1" i="0" u="none" strike="noStrike" dirty="0" smtClean="0">
                          <a:solidFill>
                            <a:srgbClr val="FFFFFF"/>
                          </a:solidFill>
                          <a:effectLst/>
                          <a:latin typeface="Arial" panose="020B0604020202020204" pitchFamily="34" charset="0"/>
                          <a:cs typeface="Arial" panose="020B0604020202020204" pitchFamily="34" charset="0"/>
                        </a:rPr>
                        <a:t>Roberto </a:t>
                      </a:r>
                      <a:r>
                        <a:rPr lang="es-MX" sz="700" b="1" i="0" u="none" strike="noStrike" dirty="0">
                          <a:solidFill>
                            <a:srgbClr val="FFFFFF"/>
                          </a:solidFill>
                          <a:effectLst/>
                          <a:latin typeface="Arial" panose="020B0604020202020204" pitchFamily="34" charset="0"/>
                          <a:cs typeface="Arial" panose="020B0604020202020204" pitchFamily="34" charset="0"/>
                        </a:rPr>
                        <a:t>Arroyo </a:t>
                      </a:r>
                      <a:r>
                        <a:rPr lang="es-MX" sz="700" b="1" i="0" u="none" strike="noStrike" dirty="0" smtClean="0">
                          <a:solidFill>
                            <a:srgbClr val="FFFFFF"/>
                          </a:solidFill>
                          <a:effectLst/>
                          <a:latin typeface="Arial" panose="020B0604020202020204" pitchFamily="34" charset="0"/>
                          <a:cs typeface="Arial" panose="020B0604020202020204" pitchFamily="34" charset="0"/>
                        </a:rPr>
                        <a:t>Matus</a:t>
                      </a:r>
                    </a:p>
                    <a:p>
                      <a:pPr algn="ctr" fontAlgn="b"/>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700" b="1" i="0" u="none" strike="noStrike" dirty="0" smtClean="0">
                          <a:solidFill>
                            <a:srgbClr val="FFFFFF"/>
                          </a:solidFill>
                          <a:effectLst/>
                          <a:latin typeface="Arial" panose="020B0604020202020204" pitchFamily="34" charset="0"/>
                          <a:cs typeface="Arial" panose="020B0604020202020204" pitchFamily="34" charset="0"/>
                        </a:rPr>
                        <a:t>TOTAL</a:t>
                      </a:r>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03658774"/>
                  </a:ext>
                </a:extLst>
              </a:tr>
              <a:tr h="100750">
                <a:tc>
                  <a:txBody>
                    <a:bodyPr/>
                    <a:lstStyle/>
                    <a:p>
                      <a:pPr algn="l" fontAlgn="b"/>
                      <a:r>
                        <a:rPr lang="es-MX" sz="700" b="0" i="0" u="none" strike="noStrike" dirty="0">
                          <a:solidFill>
                            <a:srgbClr val="000000"/>
                          </a:solidFill>
                          <a:effectLst/>
                          <a:latin typeface="Arial" panose="020B0604020202020204" pitchFamily="34" charset="0"/>
                          <a:cs typeface="Arial" panose="020B0604020202020204" pitchFamily="34" charset="0"/>
                        </a:rPr>
                        <a:t>Administración pública</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45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9</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9</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126</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317018647"/>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Agricultura y ganadería</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dirty="0">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067499459"/>
                  </a:ext>
                </a:extLst>
              </a:tr>
              <a:tr h="100750">
                <a:tc>
                  <a:txBody>
                    <a:bodyPr/>
                    <a:lstStyle/>
                    <a:p>
                      <a:pPr algn="l" fontAlgn="b"/>
                      <a:r>
                        <a:rPr lang="es-MX" sz="700" b="0" i="0" u="none" strike="noStrike" dirty="0">
                          <a:solidFill>
                            <a:srgbClr val="000000"/>
                          </a:solidFill>
                          <a:effectLst/>
                          <a:latin typeface="Arial" panose="020B0604020202020204" pitchFamily="34" charset="0"/>
                          <a:cs typeface="Arial" panose="020B0604020202020204" pitchFamily="34" charset="0"/>
                        </a:rPr>
                        <a:t>Agua</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17</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712764858"/>
                  </a:ext>
                </a:extLst>
              </a:tr>
              <a:tr h="1904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Ciencia, tecnología e innovación</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230750940"/>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Ciudades y comunidades</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8</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7</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48</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032801905"/>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Comunicaciones y transportes</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dirty="0">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6</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27</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762237874"/>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Cooperación internacional</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dirty="0">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6</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437531413"/>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Corrupción</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dirty="0">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63953021"/>
                  </a:ext>
                </a:extLst>
              </a:tr>
              <a:tr h="10400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Cultura</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7</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dirty="0">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15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578282656"/>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Cultura y deporte</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dirty="0">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45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654119818"/>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Deportes</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7</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9</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9</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27</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251119224"/>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Derechos Humanos</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9</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22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370944894"/>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Economía</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8</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33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243892284"/>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Educación</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54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7</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38</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112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000555180"/>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Empleo</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6</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7</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307982710"/>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Empleo y desempleo</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703950897"/>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Estado de derecho y justicia</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18</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34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49685255"/>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Género</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6</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366142239"/>
                  </a:ext>
                </a:extLst>
              </a:tr>
              <a:tr h="1904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Grupos en situación de vulnerabilidad</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dirty="0">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874011697"/>
                  </a:ext>
                </a:extLst>
              </a:tr>
              <a:tr h="100750">
                <a:tc>
                  <a:txBody>
                    <a:bodyPr/>
                    <a:lstStyle/>
                    <a:p>
                      <a:pPr algn="l" fontAlgn="b"/>
                      <a:r>
                        <a:rPr lang="es-MX" sz="700" b="0" i="0" u="none" strike="noStrike" dirty="0">
                          <a:solidFill>
                            <a:srgbClr val="000000"/>
                          </a:solidFill>
                          <a:effectLst/>
                          <a:latin typeface="Arial" panose="020B0604020202020204" pitchFamily="34" charset="0"/>
                          <a:cs typeface="Arial" panose="020B0604020202020204" pitchFamily="34" charset="0"/>
                        </a:rPr>
                        <a:t>Igualdad de género</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38882734"/>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Infancia y juventud</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444654329"/>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Inseguridad</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dirty="0">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6</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29</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694889002"/>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Medio ambiente</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159540668"/>
                  </a:ext>
                </a:extLst>
              </a:tr>
              <a:tr h="1904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Medio ambiente y cambio climático</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51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dirty="0">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100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39121986"/>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Obras públicas</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18</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7</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dirty="0">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37</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149904449"/>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Otro</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248</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139</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117</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122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26</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896</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813712917"/>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Participación ciudadana</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dirty="0">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230189807"/>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Paz</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8</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dirty="0">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8</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928625842"/>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Pobreza</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295361690"/>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Política</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42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45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16</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dirty="0">
                          <a:solidFill>
                            <a:srgbClr val="000000"/>
                          </a:solidFill>
                          <a:effectLst/>
                          <a:latin typeface="Arial" panose="020B0604020202020204" pitchFamily="34" charset="0"/>
                          <a:cs typeface="Arial" panose="020B0604020202020204" pitchFamily="34" charset="0"/>
                        </a:rPr>
                        <a:t>16</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181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076090367"/>
                  </a:ext>
                </a:extLst>
              </a:tr>
              <a:tr h="190450">
                <a:tc>
                  <a:txBody>
                    <a:bodyPr/>
                    <a:lstStyle/>
                    <a:p>
                      <a:pPr algn="l" fontAlgn="b"/>
                      <a:r>
                        <a:rPr lang="es-MX" sz="700" b="0" i="0" u="none" strike="noStrike" dirty="0">
                          <a:solidFill>
                            <a:srgbClr val="000000"/>
                          </a:solidFill>
                          <a:effectLst/>
                          <a:latin typeface="Arial" panose="020B0604020202020204" pitchFamily="34" charset="0"/>
                          <a:cs typeface="Arial" panose="020B0604020202020204" pitchFamily="34" charset="0"/>
                        </a:rPr>
                        <a:t>Registro de precandidatura/candidatura</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9</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50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913742068"/>
                  </a:ext>
                </a:extLst>
              </a:tr>
              <a:tr h="100750">
                <a:tc>
                  <a:txBody>
                    <a:bodyPr/>
                    <a:lstStyle/>
                    <a:p>
                      <a:pPr algn="l" fontAlgn="b"/>
                      <a:r>
                        <a:rPr lang="es-MX" sz="700" b="0" i="0" u="none" strike="noStrike" dirty="0">
                          <a:solidFill>
                            <a:srgbClr val="000000"/>
                          </a:solidFill>
                          <a:effectLst/>
                          <a:latin typeface="Arial" panose="020B0604020202020204" pitchFamily="34" charset="0"/>
                          <a:cs typeface="Arial" panose="020B0604020202020204" pitchFamily="34" charset="0"/>
                        </a:rPr>
                        <a:t>Salud pública</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dirty="0">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dirty="0">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15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11128516"/>
                  </a:ext>
                </a:extLst>
              </a:tr>
              <a:tr h="100750">
                <a:tc>
                  <a:txBody>
                    <a:bodyPr/>
                    <a:lstStyle/>
                    <a:p>
                      <a:pPr algn="l" fontAlgn="b"/>
                      <a:r>
                        <a:rPr lang="es-MX" sz="700" b="0" i="0" u="none" strike="noStrike" dirty="0">
                          <a:solidFill>
                            <a:srgbClr val="000000"/>
                          </a:solidFill>
                          <a:effectLst/>
                          <a:latin typeface="Arial" panose="020B0604020202020204" pitchFamily="34" charset="0"/>
                          <a:cs typeface="Arial" panose="020B0604020202020204" pitchFamily="34" charset="0"/>
                        </a:rPr>
                        <a:t>Salud y bienestar</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47</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799766428"/>
                  </a:ext>
                </a:extLst>
              </a:tr>
              <a:tr h="1904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Seguridad alimentaria y agricultura</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227382375"/>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Seguridad pública</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dirty="0">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26</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046347165"/>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Transparencia</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26</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003615690"/>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Turismo</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114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17</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118</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13</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dirty="0">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264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277880887"/>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Violencia</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616831211"/>
                  </a:ext>
                </a:extLst>
              </a:tr>
              <a:tr h="100750">
                <a:tc>
                  <a:txBody>
                    <a:bodyPr/>
                    <a:lstStyle/>
                    <a:p>
                      <a:pPr algn="l" fontAlgn="b"/>
                      <a:r>
                        <a:rPr lang="es-MX" sz="700" b="0" i="0" u="none" strike="noStrike">
                          <a:solidFill>
                            <a:srgbClr val="000000"/>
                          </a:solidFill>
                          <a:effectLst/>
                          <a:latin typeface="Arial" panose="020B0604020202020204" pitchFamily="34" charset="0"/>
                          <a:cs typeface="Arial" panose="020B0604020202020204" pitchFamily="34" charset="0"/>
                        </a:rPr>
                        <a:t>Sin definir</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0" i="0" u="none" strike="noStrike">
                          <a:solidFill>
                            <a:srgbClr val="000000"/>
                          </a:solidFill>
                          <a:effectLst/>
                          <a:latin typeface="Arial" panose="020B0604020202020204" pitchFamily="34" charset="0"/>
                          <a:cs typeface="Arial" panose="020B0604020202020204" pitchFamily="34" charset="0"/>
                        </a:rPr>
                        <a:t>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700" b="1" i="0" u="none" strike="noStrike" dirty="0">
                          <a:solidFill>
                            <a:srgbClr val="000000"/>
                          </a:solidFill>
                          <a:effectLst/>
                          <a:latin typeface="Arial" panose="020B0604020202020204" pitchFamily="34" charset="0"/>
                          <a:cs typeface="Arial" panose="020B0604020202020204" pitchFamily="34" charset="0"/>
                        </a:rPr>
                        <a:t>14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545627998"/>
                  </a:ext>
                </a:extLst>
              </a:tr>
              <a:tr h="100750">
                <a:tc>
                  <a:txBody>
                    <a:bodyPr/>
                    <a:lstStyle/>
                    <a:p>
                      <a:pPr algn="l" fontAlgn="b"/>
                      <a:r>
                        <a:rPr lang="es-MX" sz="700" b="1" i="0" u="none" strike="noStrike" dirty="0">
                          <a:solidFill>
                            <a:srgbClr val="000000"/>
                          </a:solidFill>
                          <a:effectLst/>
                          <a:latin typeface="Arial" panose="020B0604020202020204" pitchFamily="34" charset="0"/>
                          <a:cs typeface="Arial" panose="020B0604020202020204" pitchFamily="34" charset="0"/>
                        </a:rPr>
                        <a:t>TOTAL</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801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312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195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190</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147</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82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68</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68</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65</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64</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57</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700" b="1" i="0" u="none" strike="noStrike">
                          <a:solidFill>
                            <a:srgbClr val="000000"/>
                          </a:solidFill>
                          <a:effectLst/>
                          <a:latin typeface="Arial" panose="020B0604020202020204" pitchFamily="34" charset="0"/>
                          <a:cs typeface="Arial" panose="020B0604020202020204" pitchFamily="34" charset="0"/>
                        </a:rPr>
                        <a:t>57</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700" b="1" i="0" u="none" strike="noStrike" dirty="0">
                          <a:solidFill>
                            <a:srgbClr val="000000"/>
                          </a:solidFill>
                          <a:effectLst/>
                          <a:latin typeface="Arial" panose="020B0604020202020204" pitchFamily="34" charset="0"/>
                          <a:cs typeface="Arial" panose="020B0604020202020204" pitchFamily="34" charset="0"/>
                        </a:rPr>
                        <a:t>52</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700" b="1" i="0" u="none" strike="noStrike" dirty="0">
                          <a:solidFill>
                            <a:srgbClr val="000000"/>
                          </a:solidFill>
                          <a:effectLst/>
                          <a:latin typeface="Arial" panose="020B0604020202020204" pitchFamily="34" charset="0"/>
                          <a:cs typeface="Arial" panose="020B0604020202020204" pitchFamily="34" charset="0"/>
                        </a:rPr>
                        <a:t>51</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700" b="1" i="0" u="none" strike="noStrike" dirty="0">
                          <a:solidFill>
                            <a:srgbClr val="000000"/>
                          </a:solidFill>
                          <a:effectLst/>
                          <a:latin typeface="Arial" panose="020B0604020202020204" pitchFamily="34" charset="0"/>
                          <a:cs typeface="Arial" panose="020B0604020202020204" pitchFamily="34" charset="0"/>
                        </a:rPr>
                        <a:t>48</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700" b="1" i="0" u="none" strike="noStrike" dirty="0">
                          <a:solidFill>
                            <a:srgbClr val="000000"/>
                          </a:solidFill>
                          <a:effectLst/>
                          <a:latin typeface="Arial" panose="020B0604020202020204" pitchFamily="34" charset="0"/>
                          <a:cs typeface="Arial" panose="020B0604020202020204" pitchFamily="34" charset="0"/>
                        </a:rPr>
                        <a:t>2257</a:t>
                      </a:r>
                    </a:p>
                  </a:txBody>
                  <a:tcPr marL="2357" marR="2357" marT="23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7755855"/>
                  </a:ext>
                </a:extLst>
              </a:tr>
            </a:tbl>
          </a:graphicData>
        </a:graphic>
      </p:graphicFrame>
      <p:sp>
        <p:nvSpPr>
          <p:cNvPr id="6" name="object 3"/>
          <p:cNvSpPr txBox="1">
            <a:spLocks/>
          </p:cNvSpPr>
          <p:nvPr/>
        </p:nvSpPr>
        <p:spPr>
          <a:xfrm>
            <a:off x="807140" y="228600"/>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TEMAS DE INTERÉS PÚBLICO PERSONAS ACTORAS POLÍTICAS   </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62</a:t>
            </a:fld>
            <a:endParaRPr spc="-25" dirty="0"/>
          </a:p>
        </p:txBody>
      </p:sp>
      <p:graphicFrame>
        <p:nvGraphicFramePr>
          <p:cNvPr id="9" name="Tabla 8"/>
          <p:cNvGraphicFramePr>
            <a:graphicFrameLocks noGrp="1"/>
          </p:cNvGraphicFramePr>
          <p:nvPr>
            <p:extLst>
              <p:ext uri="{D42A27DB-BD31-4B8C-83A1-F6EECF244321}">
                <p14:modId xmlns:p14="http://schemas.microsoft.com/office/powerpoint/2010/main" val="3840048024"/>
              </p:ext>
            </p:extLst>
          </p:nvPr>
        </p:nvGraphicFramePr>
        <p:xfrm>
          <a:off x="3314624" y="3886200"/>
          <a:ext cx="5041900" cy="787400"/>
        </p:xfrm>
        <a:graphic>
          <a:graphicData uri="http://schemas.openxmlformats.org/drawingml/2006/table">
            <a:tbl>
              <a:tblPr/>
              <a:tblGrid>
                <a:gridCol w="4051300">
                  <a:extLst>
                    <a:ext uri="{9D8B030D-6E8A-4147-A177-3AD203B41FA5}">
                      <a16:colId xmlns:a16="http://schemas.microsoft.com/office/drawing/2014/main" val="3593850699"/>
                    </a:ext>
                  </a:extLst>
                </a:gridCol>
                <a:gridCol w="990600">
                  <a:extLst>
                    <a:ext uri="{9D8B030D-6E8A-4147-A177-3AD203B41FA5}">
                      <a16:colId xmlns:a16="http://schemas.microsoft.com/office/drawing/2014/main" val="1175906212"/>
                    </a:ext>
                  </a:extLst>
                </a:gridCol>
              </a:tblGrid>
              <a:tr h="196850">
                <a:tc>
                  <a:txBody>
                    <a:bodyPr/>
                    <a:lstStyle/>
                    <a:p>
                      <a:pPr algn="ctr" fontAlgn="b"/>
                      <a:r>
                        <a:rPr lang="es-MX" sz="1200" b="1" i="0" u="none" strike="noStrike" dirty="0">
                          <a:solidFill>
                            <a:schemeClr val="bg1"/>
                          </a:solidFill>
                          <a:effectLst/>
                          <a:latin typeface="Calibri" panose="020F0502020204030204" pitchFamily="34" charset="0"/>
                        </a:rPr>
                        <a:t>LENGUAJE NO INCLUYENTE O SEXISTA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chemeClr val="bg1"/>
                          </a:solidFill>
                          <a:effectLst/>
                          <a:latin typeface="Calibri" panose="020F0502020204030204" pitchFamily="34" charset="0"/>
                        </a:rPr>
                        <a:t>MENCIÓN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4275613540"/>
                  </a:ext>
                </a:extLst>
              </a:tr>
              <a:tr h="196850">
                <a:tc>
                  <a:txBody>
                    <a:bodyPr/>
                    <a:lstStyle/>
                    <a:p>
                      <a:pPr algn="l" fontAlgn="b"/>
                      <a:r>
                        <a:rPr lang="es-MX" sz="1200" b="0" i="0" u="none" strike="noStrike" dirty="0">
                          <a:solidFill>
                            <a:srgbClr val="000000"/>
                          </a:solidFill>
                          <a:effectLst/>
                          <a:latin typeface="Calibri" panose="020F0502020204030204" pitchFamily="34" charset="0"/>
                        </a:rPr>
                        <a:t>PERSONAS AFROMEXICANAS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smtClean="0">
                          <a:solidFill>
                            <a:srgbClr val="000000"/>
                          </a:solidFill>
                          <a:effectLst/>
                          <a:latin typeface="Calibri" panose="020F0502020204030204" pitchFamily="34" charset="0"/>
                        </a:rPr>
                        <a:t>0</a:t>
                      </a:r>
                      <a:endParaRPr lang="es-MX" sz="1200" b="0" i="0" u="none" strike="noStrike" dirty="0">
                        <a:solidFill>
                          <a:srgbClr val="000000"/>
                        </a:solidFill>
                        <a:effectLst/>
                        <a:latin typeface="Calibri" panose="020F050202020403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967798668"/>
                  </a:ext>
                </a:extLst>
              </a:tr>
              <a:tr h="196850">
                <a:tc>
                  <a:txBody>
                    <a:bodyPr/>
                    <a:lstStyle/>
                    <a:p>
                      <a:pPr algn="l" fontAlgn="b"/>
                      <a:r>
                        <a:rPr lang="es-MX" sz="1200" b="0" i="0" u="none" strike="noStrike">
                          <a:solidFill>
                            <a:srgbClr val="000000"/>
                          </a:solidFill>
                          <a:effectLst/>
                          <a:latin typeface="Calibri" panose="020F0502020204030204" pitchFamily="34" charset="0"/>
                        </a:rPr>
                        <a:t>PERSONAS INDÍGENAS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smtClean="0">
                          <a:solidFill>
                            <a:srgbClr val="000000"/>
                          </a:solidFill>
                          <a:effectLst/>
                          <a:latin typeface="Calibri" panose="020F0502020204030204" pitchFamily="34" charset="0"/>
                        </a:rPr>
                        <a:t>0</a:t>
                      </a:r>
                      <a:endParaRPr lang="es-MX" sz="1200" b="0" i="0" u="none" strike="noStrike" dirty="0">
                        <a:solidFill>
                          <a:srgbClr val="000000"/>
                        </a:solidFill>
                        <a:effectLst/>
                        <a:latin typeface="Calibri" panose="020F050202020403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092704583"/>
                  </a:ext>
                </a:extLst>
              </a:tr>
              <a:tr h="196850">
                <a:tc>
                  <a:txBody>
                    <a:bodyPr/>
                    <a:lstStyle/>
                    <a:p>
                      <a:pPr algn="l" fontAlgn="ctr"/>
                      <a:r>
                        <a:rPr lang="es-MX" sz="1200" b="1" i="0" u="none" strike="noStrike" dirty="0">
                          <a:solidFill>
                            <a:srgbClr val="000000"/>
                          </a:solidFill>
                          <a:effectLst/>
                          <a:latin typeface="Calibri" panose="020F0502020204030204" pitchFamily="34" charset="0"/>
                        </a:rPr>
                        <a:t>TOTAL</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smtClean="0">
                          <a:solidFill>
                            <a:srgbClr val="000000"/>
                          </a:solidFill>
                          <a:effectLst/>
                          <a:latin typeface="Calibri" panose="020F0502020204030204" pitchFamily="34" charset="0"/>
                        </a:rPr>
                        <a:t>0</a:t>
                      </a:r>
                      <a:endParaRPr lang="es-MX" sz="1200" b="1" i="0" u="none" strike="noStrike" dirty="0">
                        <a:solidFill>
                          <a:srgbClr val="000000"/>
                        </a:solidFill>
                        <a:effectLst/>
                        <a:latin typeface="Calibri" panose="020F050202020403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94599455"/>
                  </a:ext>
                </a:extLst>
              </a:tr>
            </a:tbl>
          </a:graphicData>
        </a:graphic>
      </p:graphicFrame>
      <p:sp>
        <p:nvSpPr>
          <p:cNvPr id="2" name="Rectangle 1"/>
          <p:cNvSpPr>
            <a:spLocks noChangeArrowheads="1"/>
          </p:cNvSpPr>
          <p:nvPr/>
        </p:nvSpPr>
        <p:spPr bwMode="auto">
          <a:xfrm>
            <a:off x="950086" y="5359649"/>
            <a:ext cx="10363200" cy="872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800" i="0" u="none" strike="noStrike" cap="none" normalizeH="0" baseline="0" dirty="0" smtClean="0">
                <a:ln>
                  <a:noFill/>
                </a:ln>
                <a:solidFill>
                  <a:schemeClr val="tx1"/>
                </a:solidFill>
                <a:effectLst/>
                <a:latin typeface="Arial" panose="020B0604020202020204" pitchFamily="34" charset="0"/>
              </a:rPr>
              <a:t>Entre el 01 de</a:t>
            </a:r>
            <a:r>
              <a:rPr kumimoji="0" lang="es-MX" altLang="es-MX" sz="1800" i="0" u="none" strike="noStrike" cap="none" normalizeH="0" dirty="0" smtClean="0">
                <a:ln>
                  <a:noFill/>
                </a:ln>
                <a:solidFill>
                  <a:schemeClr val="tx1"/>
                </a:solidFill>
                <a:effectLst/>
                <a:latin typeface="Arial" panose="020B0604020202020204" pitchFamily="34" charset="0"/>
              </a:rPr>
              <a:t> mayo</a:t>
            </a:r>
            <a:r>
              <a:rPr kumimoji="0" lang="es-MX" altLang="es-MX" sz="1800" i="0" u="none" strike="noStrike" cap="none" normalizeH="0" baseline="0" dirty="0" smtClean="0">
                <a:ln>
                  <a:noFill/>
                </a:ln>
                <a:solidFill>
                  <a:schemeClr val="tx1"/>
                </a:solidFill>
                <a:effectLst/>
                <a:latin typeface="Arial" panose="020B0604020202020204" pitchFamily="34" charset="0"/>
              </a:rPr>
              <a:t> y el </a:t>
            </a:r>
            <a:r>
              <a:rPr lang="es-MX" altLang="es-MX" dirty="0" smtClean="0">
                <a:solidFill>
                  <a:schemeClr val="tx1"/>
                </a:solidFill>
                <a:latin typeface="Arial" panose="020B0604020202020204" pitchFamily="34" charset="0"/>
              </a:rPr>
              <a:t>30</a:t>
            </a:r>
            <a:r>
              <a:rPr kumimoji="0" lang="es-MX" altLang="es-MX" sz="1800" i="0" u="none" strike="noStrike" cap="none" normalizeH="0" baseline="0" dirty="0" smtClean="0">
                <a:ln>
                  <a:noFill/>
                </a:ln>
                <a:solidFill>
                  <a:schemeClr val="tx1"/>
                </a:solidFill>
                <a:effectLst/>
                <a:latin typeface="Arial" panose="020B0604020202020204" pitchFamily="34" charset="0"/>
              </a:rPr>
              <a:t> de </a:t>
            </a:r>
            <a:r>
              <a:rPr lang="es-MX" altLang="es-MX" dirty="0" smtClean="0">
                <a:solidFill>
                  <a:schemeClr val="tx1"/>
                </a:solidFill>
                <a:latin typeface="Arial" panose="020B0604020202020204" pitchFamily="34" charset="0"/>
              </a:rPr>
              <a:t>junio</a:t>
            </a:r>
            <a:r>
              <a:rPr kumimoji="0" lang="es-MX" altLang="es-MX" sz="1800" i="0" u="none" strike="noStrike" cap="none" normalizeH="0" baseline="0" dirty="0" smtClean="0">
                <a:ln>
                  <a:noFill/>
                </a:ln>
                <a:solidFill>
                  <a:schemeClr val="tx1"/>
                </a:solidFill>
                <a:effectLst/>
                <a:latin typeface="Arial" panose="020B0604020202020204" pitchFamily="34" charset="0"/>
              </a:rPr>
              <a:t> de 2026, no se identificaron menciones de lenguaje no incluyente o sexista. </a:t>
            </a:r>
          </a:p>
        </p:txBody>
      </p:sp>
      <p:graphicFrame>
        <p:nvGraphicFramePr>
          <p:cNvPr id="6" name="Gráfico 5">
            <a:extLst>
              <a:ext uri="{FF2B5EF4-FFF2-40B4-BE49-F238E27FC236}">
                <a16:creationId xmlns:a16="http://schemas.microsoft.com/office/drawing/2014/main" id="{8649AD99-2C03-98A1-CFD9-B804F18CC1A8}"/>
              </a:ext>
            </a:extLst>
          </p:cNvPr>
          <p:cNvGraphicFramePr>
            <a:graphicFrameLocks/>
          </p:cNvGraphicFramePr>
          <p:nvPr>
            <p:extLst>
              <p:ext uri="{D42A27DB-BD31-4B8C-83A1-F6EECF244321}">
                <p14:modId xmlns:p14="http://schemas.microsoft.com/office/powerpoint/2010/main" val="969959811"/>
              </p:ext>
            </p:extLst>
          </p:nvPr>
        </p:nvGraphicFramePr>
        <p:xfrm>
          <a:off x="3200400" y="729968"/>
          <a:ext cx="4969515" cy="2716493"/>
        </p:xfrm>
        <a:graphic>
          <a:graphicData uri="http://schemas.openxmlformats.org/drawingml/2006/chart">
            <c:chart xmlns:c="http://schemas.openxmlformats.org/drawingml/2006/chart" xmlns:r="http://schemas.openxmlformats.org/officeDocument/2006/relationships" r:id="rId2"/>
          </a:graphicData>
        </a:graphic>
      </p:graphicFrame>
      <p:sp>
        <p:nvSpPr>
          <p:cNvPr id="7" name="object 3"/>
          <p:cNvSpPr txBox="1">
            <a:spLocks/>
          </p:cNvSpPr>
          <p:nvPr/>
        </p:nvSpPr>
        <p:spPr>
          <a:xfrm>
            <a:off x="1720774" y="222537"/>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LENGUAJE NO INCLUYENTE Y SEXISTA   </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63</a:t>
            </a:fld>
            <a:endParaRPr spc="-25" dirty="0"/>
          </a:p>
        </p:txBody>
      </p:sp>
      <p:sp>
        <p:nvSpPr>
          <p:cNvPr id="6" name="Rectangle 1"/>
          <p:cNvSpPr>
            <a:spLocks noChangeArrowheads="1"/>
          </p:cNvSpPr>
          <p:nvPr/>
        </p:nvSpPr>
        <p:spPr bwMode="auto">
          <a:xfrm>
            <a:off x="1524000" y="5125852"/>
            <a:ext cx="9446386" cy="1338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rtl="0" eaLnBrk="0" fontAlgn="base" hangingPunct="0">
              <a:lnSpc>
                <a:spcPct val="150000"/>
              </a:lnSpc>
              <a:spcBef>
                <a:spcPct val="0"/>
              </a:spcBef>
              <a:spcAft>
                <a:spcPct val="0"/>
              </a:spcAft>
            </a:pPr>
            <a:r>
              <a:rPr kumimoji="0" lang="es-MX" altLang="es-MX" sz="1800" i="0" u="none" strike="noStrike" cap="none" normalizeH="0" baseline="0" dirty="0" smtClean="0">
                <a:ln>
                  <a:noFill/>
                </a:ln>
                <a:solidFill>
                  <a:schemeClr val="tx1"/>
                </a:solidFill>
                <a:effectLst/>
                <a:latin typeface="Arial" panose="020B0604020202020204" pitchFamily="34" charset="0"/>
              </a:rPr>
              <a:t>Entre el 01 de </a:t>
            </a:r>
            <a:r>
              <a:rPr lang="es-MX" altLang="es-MX" dirty="0" smtClean="0">
                <a:solidFill>
                  <a:schemeClr val="tx1"/>
                </a:solidFill>
                <a:latin typeface="Arial" panose="020B0604020202020204" pitchFamily="34" charset="0"/>
              </a:rPr>
              <a:t>mayo</a:t>
            </a:r>
            <a:r>
              <a:rPr kumimoji="0" lang="es-MX" altLang="es-MX" sz="1800" i="0" u="none" strike="noStrike" cap="none" normalizeH="0" baseline="0" dirty="0" smtClean="0">
                <a:ln>
                  <a:noFill/>
                </a:ln>
                <a:solidFill>
                  <a:schemeClr val="tx1"/>
                </a:solidFill>
                <a:effectLst/>
                <a:latin typeface="Arial" panose="020B0604020202020204" pitchFamily="34" charset="0"/>
              </a:rPr>
              <a:t> y el </a:t>
            </a:r>
            <a:r>
              <a:rPr lang="es-MX" altLang="es-MX" dirty="0" smtClean="0">
                <a:solidFill>
                  <a:schemeClr val="tx1"/>
                </a:solidFill>
                <a:latin typeface="Arial" panose="020B0604020202020204" pitchFamily="34" charset="0"/>
              </a:rPr>
              <a:t>30</a:t>
            </a:r>
            <a:r>
              <a:rPr kumimoji="0" lang="es-MX" altLang="es-MX" sz="1800" i="0" u="none" strike="noStrike" cap="none" normalizeH="0" baseline="0" dirty="0" smtClean="0">
                <a:ln>
                  <a:noFill/>
                </a:ln>
                <a:solidFill>
                  <a:schemeClr val="tx1"/>
                </a:solidFill>
                <a:effectLst/>
                <a:latin typeface="Arial" panose="020B0604020202020204" pitchFamily="34" charset="0"/>
              </a:rPr>
              <a:t> de </a:t>
            </a:r>
            <a:r>
              <a:rPr lang="es-MX" altLang="es-MX" dirty="0" smtClean="0">
                <a:solidFill>
                  <a:schemeClr val="tx1"/>
                </a:solidFill>
                <a:latin typeface="Arial" panose="020B0604020202020204" pitchFamily="34" charset="0"/>
              </a:rPr>
              <a:t>junio</a:t>
            </a:r>
            <a:r>
              <a:rPr kumimoji="0" lang="es-MX" altLang="es-MX" sz="1800" i="0" u="none" strike="noStrike" cap="none" normalizeH="0" baseline="0" dirty="0" smtClean="0">
                <a:ln>
                  <a:noFill/>
                </a:ln>
                <a:solidFill>
                  <a:schemeClr val="tx1"/>
                </a:solidFill>
                <a:effectLst/>
                <a:latin typeface="Arial" panose="020B0604020202020204" pitchFamily="34" charset="0"/>
              </a:rPr>
              <a:t> de 2026 </a:t>
            </a:r>
            <a:r>
              <a:rPr kumimoji="0" lang="es-MX" altLang="es-MX" sz="1800" i="0" u="none" strike="noStrike" cap="none" normalizeH="0" baseline="0" dirty="0" smtClean="0">
                <a:ln>
                  <a:noFill/>
                </a:ln>
                <a:solidFill>
                  <a:schemeClr val="tx1"/>
                </a:solidFill>
                <a:effectLst/>
                <a:latin typeface="Arial" panose="020B0604020202020204" pitchFamily="34" charset="0"/>
              </a:rPr>
              <a:t>no se registraron menciones de lenguaje no incluyente o sexista. </a:t>
            </a:r>
            <a:r>
              <a:rPr lang="es-MX" altLang="es-MX" dirty="0" smtClean="0">
                <a:solidFill>
                  <a:schemeClr val="tx1"/>
                </a:solidFill>
                <a:latin typeface="Arial" panose="020B0604020202020204" pitchFamily="34" charset="0"/>
              </a:rPr>
              <a:t>La</a:t>
            </a:r>
            <a:r>
              <a:rPr lang="es-MX" altLang="es-MX" dirty="0">
                <a:solidFill>
                  <a:schemeClr val="tx1"/>
                </a:solidFill>
                <a:latin typeface="Arial" panose="020B0604020202020204" pitchFamily="34" charset="0"/>
              </a:rPr>
              <a:t> </a:t>
            </a:r>
            <a:r>
              <a:rPr lang="es-MX" altLang="es-MX" dirty="0" smtClean="0">
                <a:solidFill>
                  <a:schemeClr val="tx1"/>
                </a:solidFill>
                <a:latin typeface="Arial" panose="020B0604020202020204" pitchFamily="34" charset="0"/>
              </a:rPr>
              <a:t>única </a:t>
            </a:r>
            <a:r>
              <a:rPr kumimoji="0" lang="es-MX" altLang="es-MX" sz="1800" i="0" u="none" strike="noStrike" cap="none" normalizeH="0" baseline="0" dirty="0" smtClean="0">
                <a:ln>
                  <a:noFill/>
                </a:ln>
                <a:solidFill>
                  <a:schemeClr val="tx1"/>
                </a:solidFill>
                <a:effectLst/>
                <a:latin typeface="Arial" panose="020B0604020202020204" pitchFamily="34" charset="0"/>
              </a:rPr>
              <a:t>mención</a:t>
            </a:r>
            <a:r>
              <a:rPr kumimoji="0" lang="es-MX" altLang="es-MX" sz="1800" i="0" u="none" strike="noStrike" cap="none" normalizeH="0" dirty="0" smtClean="0">
                <a:ln>
                  <a:noFill/>
                </a:ln>
                <a:solidFill>
                  <a:schemeClr val="tx1"/>
                </a:solidFill>
                <a:effectLst/>
                <a:latin typeface="Arial" panose="020B0604020202020204" pitchFamily="34" charset="0"/>
              </a:rPr>
              <a:t> </a:t>
            </a:r>
            <a:r>
              <a:rPr lang="es-MX" altLang="es-MX" dirty="0" smtClean="0">
                <a:solidFill>
                  <a:schemeClr val="tx1"/>
                </a:solidFill>
                <a:latin typeface="Arial" panose="020B0604020202020204" pitchFamily="34" charset="0"/>
              </a:rPr>
              <a:t>relacionada se refiere a una propuesta de </a:t>
            </a:r>
            <a:r>
              <a:rPr lang="es-MX" sz="1800" b="0" i="0" u="none" strike="noStrike" dirty="0" smtClean="0">
                <a:solidFill>
                  <a:srgbClr val="000000"/>
                </a:solidFill>
                <a:effectLst/>
                <a:latin typeface="Aptos Narrow" panose="02110004020202020204"/>
              </a:rPr>
              <a:t>uso </a:t>
            </a:r>
            <a:r>
              <a:rPr lang="es-MX" sz="1800" b="0" i="0" u="none" strike="noStrike" dirty="0" smtClean="0">
                <a:solidFill>
                  <a:srgbClr val="000000"/>
                </a:solidFill>
                <a:effectLst/>
                <a:latin typeface="Aptos Narrow" panose="02110004020202020204"/>
              </a:rPr>
              <a:t>del lenguaje inclusivo y no sexista. </a:t>
            </a:r>
            <a:endParaRPr kumimoji="0" lang="es-MX" altLang="es-MX" sz="1800" i="0" u="none" strike="noStrike" cap="none" normalizeH="0" baseline="0" dirty="0" smtClean="0">
              <a:ln>
                <a:noFill/>
              </a:ln>
              <a:solidFill>
                <a:schemeClr val="tx1"/>
              </a:solidFill>
              <a:effectLst/>
              <a:latin typeface="Arial" panose="020B0604020202020204" pitchFamily="34" charset="0"/>
            </a:endParaRPr>
          </a:p>
        </p:txBody>
      </p:sp>
      <p:graphicFrame>
        <p:nvGraphicFramePr>
          <p:cNvPr id="12" name="Tabla 11"/>
          <p:cNvGraphicFramePr>
            <a:graphicFrameLocks noGrp="1"/>
          </p:cNvGraphicFramePr>
          <p:nvPr>
            <p:extLst>
              <p:ext uri="{D42A27DB-BD31-4B8C-83A1-F6EECF244321}">
                <p14:modId xmlns:p14="http://schemas.microsoft.com/office/powerpoint/2010/main" val="1354484346"/>
              </p:ext>
            </p:extLst>
          </p:nvPr>
        </p:nvGraphicFramePr>
        <p:xfrm>
          <a:off x="3124200" y="4191000"/>
          <a:ext cx="4876800" cy="732742"/>
        </p:xfrm>
        <a:graphic>
          <a:graphicData uri="http://schemas.openxmlformats.org/drawingml/2006/table">
            <a:tbl>
              <a:tblPr/>
              <a:tblGrid>
                <a:gridCol w="3467100">
                  <a:extLst>
                    <a:ext uri="{9D8B030D-6E8A-4147-A177-3AD203B41FA5}">
                      <a16:colId xmlns:a16="http://schemas.microsoft.com/office/drawing/2014/main" val="3172289091"/>
                    </a:ext>
                  </a:extLst>
                </a:gridCol>
                <a:gridCol w="1409700">
                  <a:extLst>
                    <a:ext uri="{9D8B030D-6E8A-4147-A177-3AD203B41FA5}">
                      <a16:colId xmlns:a16="http://schemas.microsoft.com/office/drawing/2014/main" val="2727435498"/>
                    </a:ext>
                  </a:extLst>
                </a:gridCol>
              </a:tblGrid>
              <a:tr h="200612">
                <a:tc>
                  <a:txBody>
                    <a:bodyPr/>
                    <a:lstStyle/>
                    <a:p>
                      <a:pPr algn="ctr" fontAlgn="b"/>
                      <a:r>
                        <a:rPr lang="es-MX" sz="1200" b="1" i="0" u="none" strike="noStrike" dirty="0">
                          <a:solidFill>
                            <a:srgbClr val="FFFFFF"/>
                          </a:solidFill>
                          <a:effectLst/>
                          <a:latin typeface="Aptos Narrow" panose="02110004020202020204"/>
                        </a:rPr>
                        <a:t>ROLES O ESTEREOTIPOS DE GÉNERO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FFFFFF"/>
                          </a:solidFill>
                          <a:effectLst/>
                          <a:latin typeface="Aptos Narrow" panose="02110004020202020204"/>
                        </a:rPr>
                        <a:t>MENCIÓN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360021593"/>
                  </a:ext>
                </a:extLst>
              </a:tr>
              <a:tr h="196850">
                <a:tc>
                  <a:txBody>
                    <a:bodyPr/>
                    <a:lstStyle/>
                    <a:p>
                      <a:pPr algn="l" fontAlgn="b"/>
                      <a:r>
                        <a:rPr lang="es-MX" sz="1100" b="0" i="0" u="none" strike="noStrike" dirty="0">
                          <a:solidFill>
                            <a:srgbClr val="000000"/>
                          </a:solidFill>
                          <a:effectLst/>
                          <a:latin typeface="Aptos Narrow" panose="02110004020202020204"/>
                        </a:rPr>
                        <a:t>Propuesta sobre el uso del lenguaje inclusivo y no sexista.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dirty="0">
                          <a:solidFill>
                            <a:srgbClr val="000000"/>
                          </a:solidFill>
                          <a:effectLst/>
                          <a:latin typeface="Aptos Narrow" panose="02110004020202020204"/>
                        </a:rPr>
                        <a:t>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175707701"/>
                  </a:ext>
                </a:extLst>
              </a:tr>
              <a:tr h="196850">
                <a:tc>
                  <a:txBody>
                    <a:bodyPr/>
                    <a:lstStyle/>
                    <a:p>
                      <a:pPr algn="l" fontAlgn="ctr"/>
                      <a:r>
                        <a:rPr lang="es-MX" sz="1200" b="1" i="0" u="none" strike="noStrike">
                          <a:solidFill>
                            <a:srgbClr val="000000"/>
                          </a:solidFill>
                          <a:effectLst/>
                          <a:latin typeface="Aptos Narrow" panose="02110004020202020204"/>
                        </a:rPr>
                        <a:t>TOTAL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200" b="1" i="0" u="none" strike="noStrike" dirty="0">
                          <a:solidFill>
                            <a:srgbClr val="000000"/>
                          </a:solidFill>
                          <a:effectLst/>
                          <a:latin typeface="Aptos Narrow" panose="02110004020202020204"/>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1458353"/>
                  </a:ext>
                </a:extLst>
              </a:tr>
            </a:tbl>
          </a:graphicData>
        </a:graphic>
      </p:graphicFrame>
      <p:graphicFrame>
        <p:nvGraphicFramePr>
          <p:cNvPr id="13" name="Gráfico 12"/>
          <p:cNvGraphicFramePr>
            <a:graphicFrameLocks/>
          </p:cNvGraphicFramePr>
          <p:nvPr>
            <p:extLst>
              <p:ext uri="{D42A27DB-BD31-4B8C-83A1-F6EECF244321}">
                <p14:modId xmlns:p14="http://schemas.microsoft.com/office/powerpoint/2010/main" val="873008827"/>
              </p:ext>
            </p:extLst>
          </p:nvPr>
        </p:nvGraphicFramePr>
        <p:xfrm>
          <a:off x="3276600" y="762000"/>
          <a:ext cx="4572000"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7" name="object 3"/>
          <p:cNvSpPr txBox="1">
            <a:spLocks/>
          </p:cNvSpPr>
          <p:nvPr/>
        </p:nvSpPr>
        <p:spPr>
          <a:xfrm>
            <a:off x="1720774" y="222537"/>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ROLES DE ESTEREOTIPO DE GÉNERO</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64</a:t>
            </a:fld>
            <a:endParaRPr spc="-25" dirty="0"/>
          </a:p>
        </p:txBody>
      </p:sp>
      <p:sp>
        <p:nvSpPr>
          <p:cNvPr id="10" name="Rectangle 1"/>
          <p:cNvSpPr>
            <a:spLocks noChangeArrowheads="1"/>
          </p:cNvSpPr>
          <p:nvPr/>
        </p:nvSpPr>
        <p:spPr bwMode="auto">
          <a:xfrm>
            <a:off x="2438400" y="5280139"/>
            <a:ext cx="9144000" cy="1061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smtClean="0">
                <a:ln>
                  <a:noFill/>
                </a:ln>
                <a:solidFill>
                  <a:schemeClr val="tx1"/>
                </a:solidFill>
                <a:effectLst/>
                <a:latin typeface="Arial" panose="020B0604020202020204" pitchFamily="34" charset="0"/>
              </a:rPr>
              <a:t>Con respecto al enfoque de la cobertura, en las notas codificadas del 01 de </a:t>
            </a:r>
            <a:r>
              <a:rPr lang="es-MX" altLang="es-MX" sz="1400" dirty="0" smtClean="0">
                <a:solidFill>
                  <a:schemeClr val="tx1"/>
                </a:solidFill>
                <a:latin typeface="Arial" panose="020B0604020202020204" pitchFamily="34" charset="0"/>
              </a:rPr>
              <a:t>mayo</a:t>
            </a:r>
            <a:r>
              <a:rPr kumimoji="0" lang="es-MX" altLang="es-MX" sz="1400" i="0" u="none" strike="noStrike" cap="none" normalizeH="0" baseline="0" dirty="0" smtClean="0">
                <a:ln>
                  <a:noFill/>
                </a:ln>
                <a:solidFill>
                  <a:schemeClr val="tx1"/>
                </a:solidFill>
                <a:effectLst/>
                <a:latin typeface="Arial" panose="020B0604020202020204" pitchFamily="34" charset="0"/>
              </a:rPr>
              <a:t> al </a:t>
            </a:r>
            <a:r>
              <a:rPr lang="es-MX" altLang="es-MX" sz="1400" dirty="0" smtClean="0">
                <a:solidFill>
                  <a:schemeClr val="tx1"/>
                </a:solidFill>
                <a:latin typeface="Arial" panose="020B0604020202020204" pitchFamily="34" charset="0"/>
              </a:rPr>
              <a:t>30</a:t>
            </a:r>
            <a:r>
              <a:rPr kumimoji="0" lang="es-MX" altLang="es-MX" sz="1400" i="0" u="none" strike="noStrike" cap="none" normalizeH="0" baseline="0" dirty="0" smtClean="0">
                <a:ln>
                  <a:noFill/>
                </a:ln>
                <a:solidFill>
                  <a:schemeClr val="tx1"/>
                </a:solidFill>
                <a:effectLst/>
                <a:latin typeface="Arial" panose="020B0604020202020204" pitchFamily="34" charset="0"/>
              </a:rPr>
              <a:t> de </a:t>
            </a:r>
            <a:r>
              <a:rPr lang="es-MX" altLang="es-MX" sz="1400" dirty="0" smtClean="0">
                <a:solidFill>
                  <a:schemeClr val="tx1"/>
                </a:solidFill>
                <a:latin typeface="Arial" panose="020B0604020202020204" pitchFamily="34" charset="0"/>
              </a:rPr>
              <a:t>junio</a:t>
            </a:r>
            <a:r>
              <a:rPr kumimoji="0" lang="es-MX" altLang="es-MX" sz="1400" i="0" u="none" strike="noStrike" cap="none" normalizeH="0" baseline="0" dirty="0" smtClean="0">
                <a:ln>
                  <a:noFill/>
                </a:ln>
                <a:solidFill>
                  <a:schemeClr val="tx1"/>
                </a:solidFill>
                <a:effectLst/>
                <a:latin typeface="Arial" panose="020B0604020202020204" pitchFamily="34" charset="0"/>
              </a:rPr>
              <a:t> de 2026 se identificó</a:t>
            </a:r>
            <a:r>
              <a:rPr kumimoji="0" lang="es-MX" altLang="es-MX" sz="1400" i="0" u="none" strike="noStrike" cap="none" normalizeH="0" dirty="0" smtClean="0">
                <a:ln>
                  <a:noFill/>
                </a:ln>
                <a:solidFill>
                  <a:schemeClr val="tx1"/>
                </a:solidFill>
                <a:effectLst/>
                <a:latin typeface="Arial" panose="020B0604020202020204" pitchFamily="34" charset="0"/>
              </a:rPr>
              <a:t> 1 </a:t>
            </a:r>
            <a:r>
              <a:rPr kumimoji="0" lang="es-MX" altLang="es-MX" sz="1400" i="0" u="none" strike="noStrike" cap="none" normalizeH="0" baseline="0" dirty="0" smtClean="0">
                <a:ln>
                  <a:noFill/>
                </a:ln>
                <a:solidFill>
                  <a:schemeClr val="tx1"/>
                </a:solidFill>
                <a:effectLst/>
                <a:latin typeface="Arial" panose="020B0604020202020204" pitchFamily="34" charset="0"/>
              </a:rPr>
              <a:t>mención relacionada con personas actoras políticas. Se vincula con el tema </a:t>
            </a:r>
            <a:r>
              <a:rPr lang="es-MX" altLang="es-MX" sz="1400" dirty="0" smtClean="0">
                <a:solidFill>
                  <a:schemeClr val="tx1"/>
                </a:solidFill>
                <a:latin typeface="Arial" panose="020B0604020202020204" pitchFamily="34" charset="0"/>
              </a:rPr>
              <a:t>de credenciales académicas o profesionales. </a:t>
            </a:r>
            <a:endParaRPr kumimoji="0" lang="es-MX" altLang="es-MX" sz="1400" i="0" u="none" strike="noStrike" cap="none" normalizeH="0" baseline="0" dirty="0" smtClean="0">
              <a:ln>
                <a:noFill/>
              </a:ln>
              <a:solidFill>
                <a:schemeClr val="tx1"/>
              </a:solidFill>
              <a:effectLst/>
              <a:latin typeface="Arial" panose="020B0604020202020204" pitchFamily="34" charset="0"/>
            </a:endParaRPr>
          </a:p>
        </p:txBody>
      </p:sp>
      <p:graphicFrame>
        <p:nvGraphicFramePr>
          <p:cNvPr id="3" name="Tabla 2"/>
          <p:cNvGraphicFramePr>
            <a:graphicFrameLocks noGrp="1"/>
          </p:cNvGraphicFramePr>
          <p:nvPr>
            <p:extLst>
              <p:ext uri="{D42A27DB-BD31-4B8C-83A1-F6EECF244321}">
                <p14:modId xmlns:p14="http://schemas.microsoft.com/office/powerpoint/2010/main" val="677284396"/>
              </p:ext>
            </p:extLst>
          </p:nvPr>
        </p:nvGraphicFramePr>
        <p:xfrm>
          <a:off x="3657600" y="3779477"/>
          <a:ext cx="4876800" cy="1377950"/>
        </p:xfrm>
        <a:graphic>
          <a:graphicData uri="http://schemas.openxmlformats.org/drawingml/2006/table">
            <a:tbl>
              <a:tblPr/>
              <a:tblGrid>
                <a:gridCol w="3467100">
                  <a:extLst>
                    <a:ext uri="{9D8B030D-6E8A-4147-A177-3AD203B41FA5}">
                      <a16:colId xmlns:a16="http://schemas.microsoft.com/office/drawing/2014/main" val="2444223118"/>
                    </a:ext>
                  </a:extLst>
                </a:gridCol>
                <a:gridCol w="1409700">
                  <a:extLst>
                    <a:ext uri="{9D8B030D-6E8A-4147-A177-3AD203B41FA5}">
                      <a16:colId xmlns:a16="http://schemas.microsoft.com/office/drawing/2014/main" val="3529487272"/>
                    </a:ext>
                  </a:extLst>
                </a:gridCol>
              </a:tblGrid>
              <a:tr h="196850">
                <a:tc>
                  <a:txBody>
                    <a:bodyPr/>
                    <a:lstStyle/>
                    <a:p>
                      <a:pPr algn="ctr" fontAlgn="b"/>
                      <a:r>
                        <a:rPr lang="es-MX" sz="1200" b="1" i="0" u="none" strike="noStrike">
                          <a:solidFill>
                            <a:srgbClr val="FFFFFF"/>
                          </a:solidFill>
                          <a:effectLst/>
                          <a:latin typeface="Aptos Narrow" panose="02110004020202020204"/>
                        </a:rPr>
                        <a:t>ENFOQUE DE LA COBERTURA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FFFFFF"/>
                          </a:solidFill>
                          <a:effectLst/>
                          <a:latin typeface="Aptos Narrow" panose="02110004020202020204"/>
                        </a:rPr>
                        <a:t>MENCIÓN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077692421"/>
                  </a:ext>
                </a:extLst>
              </a:tr>
              <a:tr h="196850">
                <a:tc>
                  <a:txBody>
                    <a:bodyPr/>
                    <a:lstStyle/>
                    <a:p>
                      <a:pPr algn="l" fontAlgn="b"/>
                      <a:r>
                        <a:rPr lang="es-MX" sz="1200" b="0" i="0" u="none" strike="noStrike">
                          <a:solidFill>
                            <a:srgbClr val="000000"/>
                          </a:solidFill>
                          <a:effectLst/>
                          <a:latin typeface="Aptos Narrow" panose="02110004020202020204"/>
                        </a:rPr>
                        <a:t>Capacidades físicas o mentales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86432681"/>
                  </a:ext>
                </a:extLst>
              </a:tr>
              <a:tr h="196850">
                <a:tc>
                  <a:txBody>
                    <a:bodyPr/>
                    <a:lstStyle/>
                    <a:p>
                      <a:pPr algn="l" fontAlgn="b"/>
                      <a:r>
                        <a:rPr lang="es-MX" sz="1200" b="0" i="0" u="none" strike="noStrike" dirty="0" smtClean="0">
                          <a:solidFill>
                            <a:srgbClr val="000000"/>
                          </a:solidFill>
                          <a:effectLst/>
                          <a:latin typeface="Aptos Narrow" panose="02110004020202020204"/>
                        </a:rPr>
                        <a:t>Personas</a:t>
                      </a:r>
                      <a:r>
                        <a:rPr lang="es-MX" sz="1200" b="0" i="0" u="none" strike="noStrike" baseline="0" dirty="0" smtClean="0">
                          <a:solidFill>
                            <a:srgbClr val="000000"/>
                          </a:solidFill>
                          <a:effectLst/>
                          <a:latin typeface="Aptos Narrow" panose="02110004020202020204"/>
                        </a:rPr>
                        <a:t> de la diversidad sexual o de género</a:t>
                      </a:r>
                      <a:endParaRPr lang="es-MX" sz="1200" b="0" i="0" u="none" strike="noStrike" dirty="0">
                        <a:solidFill>
                          <a:srgbClr val="000000"/>
                        </a:solidFill>
                        <a:effectLst/>
                        <a:latin typeface="Aptos Narrow" panose="02110004020202020204"/>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256499965"/>
                  </a:ext>
                </a:extLst>
              </a:tr>
              <a:tr h="196850">
                <a:tc>
                  <a:txBody>
                    <a:bodyPr/>
                    <a:lstStyle/>
                    <a:p>
                      <a:pPr algn="l" fontAlgn="b"/>
                      <a:r>
                        <a:rPr lang="es-MX" sz="1200" b="0" i="0" u="none" strike="noStrike">
                          <a:solidFill>
                            <a:srgbClr val="000000"/>
                          </a:solidFill>
                          <a:effectLst/>
                          <a:latin typeface="Aptos Narrow" panose="02110004020202020204"/>
                        </a:rPr>
                        <a:t>Relaciones familiares, profesionales o de amistad</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884243578"/>
                  </a:ext>
                </a:extLst>
              </a:tr>
              <a:tr h="196850">
                <a:tc>
                  <a:txBody>
                    <a:bodyPr/>
                    <a:lstStyle/>
                    <a:p>
                      <a:pPr algn="l" fontAlgn="b"/>
                      <a:r>
                        <a:rPr lang="es-MX" sz="1200" b="0" i="0" u="none" strike="noStrike" dirty="0">
                          <a:solidFill>
                            <a:srgbClr val="000000"/>
                          </a:solidFill>
                          <a:effectLst/>
                          <a:latin typeface="Aptos Narrow" panose="02110004020202020204"/>
                        </a:rPr>
                        <a:t>Credenciales académicas o profesionales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889294943"/>
                  </a:ext>
                </a:extLst>
              </a:tr>
              <a:tr h="196850">
                <a:tc>
                  <a:txBody>
                    <a:bodyPr/>
                    <a:lstStyle/>
                    <a:p>
                      <a:pPr algn="l" fontAlgn="b"/>
                      <a:r>
                        <a:rPr lang="es-MX" sz="1200" b="0" i="0" u="none" strike="noStrike" dirty="0">
                          <a:solidFill>
                            <a:srgbClr val="000000"/>
                          </a:solidFill>
                          <a:effectLst/>
                          <a:latin typeface="Aptos Narrow" panose="02110004020202020204"/>
                        </a:rPr>
                        <a:t>Reputación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panose="02110004020202020204"/>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625107738"/>
                  </a:ext>
                </a:extLst>
              </a:tr>
              <a:tr h="196850">
                <a:tc>
                  <a:txBody>
                    <a:bodyPr/>
                    <a:lstStyle/>
                    <a:p>
                      <a:pPr algn="l" fontAlgn="ctr"/>
                      <a:r>
                        <a:rPr lang="es-MX" sz="1200" b="1" i="0" u="none" strike="noStrike">
                          <a:solidFill>
                            <a:srgbClr val="000000"/>
                          </a:solidFill>
                          <a:effectLst/>
                          <a:latin typeface="Aptos Narrow" panose="02110004020202020204"/>
                        </a:rPr>
                        <a:t>TOTAL</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253691789"/>
                  </a:ext>
                </a:extLst>
              </a:tr>
            </a:tbl>
          </a:graphicData>
        </a:graphic>
      </p:graphicFrame>
      <p:graphicFrame>
        <p:nvGraphicFramePr>
          <p:cNvPr id="8" name="Gráfico 7">
            <a:extLst>
              <a:ext uri="{FF2B5EF4-FFF2-40B4-BE49-F238E27FC236}">
                <a16:creationId xmlns:a16="http://schemas.microsoft.com/office/drawing/2014/main" id="{F2A3B2BF-82BA-F99A-6BAF-23E0C4BC8B22}"/>
              </a:ext>
            </a:extLst>
          </p:cNvPr>
          <p:cNvGraphicFramePr>
            <a:graphicFrameLocks/>
          </p:cNvGraphicFramePr>
          <p:nvPr>
            <p:extLst>
              <p:ext uri="{D42A27DB-BD31-4B8C-83A1-F6EECF244321}">
                <p14:modId xmlns:p14="http://schemas.microsoft.com/office/powerpoint/2010/main" val="3436638004"/>
              </p:ext>
            </p:extLst>
          </p:nvPr>
        </p:nvGraphicFramePr>
        <p:xfrm>
          <a:off x="3340166" y="762000"/>
          <a:ext cx="5511667" cy="2718628"/>
        </p:xfrm>
        <a:graphic>
          <a:graphicData uri="http://schemas.openxmlformats.org/drawingml/2006/chart">
            <c:chart xmlns:c="http://schemas.openxmlformats.org/drawingml/2006/chart" xmlns:r="http://schemas.openxmlformats.org/officeDocument/2006/relationships" r:id="rId2"/>
          </a:graphicData>
        </a:graphic>
      </p:graphicFrame>
      <p:sp>
        <p:nvSpPr>
          <p:cNvPr id="6" name="object 3"/>
          <p:cNvSpPr txBox="1">
            <a:spLocks/>
          </p:cNvSpPr>
          <p:nvPr/>
        </p:nvSpPr>
        <p:spPr>
          <a:xfrm>
            <a:off x="1720774" y="222537"/>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ENFOQUE DE LA COBERTURA</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3016885" y="4510404"/>
            <a:ext cx="5414518" cy="722884"/>
          </a:xfrm>
          <a:prstGeom prst="rect">
            <a:avLst/>
          </a:prstGeom>
        </p:spPr>
      </p:pic>
      <p:pic>
        <p:nvPicPr>
          <p:cNvPr id="4" name="object 4"/>
          <p:cNvPicPr/>
          <p:nvPr/>
        </p:nvPicPr>
        <p:blipFill>
          <a:blip r:embed="rId3" cstate="print"/>
          <a:stretch>
            <a:fillRect/>
          </a:stretch>
        </p:blipFill>
        <p:spPr>
          <a:xfrm>
            <a:off x="3016885" y="891158"/>
            <a:ext cx="5428869" cy="3295650"/>
          </a:xfrm>
          <a:prstGeom prst="rect">
            <a:avLst/>
          </a:prstGeom>
        </p:spPr>
      </p:pic>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65</a:t>
            </a:fld>
            <a:endParaRPr spc="-25" dirty="0"/>
          </a:p>
        </p:txBody>
      </p:sp>
      <p:sp>
        <p:nvSpPr>
          <p:cNvPr id="6" name="Rectangle 1"/>
          <p:cNvSpPr>
            <a:spLocks noChangeArrowheads="1"/>
          </p:cNvSpPr>
          <p:nvPr/>
        </p:nvSpPr>
        <p:spPr bwMode="auto">
          <a:xfrm>
            <a:off x="2667000" y="5576858"/>
            <a:ext cx="7543800" cy="698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smtClean="0">
                <a:ln>
                  <a:noFill/>
                </a:ln>
                <a:solidFill>
                  <a:schemeClr val="tx1"/>
                </a:solidFill>
                <a:effectLst/>
                <a:latin typeface="Arial" panose="020B0604020202020204" pitchFamily="34" charset="0"/>
              </a:rPr>
              <a:t>Entre el 01 de </a:t>
            </a:r>
            <a:r>
              <a:rPr lang="es-MX" altLang="es-MX" sz="1400" dirty="0" smtClean="0">
                <a:solidFill>
                  <a:schemeClr val="tx1"/>
                </a:solidFill>
                <a:latin typeface="Arial" panose="020B0604020202020204" pitchFamily="34" charset="0"/>
              </a:rPr>
              <a:t>mayo</a:t>
            </a:r>
            <a:r>
              <a:rPr kumimoji="0" lang="es-MX" altLang="es-MX" sz="1400" i="0" u="none" strike="noStrike" cap="none" normalizeH="0" baseline="0" dirty="0" smtClean="0">
                <a:ln>
                  <a:noFill/>
                </a:ln>
                <a:solidFill>
                  <a:schemeClr val="tx1"/>
                </a:solidFill>
                <a:effectLst/>
                <a:latin typeface="Arial" panose="020B0604020202020204" pitchFamily="34" charset="0"/>
              </a:rPr>
              <a:t> </a:t>
            </a:r>
            <a:r>
              <a:rPr lang="es-MX" altLang="es-MX" sz="1400" dirty="0" smtClean="0">
                <a:solidFill>
                  <a:schemeClr val="tx1"/>
                </a:solidFill>
                <a:latin typeface="Arial" panose="020B0604020202020204" pitchFamily="34" charset="0"/>
              </a:rPr>
              <a:t>al</a:t>
            </a:r>
            <a:r>
              <a:rPr kumimoji="0" lang="es-MX" altLang="es-MX" sz="1400" i="0" u="none" strike="noStrike" cap="none" normalizeH="0" baseline="0" dirty="0" smtClean="0">
                <a:ln>
                  <a:noFill/>
                </a:ln>
                <a:solidFill>
                  <a:schemeClr val="tx1"/>
                </a:solidFill>
                <a:effectLst/>
                <a:latin typeface="Arial" panose="020B0604020202020204" pitchFamily="34" charset="0"/>
              </a:rPr>
              <a:t> 30 de </a:t>
            </a:r>
            <a:r>
              <a:rPr lang="es-MX" altLang="es-MX" sz="1400" dirty="0" smtClean="0">
                <a:solidFill>
                  <a:schemeClr val="tx1"/>
                </a:solidFill>
                <a:latin typeface="Arial" panose="020B0604020202020204" pitchFamily="34" charset="0"/>
              </a:rPr>
              <a:t>juni</a:t>
            </a:r>
            <a:r>
              <a:rPr kumimoji="0" lang="es-MX" altLang="es-MX" sz="1400" i="0" u="none" strike="noStrike" cap="none" normalizeH="0" baseline="0" dirty="0" smtClean="0">
                <a:ln>
                  <a:noFill/>
                </a:ln>
                <a:solidFill>
                  <a:schemeClr val="tx1"/>
                </a:solidFill>
                <a:effectLst/>
                <a:latin typeface="Arial" panose="020B0604020202020204" pitchFamily="34" charset="0"/>
              </a:rPr>
              <a:t>o de 2026, no se identificaron menciones relacionadas con personas actoras políticas que presentaran contenidos estereotipados o discriminatorios.</a:t>
            </a:r>
          </a:p>
        </p:txBody>
      </p:sp>
      <p:sp>
        <p:nvSpPr>
          <p:cNvPr id="7" name="object 3"/>
          <p:cNvSpPr txBox="1">
            <a:spLocks/>
          </p:cNvSpPr>
          <p:nvPr/>
        </p:nvSpPr>
        <p:spPr>
          <a:xfrm>
            <a:off x="1720774" y="222537"/>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ESTEREOTIPO O DISCRIMINACIÓN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66</a:t>
            </a:fld>
            <a:endParaRPr spc="-25" dirty="0"/>
          </a:p>
        </p:txBody>
      </p:sp>
      <p:sp>
        <p:nvSpPr>
          <p:cNvPr id="10" name="Rectangle 1"/>
          <p:cNvSpPr>
            <a:spLocks noChangeArrowheads="1"/>
          </p:cNvSpPr>
          <p:nvPr/>
        </p:nvSpPr>
        <p:spPr bwMode="auto">
          <a:xfrm>
            <a:off x="1435973" y="5105400"/>
            <a:ext cx="9767775" cy="1287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800" i="0" u="none" strike="noStrike" cap="none" normalizeH="0" baseline="0" dirty="0" smtClean="0">
                <a:ln>
                  <a:noFill/>
                </a:ln>
                <a:solidFill>
                  <a:schemeClr val="tx1"/>
                </a:solidFill>
                <a:effectLst/>
                <a:latin typeface="Arial" panose="020B0604020202020204" pitchFamily="34" charset="0"/>
              </a:rPr>
              <a:t>Entre el 01 de</a:t>
            </a:r>
            <a:r>
              <a:rPr kumimoji="0" lang="es-MX" altLang="es-MX" sz="1800" i="0" u="none" strike="noStrike" cap="none" normalizeH="0" dirty="0" smtClean="0">
                <a:ln>
                  <a:noFill/>
                </a:ln>
                <a:solidFill>
                  <a:schemeClr val="tx1"/>
                </a:solidFill>
                <a:effectLst/>
                <a:latin typeface="Arial" panose="020B0604020202020204" pitchFamily="34" charset="0"/>
              </a:rPr>
              <a:t> mayo</a:t>
            </a:r>
            <a:r>
              <a:rPr kumimoji="0" lang="es-MX" altLang="es-MX" sz="1800" i="0" u="none" strike="noStrike" cap="none" normalizeH="0" baseline="0" dirty="0" smtClean="0">
                <a:ln>
                  <a:noFill/>
                </a:ln>
                <a:solidFill>
                  <a:schemeClr val="tx1"/>
                </a:solidFill>
                <a:effectLst/>
                <a:latin typeface="Arial" panose="020B0604020202020204" pitchFamily="34" charset="0"/>
              </a:rPr>
              <a:t> y el </a:t>
            </a:r>
            <a:r>
              <a:rPr lang="es-MX" altLang="es-MX" dirty="0" smtClean="0">
                <a:solidFill>
                  <a:schemeClr val="tx1"/>
                </a:solidFill>
                <a:latin typeface="Arial" panose="020B0604020202020204" pitchFamily="34" charset="0"/>
              </a:rPr>
              <a:t>30</a:t>
            </a:r>
            <a:r>
              <a:rPr kumimoji="0" lang="es-MX" altLang="es-MX" sz="1800" i="0" u="none" strike="noStrike" cap="none" normalizeH="0" baseline="0" dirty="0" smtClean="0">
                <a:ln>
                  <a:noFill/>
                </a:ln>
                <a:solidFill>
                  <a:schemeClr val="tx1"/>
                </a:solidFill>
                <a:effectLst/>
                <a:latin typeface="Arial" panose="020B0604020202020204" pitchFamily="34" charset="0"/>
              </a:rPr>
              <a:t> de </a:t>
            </a:r>
            <a:r>
              <a:rPr lang="es-MX" altLang="es-MX" dirty="0" smtClean="0">
                <a:solidFill>
                  <a:schemeClr val="tx1"/>
                </a:solidFill>
                <a:latin typeface="Arial" panose="020B0604020202020204" pitchFamily="34" charset="0"/>
              </a:rPr>
              <a:t>junio</a:t>
            </a:r>
            <a:r>
              <a:rPr kumimoji="0" lang="es-MX" altLang="es-MX" sz="1800" i="0" u="none" strike="noStrike" cap="none" normalizeH="0" baseline="0" dirty="0" smtClean="0">
                <a:ln>
                  <a:noFill/>
                </a:ln>
                <a:solidFill>
                  <a:schemeClr val="tx1"/>
                </a:solidFill>
                <a:effectLst/>
                <a:latin typeface="Arial" panose="020B0604020202020204" pitchFamily="34" charset="0"/>
              </a:rPr>
              <a:t> de 2026 se registró </a:t>
            </a:r>
            <a:r>
              <a:rPr lang="es-MX" altLang="es-MX" dirty="0" smtClean="0">
                <a:solidFill>
                  <a:schemeClr val="tx1"/>
                </a:solidFill>
                <a:latin typeface="Arial" panose="020B0604020202020204" pitchFamily="34" charset="0"/>
              </a:rPr>
              <a:t>1</a:t>
            </a:r>
            <a:r>
              <a:rPr kumimoji="0" lang="es-MX" altLang="es-MX" sz="1800" i="0" u="none" strike="noStrike" cap="none" normalizeH="0" baseline="0" dirty="0" smtClean="0">
                <a:ln>
                  <a:noFill/>
                </a:ln>
                <a:solidFill>
                  <a:schemeClr val="tx1"/>
                </a:solidFill>
                <a:effectLst/>
                <a:latin typeface="Arial" panose="020B0604020202020204" pitchFamily="34" charset="0"/>
              </a:rPr>
              <a:t> mención relacionada con actos de violencia vinculados con personas actoras políticas, específicamente en la categoría de género.</a:t>
            </a:r>
          </a:p>
        </p:txBody>
      </p:sp>
      <p:graphicFrame>
        <p:nvGraphicFramePr>
          <p:cNvPr id="3" name="Tabla 2"/>
          <p:cNvGraphicFramePr>
            <a:graphicFrameLocks noGrp="1"/>
          </p:cNvGraphicFramePr>
          <p:nvPr>
            <p:extLst>
              <p:ext uri="{D42A27DB-BD31-4B8C-83A1-F6EECF244321}">
                <p14:modId xmlns:p14="http://schemas.microsoft.com/office/powerpoint/2010/main" val="2772914355"/>
              </p:ext>
            </p:extLst>
          </p:nvPr>
        </p:nvGraphicFramePr>
        <p:xfrm>
          <a:off x="3352800" y="4343400"/>
          <a:ext cx="4876800" cy="590550"/>
        </p:xfrm>
        <a:graphic>
          <a:graphicData uri="http://schemas.openxmlformats.org/drawingml/2006/table">
            <a:tbl>
              <a:tblPr/>
              <a:tblGrid>
                <a:gridCol w="3467100">
                  <a:extLst>
                    <a:ext uri="{9D8B030D-6E8A-4147-A177-3AD203B41FA5}">
                      <a16:colId xmlns:a16="http://schemas.microsoft.com/office/drawing/2014/main" val="62423472"/>
                    </a:ext>
                  </a:extLst>
                </a:gridCol>
                <a:gridCol w="1409700">
                  <a:extLst>
                    <a:ext uri="{9D8B030D-6E8A-4147-A177-3AD203B41FA5}">
                      <a16:colId xmlns:a16="http://schemas.microsoft.com/office/drawing/2014/main" val="840029519"/>
                    </a:ext>
                  </a:extLst>
                </a:gridCol>
              </a:tblGrid>
              <a:tr h="196850">
                <a:tc>
                  <a:txBody>
                    <a:bodyPr/>
                    <a:lstStyle/>
                    <a:p>
                      <a:pPr algn="ctr" fontAlgn="b"/>
                      <a:r>
                        <a:rPr lang="es-MX" sz="1200" b="1" i="0" u="none" strike="noStrike">
                          <a:solidFill>
                            <a:srgbClr val="FFFFFF"/>
                          </a:solidFill>
                          <a:effectLst/>
                          <a:latin typeface="Aptos Narrow" panose="02110004020202020204"/>
                        </a:rPr>
                        <a:t>ACTOS DE VIOLENCIA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FFFFFF"/>
                          </a:solidFill>
                          <a:effectLst/>
                          <a:latin typeface="Aptos Narrow" panose="02110004020202020204"/>
                        </a:rPr>
                        <a:t>MENCIÓN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560445075"/>
                  </a:ext>
                </a:extLst>
              </a:tr>
              <a:tr h="196850">
                <a:tc>
                  <a:txBody>
                    <a:bodyPr/>
                    <a:lstStyle/>
                    <a:p>
                      <a:pPr algn="l" fontAlgn="b"/>
                      <a:r>
                        <a:rPr lang="es-MX" sz="1200" b="0" i="0" u="none" strike="noStrike">
                          <a:solidFill>
                            <a:srgbClr val="000000"/>
                          </a:solidFill>
                          <a:effectLst/>
                          <a:latin typeface="Aptos Narrow" panose="02110004020202020204"/>
                        </a:rPr>
                        <a:t>DE GÉNERO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688746579"/>
                  </a:ext>
                </a:extLst>
              </a:tr>
              <a:tr h="196850">
                <a:tc>
                  <a:txBody>
                    <a:bodyPr/>
                    <a:lstStyle/>
                    <a:p>
                      <a:pPr algn="l" fontAlgn="ctr"/>
                      <a:r>
                        <a:rPr lang="es-MX" sz="1200" b="1" i="0" u="none" strike="noStrike">
                          <a:solidFill>
                            <a:srgbClr val="000000"/>
                          </a:solidFill>
                          <a:effectLst/>
                          <a:latin typeface="Aptos Narrow" panose="02110004020202020204"/>
                        </a:rPr>
                        <a:t>TOTAL</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solidFill>
                            <a:srgbClr val="000000"/>
                          </a:solidFill>
                          <a:effectLst/>
                          <a:latin typeface="Aptos Narrow" panose="02110004020202020204"/>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751300373"/>
                  </a:ext>
                </a:extLst>
              </a:tr>
            </a:tbl>
          </a:graphicData>
        </a:graphic>
      </p:graphicFrame>
      <p:graphicFrame>
        <p:nvGraphicFramePr>
          <p:cNvPr id="8" name="Gráfico 7"/>
          <p:cNvGraphicFramePr>
            <a:graphicFrameLocks/>
          </p:cNvGraphicFramePr>
          <p:nvPr>
            <p:extLst>
              <p:ext uri="{D42A27DB-BD31-4B8C-83A1-F6EECF244321}">
                <p14:modId xmlns:p14="http://schemas.microsoft.com/office/powerpoint/2010/main" val="508780565"/>
              </p:ext>
            </p:extLst>
          </p:nvPr>
        </p:nvGraphicFramePr>
        <p:xfrm>
          <a:off x="3352800" y="999025"/>
          <a:ext cx="4572000"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6" name="object 3"/>
          <p:cNvSpPr txBox="1">
            <a:spLocks/>
          </p:cNvSpPr>
          <p:nvPr/>
        </p:nvSpPr>
        <p:spPr>
          <a:xfrm>
            <a:off x="2667000" y="397850"/>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ACTOS DE VIOLENCIA</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bject 1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67</a:t>
            </a:fld>
            <a:endParaRPr spc="-25" dirty="0"/>
          </a:p>
        </p:txBody>
      </p:sp>
      <p:sp>
        <p:nvSpPr>
          <p:cNvPr id="18" name="Rectangle 1"/>
          <p:cNvSpPr>
            <a:spLocks noChangeArrowheads="1"/>
          </p:cNvSpPr>
          <p:nvPr/>
        </p:nvSpPr>
        <p:spPr bwMode="auto">
          <a:xfrm>
            <a:off x="2362200" y="4944149"/>
            <a:ext cx="7239000" cy="1021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smtClean="0">
                <a:ln>
                  <a:noFill/>
                </a:ln>
                <a:solidFill>
                  <a:schemeClr val="tx1"/>
                </a:solidFill>
                <a:effectLst/>
                <a:latin typeface="Arial" panose="020B0604020202020204" pitchFamily="34" charset="0"/>
              </a:rPr>
              <a:t>Durante el periodo de monitoreo comprendido del 01 de </a:t>
            </a:r>
            <a:r>
              <a:rPr lang="es-MX" altLang="es-MX" sz="1400" dirty="0" smtClean="0">
                <a:solidFill>
                  <a:schemeClr val="tx1"/>
                </a:solidFill>
                <a:latin typeface="Arial" panose="020B0604020202020204" pitchFamily="34" charset="0"/>
              </a:rPr>
              <a:t>mayo</a:t>
            </a:r>
            <a:r>
              <a:rPr kumimoji="0" lang="es-MX" altLang="es-MX" sz="1400" i="0" u="none" strike="noStrike" cap="none" normalizeH="0" baseline="0" dirty="0" smtClean="0">
                <a:ln>
                  <a:noFill/>
                </a:ln>
                <a:solidFill>
                  <a:schemeClr val="tx1"/>
                </a:solidFill>
                <a:effectLst/>
                <a:latin typeface="Arial" panose="020B0604020202020204" pitchFamily="34" charset="0"/>
              </a:rPr>
              <a:t> al 30 de </a:t>
            </a:r>
            <a:r>
              <a:rPr lang="es-MX" altLang="es-MX" sz="1400" dirty="0" smtClean="0">
                <a:solidFill>
                  <a:schemeClr val="tx1"/>
                </a:solidFill>
                <a:latin typeface="Arial" panose="020B0604020202020204" pitchFamily="34" charset="0"/>
              </a:rPr>
              <a:t>juni</a:t>
            </a:r>
            <a:r>
              <a:rPr kumimoji="0" lang="es-MX" altLang="es-MX" sz="1400" i="0" u="none" strike="noStrike" cap="none" normalizeH="0" baseline="0" dirty="0" smtClean="0">
                <a:ln>
                  <a:noFill/>
                </a:ln>
                <a:solidFill>
                  <a:schemeClr val="tx1"/>
                </a:solidFill>
                <a:effectLst/>
                <a:latin typeface="Arial" panose="020B0604020202020204" pitchFamily="34" charset="0"/>
              </a:rPr>
              <a:t>o de 2026, se identificaron</a:t>
            </a:r>
            <a:r>
              <a:rPr kumimoji="0" lang="es-MX" altLang="es-MX" sz="1400" i="0" u="none" strike="noStrike" cap="none" normalizeH="0" dirty="0" smtClean="0">
                <a:ln>
                  <a:noFill/>
                </a:ln>
                <a:solidFill>
                  <a:schemeClr val="tx1"/>
                </a:solidFill>
                <a:effectLst/>
                <a:latin typeface="Arial" panose="020B0604020202020204" pitchFamily="34" charset="0"/>
              </a:rPr>
              <a:t> 8 </a:t>
            </a:r>
            <a:r>
              <a:rPr kumimoji="0" lang="es-MX" altLang="es-MX" sz="1400" i="0" u="none" strike="noStrike" cap="none" normalizeH="0" baseline="0" dirty="0" smtClean="0">
                <a:ln>
                  <a:noFill/>
                </a:ln>
                <a:solidFill>
                  <a:schemeClr val="tx1"/>
                </a:solidFill>
                <a:effectLst/>
                <a:latin typeface="Arial" panose="020B0604020202020204" pitchFamily="34" charset="0"/>
              </a:rPr>
              <a:t>menciones relacionadas con registros de encuestas o sondeos, vinculados con personas actoras políticas.</a:t>
            </a:r>
          </a:p>
        </p:txBody>
      </p:sp>
      <p:graphicFrame>
        <p:nvGraphicFramePr>
          <p:cNvPr id="3" name="Tabla 2"/>
          <p:cNvGraphicFramePr>
            <a:graphicFrameLocks noGrp="1"/>
          </p:cNvGraphicFramePr>
          <p:nvPr>
            <p:extLst>
              <p:ext uri="{D42A27DB-BD31-4B8C-83A1-F6EECF244321}">
                <p14:modId xmlns:p14="http://schemas.microsoft.com/office/powerpoint/2010/main" val="1456328736"/>
              </p:ext>
            </p:extLst>
          </p:nvPr>
        </p:nvGraphicFramePr>
        <p:xfrm>
          <a:off x="3465576" y="4077037"/>
          <a:ext cx="4343400" cy="590550"/>
        </p:xfrm>
        <a:graphic>
          <a:graphicData uri="http://schemas.openxmlformats.org/drawingml/2006/table">
            <a:tbl>
              <a:tblPr/>
              <a:tblGrid>
                <a:gridCol w="2933700">
                  <a:extLst>
                    <a:ext uri="{9D8B030D-6E8A-4147-A177-3AD203B41FA5}">
                      <a16:colId xmlns:a16="http://schemas.microsoft.com/office/drawing/2014/main" val="2375372928"/>
                    </a:ext>
                  </a:extLst>
                </a:gridCol>
                <a:gridCol w="1409700">
                  <a:extLst>
                    <a:ext uri="{9D8B030D-6E8A-4147-A177-3AD203B41FA5}">
                      <a16:colId xmlns:a16="http://schemas.microsoft.com/office/drawing/2014/main" val="2215553679"/>
                    </a:ext>
                  </a:extLst>
                </a:gridCol>
              </a:tblGrid>
              <a:tr h="196850">
                <a:tc>
                  <a:txBody>
                    <a:bodyPr/>
                    <a:lstStyle/>
                    <a:p>
                      <a:pPr algn="ctr" fontAlgn="b"/>
                      <a:r>
                        <a:rPr lang="es-MX" sz="1200" b="1" i="0" u="none" strike="noStrike">
                          <a:solidFill>
                            <a:srgbClr val="FFFFFF"/>
                          </a:solidFill>
                          <a:effectLst/>
                          <a:latin typeface="Aptos Narrow" panose="02110004020202020204"/>
                        </a:rPr>
                        <a:t>METODOLOGÍA / ENCUESTA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FFFFFF"/>
                          </a:solidFill>
                          <a:effectLst/>
                          <a:latin typeface="Aptos Narrow" panose="02110004020202020204"/>
                        </a:rPr>
                        <a:t>MENCIÓN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4180226163"/>
                  </a:ext>
                </a:extLst>
              </a:tr>
              <a:tr h="196850">
                <a:tc>
                  <a:txBody>
                    <a:bodyPr/>
                    <a:lstStyle/>
                    <a:p>
                      <a:pPr algn="l" fontAlgn="b"/>
                      <a:r>
                        <a:rPr lang="es-MX" sz="1100" b="0" i="0" u="none" strike="noStrike">
                          <a:solidFill>
                            <a:srgbClr val="000000"/>
                          </a:solidFill>
                          <a:effectLst/>
                          <a:latin typeface="Aptos Narrow" panose="02110004020202020204"/>
                        </a:rPr>
                        <a:t>Demoscopia digital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0" i="0" u="none" strike="noStrike" dirty="0">
                          <a:solidFill>
                            <a:srgbClr val="000000"/>
                          </a:solidFill>
                          <a:effectLst/>
                          <a:latin typeface="Aptos Narrow" panose="02110004020202020204"/>
                        </a:rPr>
                        <a:t>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461417"/>
                  </a:ext>
                </a:extLst>
              </a:tr>
              <a:tr h="196850">
                <a:tc>
                  <a:txBody>
                    <a:bodyPr/>
                    <a:lstStyle/>
                    <a:p>
                      <a:pPr algn="l" fontAlgn="ctr"/>
                      <a:r>
                        <a:rPr lang="es-MX" sz="1200" b="1" i="0" u="none" strike="noStrike">
                          <a:solidFill>
                            <a:srgbClr val="000000"/>
                          </a:solidFill>
                          <a:effectLst/>
                          <a:latin typeface="Aptos Narrow" panose="02110004020202020204"/>
                        </a:rPr>
                        <a:t>TOTAL</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0" i="0" u="none" strike="noStrike" dirty="0">
                          <a:solidFill>
                            <a:srgbClr val="000000"/>
                          </a:solidFill>
                          <a:effectLst/>
                          <a:latin typeface="Aptos Narrow" panose="02110004020202020204"/>
                        </a:rPr>
                        <a:t>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0431789"/>
                  </a:ext>
                </a:extLst>
              </a:tr>
            </a:tbl>
          </a:graphicData>
        </a:graphic>
      </p:graphicFrame>
      <p:graphicFrame>
        <p:nvGraphicFramePr>
          <p:cNvPr id="8" name="Gráfico 7"/>
          <p:cNvGraphicFramePr>
            <a:graphicFrameLocks/>
          </p:cNvGraphicFramePr>
          <p:nvPr>
            <p:extLst>
              <p:ext uri="{D42A27DB-BD31-4B8C-83A1-F6EECF244321}">
                <p14:modId xmlns:p14="http://schemas.microsoft.com/office/powerpoint/2010/main" val="3045351213"/>
              </p:ext>
            </p:extLst>
          </p:nvPr>
        </p:nvGraphicFramePr>
        <p:xfrm>
          <a:off x="3200400" y="1057275"/>
          <a:ext cx="4572000"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6" name="object 3"/>
          <p:cNvSpPr txBox="1">
            <a:spLocks/>
          </p:cNvSpPr>
          <p:nvPr/>
        </p:nvSpPr>
        <p:spPr>
          <a:xfrm>
            <a:off x="1720774" y="222537"/>
            <a:ext cx="8229600" cy="274434"/>
          </a:xfrm>
          <a:prstGeom prst="rect">
            <a:avLst/>
          </a:prstGeom>
        </p:spPr>
        <p:txBody>
          <a:bodyPr vert="horz" wrap="square" lIns="0" tIns="12700" rIns="0" bIns="0" rtlCol="0">
            <a:spAutoFit/>
          </a:bodyPr>
          <a:lstStyle>
            <a:defPPr>
              <a:defRPr kern="0"/>
            </a:defPPr>
          </a:lstStyle>
          <a:p>
            <a:pPr marL="12700">
              <a:spcBef>
                <a:spcPts val="100"/>
              </a:spcBef>
            </a:pPr>
            <a:r>
              <a:rPr lang="es-MX" sz="1700" b="1" dirty="0" smtClean="0">
                <a:solidFill>
                  <a:srgbClr val="7030A0"/>
                </a:solidFill>
                <a:latin typeface="Arial" panose="020B0604020202020204" pitchFamily="34" charset="0"/>
                <a:cs typeface="Arial" panose="020B0604020202020204" pitchFamily="34" charset="0"/>
              </a:rPr>
              <a:t>ENCUESTAS O SONDEOS</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50801"/>
            <a:ext cx="12192000" cy="6857999"/>
          </a:xfrm>
          <a:prstGeom prst="rect">
            <a:avLst/>
          </a:prstGeom>
        </p:spPr>
      </p:pic>
      <p:sp>
        <p:nvSpPr>
          <p:cNvPr id="3" name="object 3"/>
          <p:cNvSpPr txBox="1">
            <a:spLocks noGrp="1"/>
          </p:cNvSpPr>
          <p:nvPr>
            <p:ph type="title"/>
          </p:nvPr>
        </p:nvSpPr>
        <p:spPr>
          <a:xfrm>
            <a:off x="0" y="-98720"/>
            <a:ext cx="9161449" cy="555920"/>
          </a:xfrm>
          <a:prstGeom prst="rect">
            <a:avLst/>
          </a:prstGeom>
        </p:spPr>
        <p:txBody>
          <a:bodyPr vert="horz" wrap="square" lIns="0" tIns="245744" rIns="0" bIns="0" rtlCol="0">
            <a:spAutoFit/>
          </a:bodyPr>
          <a:lstStyle/>
          <a:p>
            <a:pPr marL="280670">
              <a:lnSpc>
                <a:spcPct val="100000"/>
              </a:lnSpc>
              <a:spcBef>
                <a:spcPts val="95"/>
              </a:spcBef>
            </a:pPr>
            <a:r>
              <a:rPr sz="2000" spc="-10" dirty="0"/>
              <a:t>CONCLUSIÓN</a:t>
            </a: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68</a:t>
            </a:fld>
            <a:endParaRPr spc="-25" dirty="0"/>
          </a:p>
        </p:txBody>
      </p:sp>
      <p:sp>
        <p:nvSpPr>
          <p:cNvPr id="4" name="Rectángulo 3"/>
          <p:cNvSpPr/>
          <p:nvPr/>
        </p:nvSpPr>
        <p:spPr>
          <a:xfrm>
            <a:off x="152400" y="606721"/>
            <a:ext cx="6096000" cy="5456750"/>
          </a:xfrm>
          <a:prstGeom prst="rect">
            <a:avLst/>
          </a:prstGeom>
        </p:spPr>
        <p:txBody>
          <a:bodyPr>
            <a:spAutoFit/>
          </a:bodyPr>
          <a:lstStyle/>
          <a:p>
            <a:pPr algn="just">
              <a:lnSpc>
                <a:spcPct val="150000"/>
              </a:lnSpc>
            </a:pPr>
            <a:r>
              <a:rPr lang="es-MX" sz="1300" dirty="0" smtClean="0">
                <a:latin typeface="Arial" panose="020B0604020202020204" pitchFamily="34" charset="0"/>
                <a:cs typeface="Arial" panose="020B0604020202020204" pitchFamily="34" charset="0"/>
              </a:rPr>
              <a:t>Durante el periodo comprendido del 01 de mayo al 30 de junio de 2026, se analizaron 646 programas de radio y televisión transmitidos de lunes a viernes, como parte del monitoreo cuantitativo y cualitativo de cobertura informativa en medios electrónicos a nivel estatal.</a:t>
            </a:r>
          </a:p>
          <a:p>
            <a:pPr algn="just">
              <a:lnSpc>
                <a:spcPct val="150000"/>
              </a:lnSpc>
            </a:pPr>
            <a:r>
              <a:rPr lang="es-MX" sz="1300" dirty="0" smtClean="0">
                <a:latin typeface="Arial" panose="020B0604020202020204" pitchFamily="34" charset="0"/>
                <a:cs typeface="Arial" panose="020B0604020202020204" pitchFamily="34" charset="0"/>
              </a:rPr>
              <a:t>Los resultados indican que Morena fue el partido político con mayor número de menciones durante el periodo analizado. En cuanto a las personas actoras políticas, la gobernadora del estado de Guerrero, Evelyn Cecia Salgado Pineda, registró el mayor número de referencias en radio y en televisión </a:t>
            </a:r>
            <a:r>
              <a:rPr lang="es-MX" sz="1300" dirty="0" err="1" smtClean="0">
                <a:latin typeface="Arial" panose="020B0604020202020204" pitchFamily="34" charset="0"/>
                <a:cs typeface="Arial" panose="020B0604020202020204" pitchFamily="34" charset="0"/>
              </a:rPr>
              <a:t>Abelina</a:t>
            </a:r>
            <a:r>
              <a:rPr lang="es-MX" sz="1300" dirty="0" smtClean="0">
                <a:latin typeface="Arial" panose="020B0604020202020204" pitchFamily="34" charset="0"/>
                <a:cs typeface="Arial" panose="020B0604020202020204" pitchFamily="34" charset="0"/>
              </a:rPr>
              <a:t> López Rodríguez fue quien destacó, predominando las menciones clasificadas como no adjetivadas.</a:t>
            </a:r>
          </a:p>
          <a:p>
            <a:pPr algn="just">
              <a:lnSpc>
                <a:spcPct val="150000"/>
              </a:lnSpc>
            </a:pPr>
            <a:r>
              <a:rPr lang="es-MX" sz="1300" dirty="0" smtClean="0">
                <a:latin typeface="Arial" panose="020B0604020202020204" pitchFamily="34" charset="0"/>
                <a:cs typeface="Arial" panose="020B0604020202020204" pitchFamily="34" charset="0"/>
              </a:rPr>
              <a:t>Respecto al género periodístico, se identificó que la nota informativa fue el formato más utilizado para la difusión de información relacionada con partidos políticos y personas actoras políticas.</a:t>
            </a:r>
          </a:p>
          <a:p>
            <a:pPr algn="just">
              <a:lnSpc>
                <a:spcPct val="150000"/>
              </a:lnSpc>
            </a:pPr>
            <a:r>
              <a:rPr lang="es-MX" sz="1300" dirty="0" smtClean="0">
                <a:latin typeface="Arial" panose="020B0604020202020204" pitchFamily="34" charset="0"/>
                <a:cs typeface="Arial" panose="020B0604020202020204" pitchFamily="34" charset="0"/>
              </a:rPr>
              <a:t>En lo referente a la distribución de menciones por sexo, el 64 % correspondió a mujeres, mientras que el 36 % restante se refirió a hombres.</a:t>
            </a:r>
          </a:p>
          <a:p>
            <a:pPr algn="just">
              <a:lnSpc>
                <a:spcPct val="150000"/>
              </a:lnSpc>
            </a:pPr>
            <a:r>
              <a:rPr lang="es-MX" sz="1300" dirty="0" smtClean="0">
                <a:latin typeface="Arial" panose="020B0604020202020204" pitchFamily="34" charset="0"/>
                <a:cs typeface="Arial" panose="020B0604020202020204" pitchFamily="34" charset="0"/>
              </a:rPr>
              <a:t>Finalmente, es importante señalar que durante el periodo analizado no se identificaron inserciones pagadas por partidos políticos en los programas monitoreados.</a:t>
            </a:r>
            <a:endParaRPr lang="es-MX" sz="13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84022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7</a:t>
            </a:fld>
            <a:endParaRPr spc="-25" dirty="0"/>
          </a:p>
        </p:txBody>
      </p:sp>
      <p:sp>
        <p:nvSpPr>
          <p:cNvPr id="6" name="Rectángulo 5"/>
          <p:cNvSpPr/>
          <p:nvPr/>
        </p:nvSpPr>
        <p:spPr>
          <a:xfrm>
            <a:off x="609600" y="1070293"/>
            <a:ext cx="9417810" cy="646331"/>
          </a:xfrm>
          <a:prstGeom prst="rect">
            <a:avLst/>
          </a:prstGeom>
        </p:spPr>
        <p:txBody>
          <a:bodyPr wrap="square">
            <a:spAutoFit/>
          </a:bodyPr>
          <a:lstStyle/>
          <a:p>
            <a:r>
              <a:rPr lang="es-MX" dirty="0" smtClean="0">
                <a:latin typeface="Arial" panose="020B0604020202020204" pitchFamily="34" charset="0"/>
                <a:cs typeface="Arial" panose="020B0604020202020204" pitchFamily="34" charset="0"/>
              </a:rPr>
              <a:t/>
            </a:r>
            <a:br>
              <a:rPr lang="es-MX" dirty="0" smtClean="0">
                <a:latin typeface="Arial" panose="020B0604020202020204" pitchFamily="34" charset="0"/>
                <a:cs typeface="Arial" panose="020B0604020202020204" pitchFamily="34" charset="0"/>
              </a:rPr>
            </a:br>
            <a:endParaRPr lang="es-MX" dirty="0">
              <a:latin typeface="Arial" panose="020B0604020202020204" pitchFamily="34" charset="0"/>
              <a:cs typeface="Arial" panose="020B0604020202020204" pitchFamily="34" charset="0"/>
            </a:endParaRPr>
          </a:p>
        </p:txBody>
      </p:sp>
      <p:sp>
        <p:nvSpPr>
          <p:cNvPr id="11" name="object 3"/>
          <p:cNvSpPr txBox="1">
            <a:spLocks noGrp="1"/>
          </p:cNvSpPr>
          <p:nvPr>
            <p:ph type="title"/>
          </p:nvPr>
        </p:nvSpPr>
        <p:spPr>
          <a:xfrm>
            <a:off x="784887" y="152400"/>
            <a:ext cx="5943600" cy="274434"/>
          </a:xfrm>
          <a:prstGeom prst="rect">
            <a:avLst/>
          </a:prstGeom>
        </p:spPr>
        <p:txBody>
          <a:bodyPr vert="horz" wrap="square" lIns="0" tIns="12700" rIns="0" bIns="0" rtlCol="0">
            <a:spAutoFit/>
          </a:bodyPr>
          <a:lstStyle/>
          <a:p>
            <a:pPr marL="12700">
              <a:lnSpc>
                <a:spcPct val="100000"/>
              </a:lnSpc>
              <a:spcBef>
                <a:spcPts val="100"/>
              </a:spcBef>
            </a:pPr>
            <a:r>
              <a:rPr lang="es-MX" sz="1700" spc="-10" dirty="0" smtClean="0">
                <a:solidFill>
                  <a:srgbClr val="7030A0"/>
                </a:solidFill>
                <a:latin typeface="Arial" panose="020B0604020202020204" pitchFamily="34" charset="0"/>
                <a:cs typeface="Arial" panose="020B0604020202020204" pitchFamily="34" charset="0"/>
              </a:rPr>
              <a:t>INFORMACIÓN GENERAL DE LA MUESTRA</a:t>
            </a:r>
            <a:endParaRPr sz="1700" dirty="0">
              <a:solidFill>
                <a:srgbClr val="7030A0"/>
              </a:solidFill>
              <a:latin typeface="Arial" panose="020B0604020202020204" pitchFamily="34" charset="0"/>
              <a:cs typeface="Arial" panose="020B0604020202020204" pitchFamily="34" charset="0"/>
            </a:endParaRPr>
          </a:p>
        </p:txBody>
      </p:sp>
      <p:sp>
        <p:nvSpPr>
          <p:cNvPr id="4" name="Rectángulo 3"/>
          <p:cNvSpPr/>
          <p:nvPr/>
        </p:nvSpPr>
        <p:spPr>
          <a:xfrm>
            <a:off x="784887" y="556358"/>
            <a:ext cx="10309324" cy="6083717"/>
          </a:xfrm>
          <a:prstGeom prst="rect">
            <a:avLst/>
          </a:prstGeom>
        </p:spPr>
        <p:txBody>
          <a:bodyPr wrap="square">
            <a:spAutoFit/>
          </a:bodyPr>
          <a:lstStyle/>
          <a:p>
            <a:pPr algn="just">
              <a:lnSpc>
                <a:spcPct val="150000"/>
              </a:lnSpc>
              <a:spcAft>
                <a:spcPts val="800"/>
              </a:spcAft>
            </a:pPr>
            <a:r>
              <a:rPr lang="es-MX" sz="1400" kern="100" dirty="0" smtClean="0">
                <a:effectLst/>
                <a:latin typeface="Arial" panose="020B0604020202020204" pitchFamily="34" charset="0"/>
                <a:ea typeface="Calibri" panose="020F0502020204030204" pitchFamily="34" charset="0"/>
                <a:cs typeface="Arial" panose="020B0604020202020204" pitchFamily="34" charset="0"/>
              </a:rPr>
              <a:t>c).- En lugar del programa "Heraldo Noticias Acapulco por la mañana", que se transmite en la plaza Acapulco de lunes a viernes de las 8:00 a las 9:00 horas, se recibe el programa "GRC Noticias", en el mismo horario.</a:t>
            </a:r>
          </a:p>
          <a:p>
            <a:pPr algn="just">
              <a:lnSpc>
                <a:spcPct val="150000"/>
              </a:lnSpc>
              <a:spcAft>
                <a:spcPts val="800"/>
              </a:spcAft>
            </a:pPr>
            <a:r>
              <a:rPr lang="es-MX" sz="1400" kern="100" dirty="0" smtClean="0">
                <a:latin typeface="Arial" panose="020B0604020202020204" pitchFamily="34" charset="0"/>
                <a:ea typeface="Calibri" panose="020F0502020204030204" pitchFamily="34" charset="0"/>
                <a:cs typeface="Arial" panose="020B0604020202020204" pitchFamily="34" charset="0"/>
              </a:rPr>
              <a:t>d).- </a:t>
            </a:r>
            <a:r>
              <a:rPr lang="es-MX" sz="1400" kern="100" dirty="0" smtClean="0">
                <a:effectLst/>
                <a:latin typeface="Arial" panose="020B0604020202020204" pitchFamily="34" charset="0"/>
                <a:ea typeface="Calibri" panose="020F0502020204030204" pitchFamily="34" charset="0"/>
                <a:cs typeface="Arial" panose="020B0604020202020204" pitchFamily="34" charset="0"/>
              </a:rPr>
              <a:t>En lugar del programa "Trasfondo Informativo", que se transmite en la plaza Acapulco de lunes a viernes de las 8:00 a las 9:00 horas, se recibe el programa "GRC Noticias", en el mismo horario.</a:t>
            </a:r>
          </a:p>
          <a:p>
            <a:pPr algn="just">
              <a:lnSpc>
                <a:spcPct val="150000"/>
              </a:lnSpc>
              <a:spcAft>
                <a:spcPts val="800"/>
              </a:spcAft>
            </a:pPr>
            <a:r>
              <a:rPr lang="es-MX" sz="1400" kern="100" dirty="0" smtClean="0">
                <a:latin typeface="Arial" panose="020B0604020202020204" pitchFamily="34" charset="0"/>
                <a:ea typeface="Calibri" panose="020F0502020204030204" pitchFamily="34" charset="0"/>
                <a:cs typeface="Arial" panose="020B0604020202020204" pitchFamily="34" charset="0"/>
              </a:rPr>
              <a:t>e).-El ID 15 es el mismo que el ID 19; se está recopilando la misma información del programa “</a:t>
            </a:r>
            <a:r>
              <a:rPr lang="es-MX" sz="1400" kern="100" dirty="0" err="1" smtClean="0">
                <a:latin typeface="Arial" panose="020B0604020202020204" pitchFamily="34" charset="0"/>
                <a:ea typeface="Calibri" panose="020F0502020204030204" pitchFamily="34" charset="0"/>
                <a:cs typeface="Arial" panose="020B0604020202020204" pitchFamily="34" charset="0"/>
              </a:rPr>
              <a:t>Radiorama</a:t>
            </a:r>
            <a:r>
              <a:rPr lang="es-MX" sz="1400" kern="100" dirty="0" smtClean="0">
                <a:latin typeface="Arial" panose="020B0604020202020204" pitchFamily="34" charset="0"/>
                <a:ea typeface="Calibri" panose="020F0502020204030204" pitchFamily="34" charset="0"/>
                <a:cs typeface="Arial" panose="020B0604020202020204" pitchFamily="34" charset="0"/>
              </a:rPr>
              <a:t> Noticias”</a:t>
            </a:r>
            <a:r>
              <a:rPr lang="es-MX" sz="1400" kern="100" dirty="0" smtClean="0">
                <a:effectLst/>
                <a:latin typeface="Arial" panose="020B0604020202020204" pitchFamily="34" charset="0"/>
                <a:ea typeface="Calibri" panose="020F0502020204030204" pitchFamily="34" charset="0"/>
                <a:cs typeface="Arial" panose="020B0604020202020204" pitchFamily="34" charset="0"/>
              </a:rPr>
              <a:t>, en ambos programas.</a:t>
            </a:r>
          </a:p>
          <a:p>
            <a:pPr algn="just">
              <a:lnSpc>
                <a:spcPct val="150000"/>
              </a:lnSpc>
              <a:spcAft>
                <a:spcPts val="800"/>
              </a:spcAft>
            </a:pPr>
            <a:r>
              <a:rPr lang="es-MX" sz="1400" kern="100" dirty="0" smtClean="0">
                <a:effectLst/>
                <a:latin typeface="Arial" panose="020B0604020202020204" pitchFamily="34" charset="0"/>
                <a:ea typeface="Calibri" panose="020F0502020204030204" pitchFamily="34" charset="0"/>
                <a:cs typeface="Arial" panose="020B0604020202020204" pitchFamily="34" charset="0"/>
              </a:rPr>
              <a:t>Con respecto a los testigos de la plaza CEVEM 46 Chilpancingo se informa lo siguiente:</a:t>
            </a:r>
          </a:p>
          <a:p>
            <a:pPr algn="just">
              <a:lnSpc>
                <a:spcPct val="150000"/>
              </a:lnSpc>
              <a:spcAft>
                <a:spcPts val="800"/>
              </a:spcAft>
            </a:pPr>
            <a:r>
              <a:rPr lang="es-MX" sz="1400" kern="100" dirty="0" smtClean="0">
                <a:effectLst/>
                <a:latin typeface="Arial" panose="020B0604020202020204" pitchFamily="34" charset="0"/>
                <a:ea typeface="Calibri" panose="020F0502020204030204" pitchFamily="34" charset="0"/>
                <a:cs typeface="Arial" panose="020B0604020202020204" pitchFamily="34" charset="0"/>
              </a:rPr>
              <a:t>a).- Se recibieron 118 testigos correspondientes a esta plaza y al período monitoreado.</a:t>
            </a:r>
          </a:p>
          <a:p>
            <a:pPr algn="just">
              <a:lnSpc>
                <a:spcPct val="150000"/>
              </a:lnSpc>
              <a:spcAft>
                <a:spcPts val="800"/>
              </a:spcAft>
            </a:pPr>
            <a:r>
              <a:rPr lang="es-MX" sz="1400" kern="100" dirty="0" smtClean="0">
                <a:latin typeface="Arial" panose="020B0604020202020204" pitchFamily="34" charset="0"/>
                <a:ea typeface="Calibri" panose="020F0502020204030204" pitchFamily="34" charset="0"/>
                <a:cs typeface="Arial" panose="020B0604020202020204" pitchFamily="34" charset="0"/>
              </a:rPr>
              <a:t>b).- </a:t>
            </a:r>
            <a:r>
              <a:rPr lang="es-MX" sz="1400" kern="100" dirty="0" smtClean="0">
                <a:effectLst/>
                <a:latin typeface="Arial" panose="020B0604020202020204" pitchFamily="34" charset="0"/>
                <a:ea typeface="Calibri" panose="020F0502020204030204" pitchFamily="34" charset="0"/>
                <a:cs typeface="Arial" panose="020B0604020202020204" pitchFamily="34" charset="0"/>
              </a:rPr>
              <a:t>Faltaron por recibirse 11 testigos de esta plaza y periodo monitoreado, de acuerdo a lo que informan las bitácoras del IEPC, algunos de los días en los que no llega el material es porque no se transmite el noticiero.</a:t>
            </a:r>
          </a:p>
          <a:p>
            <a:pPr algn="just">
              <a:lnSpc>
                <a:spcPct val="150000"/>
              </a:lnSpc>
              <a:spcAft>
                <a:spcPts val="800"/>
              </a:spcAft>
            </a:pPr>
            <a:r>
              <a:rPr lang="es-MX" sz="1400" kern="100" dirty="0" smtClean="0">
                <a:latin typeface="Arial" panose="020B0604020202020204" pitchFamily="34" charset="0"/>
                <a:ea typeface="Calibri" panose="020F0502020204030204" pitchFamily="34" charset="0"/>
                <a:cs typeface="Arial" panose="020B0604020202020204" pitchFamily="34" charset="0"/>
              </a:rPr>
              <a:t>c).-</a:t>
            </a:r>
            <a:r>
              <a:rPr lang="es-MX" sz="1400" kern="100" dirty="0" smtClean="0">
                <a:effectLst/>
                <a:latin typeface="Arial" panose="020B0604020202020204" pitchFamily="34" charset="0"/>
                <a:ea typeface="Calibri" panose="020F0502020204030204" pitchFamily="34" charset="0"/>
                <a:cs typeface="Arial" panose="020B0604020202020204" pitchFamily="34" charset="0"/>
              </a:rPr>
              <a:t> En lugar del programa "Capital Noticias", que se transmite en la plaza Chilpancingo de lunes a viernes de las 14:00 a las 15:00 horas y emisora XHCHH-FM se recibe el programa "Informativo NTR", en horario de 9:00 a 10:00 horas y emisora XHEZUM-FM.</a:t>
            </a:r>
          </a:p>
          <a:p>
            <a:pPr algn="just">
              <a:lnSpc>
                <a:spcPct val="150000"/>
              </a:lnSpc>
              <a:spcAft>
                <a:spcPts val="800"/>
              </a:spcAft>
            </a:pPr>
            <a:r>
              <a:rPr lang="es-MX" sz="1400" kern="100" dirty="0" smtClean="0">
                <a:latin typeface="Arial" panose="020B0604020202020204" pitchFamily="34" charset="0"/>
                <a:ea typeface="Calibri" panose="020F0502020204030204" pitchFamily="34" charset="0"/>
                <a:cs typeface="Arial" panose="020B0604020202020204" pitchFamily="34" charset="0"/>
              </a:rPr>
              <a:t>d).-</a:t>
            </a:r>
            <a:r>
              <a:rPr lang="es-MX" sz="1400" kern="100" dirty="0" smtClean="0">
                <a:effectLst/>
                <a:latin typeface="Arial" panose="020B0604020202020204" pitchFamily="34" charset="0"/>
                <a:ea typeface="Calibri" panose="020F0502020204030204" pitchFamily="34" charset="0"/>
                <a:cs typeface="Arial" panose="020B0604020202020204" pitchFamily="34" charset="0"/>
              </a:rPr>
              <a:t> En lugar del programa "NTR Noticias", que se transmite en la plaza Chilpancingo de lunes a viernes de las 9:00 a las 10:00 horas y emisora XHEZUM-FM se recibe el programa "Informe 24", en el mismo horario y emisora XHCHG-FM.</a:t>
            </a:r>
          </a:p>
          <a:p>
            <a:pPr algn="just">
              <a:lnSpc>
                <a:spcPct val="150000"/>
              </a:lnSpc>
              <a:spcAft>
                <a:spcPts val="800"/>
              </a:spcAft>
            </a:pPr>
            <a:endParaRPr lang="es-MX" sz="1400" kern="100" dirty="0" smtClean="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357027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8</a:t>
            </a:fld>
            <a:endParaRPr spc="-25" dirty="0"/>
          </a:p>
        </p:txBody>
      </p:sp>
      <p:sp>
        <p:nvSpPr>
          <p:cNvPr id="6" name="Rectángulo 5"/>
          <p:cNvSpPr/>
          <p:nvPr/>
        </p:nvSpPr>
        <p:spPr>
          <a:xfrm>
            <a:off x="609600" y="1070293"/>
            <a:ext cx="9417810" cy="646331"/>
          </a:xfrm>
          <a:prstGeom prst="rect">
            <a:avLst/>
          </a:prstGeom>
        </p:spPr>
        <p:txBody>
          <a:bodyPr wrap="square">
            <a:spAutoFit/>
          </a:bodyPr>
          <a:lstStyle/>
          <a:p>
            <a:r>
              <a:rPr lang="es-MX" dirty="0" smtClean="0">
                <a:latin typeface="Arial" panose="020B0604020202020204" pitchFamily="34" charset="0"/>
                <a:cs typeface="Arial" panose="020B0604020202020204" pitchFamily="34" charset="0"/>
              </a:rPr>
              <a:t/>
            </a:r>
            <a:br>
              <a:rPr lang="es-MX" dirty="0" smtClean="0">
                <a:latin typeface="Arial" panose="020B0604020202020204" pitchFamily="34" charset="0"/>
                <a:cs typeface="Arial" panose="020B0604020202020204" pitchFamily="34" charset="0"/>
              </a:rPr>
            </a:br>
            <a:endParaRPr lang="es-MX" dirty="0">
              <a:latin typeface="Arial" panose="020B0604020202020204" pitchFamily="34" charset="0"/>
              <a:cs typeface="Arial" panose="020B0604020202020204" pitchFamily="34" charset="0"/>
            </a:endParaRPr>
          </a:p>
        </p:txBody>
      </p:sp>
      <p:sp>
        <p:nvSpPr>
          <p:cNvPr id="11" name="object 3"/>
          <p:cNvSpPr txBox="1">
            <a:spLocks noGrp="1"/>
          </p:cNvSpPr>
          <p:nvPr>
            <p:ph type="title"/>
          </p:nvPr>
        </p:nvSpPr>
        <p:spPr>
          <a:xfrm>
            <a:off x="784887" y="381000"/>
            <a:ext cx="5943600" cy="274434"/>
          </a:xfrm>
          <a:prstGeom prst="rect">
            <a:avLst/>
          </a:prstGeom>
        </p:spPr>
        <p:txBody>
          <a:bodyPr vert="horz" wrap="square" lIns="0" tIns="12700" rIns="0" bIns="0" rtlCol="0">
            <a:spAutoFit/>
          </a:bodyPr>
          <a:lstStyle/>
          <a:p>
            <a:pPr marL="12700">
              <a:lnSpc>
                <a:spcPct val="100000"/>
              </a:lnSpc>
              <a:spcBef>
                <a:spcPts val="100"/>
              </a:spcBef>
            </a:pPr>
            <a:r>
              <a:rPr lang="es-MX" sz="1700" spc="-10" dirty="0" smtClean="0">
                <a:solidFill>
                  <a:srgbClr val="7030A0"/>
                </a:solidFill>
                <a:latin typeface="Arial" panose="020B0604020202020204" pitchFamily="34" charset="0"/>
                <a:cs typeface="Arial" panose="020B0604020202020204" pitchFamily="34" charset="0"/>
              </a:rPr>
              <a:t>INFORMACIÓN GENERAL DE LA MUESTRA</a:t>
            </a:r>
            <a:endParaRPr sz="1700" dirty="0">
              <a:solidFill>
                <a:srgbClr val="7030A0"/>
              </a:solidFill>
              <a:latin typeface="Arial" panose="020B0604020202020204" pitchFamily="34" charset="0"/>
              <a:cs typeface="Arial" panose="020B0604020202020204" pitchFamily="34" charset="0"/>
            </a:endParaRPr>
          </a:p>
        </p:txBody>
      </p:sp>
      <p:sp>
        <p:nvSpPr>
          <p:cNvPr id="4" name="Rectángulo 3"/>
          <p:cNvSpPr/>
          <p:nvPr/>
        </p:nvSpPr>
        <p:spPr>
          <a:xfrm>
            <a:off x="423862" y="914400"/>
            <a:ext cx="11006138" cy="3149580"/>
          </a:xfrm>
          <a:prstGeom prst="rect">
            <a:avLst/>
          </a:prstGeom>
        </p:spPr>
        <p:txBody>
          <a:bodyPr wrap="square">
            <a:spAutoFit/>
          </a:bodyPr>
          <a:lstStyle/>
          <a:p>
            <a:pPr algn="just">
              <a:lnSpc>
                <a:spcPct val="150000"/>
              </a:lnSpc>
              <a:spcAft>
                <a:spcPts val="800"/>
              </a:spcAft>
            </a:pPr>
            <a:r>
              <a:rPr lang="es-MX" sz="1600" kern="100" dirty="0" smtClean="0">
                <a:effectLst/>
                <a:latin typeface="Arial" panose="020B0604020202020204" pitchFamily="34" charset="0"/>
                <a:ea typeface="Calibri" panose="020F0502020204030204" pitchFamily="34" charset="0"/>
                <a:cs typeface="Arial" panose="020B0604020202020204" pitchFamily="34" charset="0"/>
              </a:rPr>
              <a:t>Con respecto a los testigos de la plaza CEVEM 47 Tlapa se informa lo siguiente:</a:t>
            </a:r>
          </a:p>
          <a:p>
            <a:pPr lvl="0" algn="just">
              <a:lnSpc>
                <a:spcPct val="150000"/>
              </a:lnSpc>
              <a:spcAft>
                <a:spcPts val="0"/>
              </a:spcAft>
            </a:pPr>
            <a:r>
              <a:rPr lang="es-MX" sz="1600" kern="100" dirty="0" smtClean="0">
                <a:latin typeface="Arial" panose="020B0604020202020204" pitchFamily="34" charset="0"/>
                <a:ea typeface="Calibri" panose="020F0502020204030204" pitchFamily="34" charset="0"/>
                <a:cs typeface="Arial" panose="020B0604020202020204" pitchFamily="34" charset="0"/>
              </a:rPr>
              <a:t>a)</a:t>
            </a:r>
            <a:r>
              <a:rPr lang="es-MX" sz="1600" kern="100" dirty="0" smtClean="0">
                <a:effectLst/>
                <a:latin typeface="Arial" panose="020B0604020202020204" pitchFamily="34" charset="0"/>
                <a:ea typeface="Calibri" panose="020F0502020204030204" pitchFamily="34" charset="0"/>
                <a:cs typeface="Arial" panose="020B0604020202020204" pitchFamily="34" charset="0"/>
              </a:rPr>
              <a:t>.- Se recibieron 28 testigos correspondientes a esta plaza y al período monitoreado.</a:t>
            </a:r>
          </a:p>
          <a:p>
            <a:pPr lvl="0" algn="just">
              <a:lnSpc>
                <a:spcPct val="150000"/>
              </a:lnSpc>
              <a:spcAft>
                <a:spcPts val="0"/>
              </a:spcAft>
            </a:pPr>
            <a:r>
              <a:rPr lang="es-MX" sz="1600" kern="100" dirty="0" smtClean="0">
                <a:latin typeface="Arial" panose="020B0604020202020204" pitchFamily="34" charset="0"/>
                <a:ea typeface="Calibri" panose="020F0502020204030204" pitchFamily="34" charset="0"/>
                <a:cs typeface="Arial" panose="020B0604020202020204" pitchFamily="34" charset="0"/>
              </a:rPr>
              <a:t>b)</a:t>
            </a:r>
            <a:r>
              <a:rPr lang="es-MX" sz="1600" kern="100" dirty="0" smtClean="0">
                <a:effectLst/>
                <a:latin typeface="Arial" panose="020B0604020202020204" pitchFamily="34" charset="0"/>
                <a:ea typeface="Calibri" panose="020F0502020204030204" pitchFamily="34" charset="0"/>
                <a:cs typeface="Arial" panose="020B0604020202020204" pitchFamily="34" charset="0"/>
              </a:rPr>
              <a:t>.- Faltaron por recibirse 15 testigos de esta plaza y período monitoreado, de acuerdo a lo que informan las bitácoras del IEPC, algunos de los días en los que no llega el material es por que no se trasmite el noticiero o por que solo trasmitió música.</a:t>
            </a:r>
          </a:p>
          <a:p>
            <a:pPr lvl="0" algn="just">
              <a:lnSpc>
                <a:spcPct val="150000"/>
              </a:lnSpc>
              <a:spcAft>
                <a:spcPts val="0"/>
              </a:spcAft>
            </a:pPr>
            <a:r>
              <a:rPr lang="es-MX" sz="1600" kern="100" dirty="0" smtClean="0">
                <a:latin typeface="Arial" panose="020B0604020202020204" pitchFamily="34" charset="0"/>
                <a:ea typeface="Calibri" panose="020F0502020204030204" pitchFamily="34" charset="0"/>
                <a:cs typeface="Arial" panose="020B0604020202020204" pitchFamily="34" charset="0"/>
              </a:rPr>
              <a:t>c)</a:t>
            </a:r>
            <a:r>
              <a:rPr lang="es-MX" sz="1600" kern="100" dirty="0" smtClean="0">
                <a:effectLst/>
                <a:latin typeface="Arial" panose="020B0604020202020204" pitchFamily="34" charset="0"/>
                <a:ea typeface="Calibri" panose="020F0502020204030204" pitchFamily="34" charset="0"/>
                <a:cs typeface="Arial" panose="020B0604020202020204" pitchFamily="34" charset="0"/>
              </a:rPr>
              <a:t>.- El programa "Ecos en la montaña", que se transmite en la plaza Tapa de lunes a viernes de las 13:00 a las 14:00 horas y emisora XEZV-AM, cambia de nombre y se recibe el programa "La voz de la montaña", en el mismo horario y emisora.</a:t>
            </a:r>
          </a:p>
        </p:txBody>
      </p:sp>
    </p:spTree>
    <p:extLst>
      <p:ext uri="{BB962C8B-B14F-4D97-AF65-F5344CB8AC3E}">
        <p14:creationId xmlns:p14="http://schemas.microsoft.com/office/powerpoint/2010/main" val="24777981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object 22"/>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9</a:t>
            </a:fld>
            <a:endParaRPr spc="-25" dirty="0"/>
          </a:p>
        </p:txBody>
      </p:sp>
      <p:sp>
        <p:nvSpPr>
          <p:cNvPr id="3" name="Rectangle 1"/>
          <p:cNvSpPr>
            <a:spLocks noChangeArrowheads="1"/>
          </p:cNvSpPr>
          <p:nvPr/>
        </p:nvSpPr>
        <p:spPr bwMode="auto">
          <a:xfrm>
            <a:off x="838200" y="4138068"/>
            <a:ext cx="10127756"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600" i="0" u="none" strike="noStrike" cap="none" normalizeH="0" baseline="0" dirty="0" smtClean="0">
                <a:ln>
                  <a:noFill/>
                </a:ln>
                <a:solidFill>
                  <a:schemeClr val="tx1"/>
                </a:solidFill>
                <a:effectLst/>
                <a:latin typeface="Arial" panose="020B0604020202020204" pitchFamily="34" charset="0"/>
              </a:rPr>
              <a:t>Del 01 de </a:t>
            </a:r>
            <a:r>
              <a:rPr lang="es-MX" altLang="es-MX" sz="1600" dirty="0" smtClean="0">
                <a:solidFill>
                  <a:schemeClr val="tx1"/>
                </a:solidFill>
                <a:latin typeface="Arial" panose="020B0604020202020204" pitchFamily="34" charset="0"/>
              </a:rPr>
              <a:t>mayo</a:t>
            </a:r>
            <a:r>
              <a:rPr kumimoji="0" lang="es-MX" altLang="es-MX" sz="1600" i="0" u="none" strike="noStrike" cap="none" normalizeH="0" baseline="0" dirty="0" smtClean="0">
                <a:ln>
                  <a:noFill/>
                </a:ln>
                <a:solidFill>
                  <a:schemeClr val="tx1"/>
                </a:solidFill>
                <a:effectLst/>
                <a:latin typeface="Arial" panose="020B0604020202020204" pitchFamily="34" charset="0"/>
              </a:rPr>
              <a:t> al </a:t>
            </a:r>
            <a:r>
              <a:rPr lang="es-MX" altLang="es-MX" sz="1600" dirty="0" smtClean="0">
                <a:solidFill>
                  <a:schemeClr val="tx1"/>
                </a:solidFill>
                <a:latin typeface="Arial" panose="020B0604020202020204" pitchFamily="34" charset="0"/>
              </a:rPr>
              <a:t>30</a:t>
            </a:r>
            <a:r>
              <a:rPr kumimoji="0" lang="es-MX" altLang="es-MX" sz="1600" i="0" u="none" strike="noStrike" cap="none" normalizeH="0" baseline="0" dirty="0" smtClean="0">
                <a:ln>
                  <a:noFill/>
                </a:ln>
                <a:solidFill>
                  <a:schemeClr val="tx1"/>
                </a:solidFill>
                <a:effectLst/>
                <a:latin typeface="Arial" panose="020B0604020202020204" pitchFamily="34" charset="0"/>
              </a:rPr>
              <a:t> de </a:t>
            </a:r>
            <a:r>
              <a:rPr lang="es-MX" altLang="es-MX" sz="1600" dirty="0" smtClean="0">
                <a:solidFill>
                  <a:schemeClr val="tx1"/>
                </a:solidFill>
                <a:latin typeface="Arial" panose="020B0604020202020204" pitchFamily="34" charset="0"/>
              </a:rPr>
              <a:t>junio</a:t>
            </a:r>
            <a:r>
              <a:rPr kumimoji="0" lang="es-MX" altLang="es-MX" sz="1600" i="0" u="none" strike="noStrike" cap="none" normalizeH="0" baseline="0" dirty="0" smtClean="0">
                <a:ln>
                  <a:noFill/>
                </a:ln>
                <a:solidFill>
                  <a:schemeClr val="tx1"/>
                </a:solidFill>
                <a:effectLst/>
                <a:latin typeface="Arial" panose="020B0604020202020204" pitchFamily="34" charset="0"/>
              </a:rPr>
              <a:t> de 2026 se analizaron 646 testigos de radio y televisión, correspondientes a programas transmitidos de lunes a viernes.</a:t>
            </a:r>
          </a:p>
          <a:p>
            <a:pPr algn="just" rtl="0" eaLnBrk="0" fontAlgn="base" hangingPunct="0">
              <a:lnSpc>
                <a:spcPct val="150000"/>
              </a:lnSpc>
              <a:spcBef>
                <a:spcPct val="0"/>
              </a:spcBef>
              <a:spcAft>
                <a:spcPct val="0"/>
              </a:spcAft>
            </a:pPr>
            <a:r>
              <a:rPr kumimoji="0" lang="es-MX" altLang="es-MX" sz="1600" i="0" u="none" strike="noStrike" cap="none" normalizeH="0" baseline="0" dirty="0" smtClean="0">
                <a:ln>
                  <a:noFill/>
                </a:ln>
                <a:solidFill>
                  <a:schemeClr val="tx1"/>
                </a:solidFill>
                <a:effectLst/>
                <a:latin typeface="Arial" panose="020B0604020202020204" pitchFamily="34" charset="0"/>
              </a:rPr>
              <a:t>Los programas con mayor número de emisiones, 42 cada uno,</a:t>
            </a:r>
            <a:r>
              <a:rPr kumimoji="0" lang="es-MX" altLang="es-MX" sz="1600" i="0" u="none" strike="noStrike" cap="none" normalizeH="0" dirty="0" smtClean="0">
                <a:ln>
                  <a:noFill/>
                </a:ln>
                <a:solidFill>
                  <a:schemeClr val="tx1"/>
                </a:solidFill>
                <a:effectLst/>
                <a:latin typeface="Arial" panose="020B0604020202020204" pitchFamily="34" charset="0"/>
              </a:rPr>
              <a:t> </a:t>
            </a:r>
            <a:r>
              <a:rPr kumimoji="0" lang="es-MX" altLang="es-MX" sz="1600" i="0" u="none" strike="noStrike" cap="none" normalizeH="0" baseline="0" dirty="0" smtClean="0">
                <a:ln>
                  <a:noFill/>
                </a:ln>
                <a:solidFill>
                  <a:schemeClr val="tx1"/>
                </a:solidFill>
                <a:effectLst/>
                <a:latin typeface="Arial" panose="020B0604020202020204" pitchFamily="34" charset="0"/>
              </a:rPr>
              <a:t>fueron:</a:t>
            </a:r>
            <a:r>
              <a:rPr kumimoji="0" lang="es-MX" altLang="es-MX" sz="1600" i="0" u="none" strike="noStrike" cap="none" normalizeH="0" dirty="0" smtClean="0">
                <a:ln>
                  <a:noFill/>
                </a:ln>
                <a:solidFill>
                  <a:schemeClr val="tx1"/>
                </a:solidFill>
                <a:effectLst/>
                <a:latin typeface="Arial" panose="020B0604020202020204" pitchFamily="34" charset="0"/>
              </a:rPr>
              <a:t> </a:t>
            </a:r>
            <a:r>
              <a:rPr kumimoji="0" lang="es-MX" altLang="es-MX" sz="1600" i="0" u="none" strike="noStrike" cap="none" normalizeH="0" baseline="0" dirty="0" smtClean="0">
                <a:ln>
                  <a:noFill/>
                </a:ln>
                <a:solidFill>
                  <a:schemeClr val="tx1"/>
                </a:solidFill>
                <a:effectLst/>
                <a:latin typeface="Arial" panose="020B0604020202020204" pitchFamily="34" charset="0"/>
              </a:rPr>
              <a:t>“Informativo NTR” (ID-10) de Iguala, “Costa Grande en la Noticia”, en sus dos emisiones (ID-12 e ID-13) de Zihuatanejo, les siguen “Capital Noticias” (ID-06) e “Informativo NTR” (ID-08), ambos de Chilpancingo,</a:t>
            </a:r>
            <a:r>
              <a:rPr kumimoji="0" lang="es-MX" altLang="es-MX" sz="1600" i="0" u="none" strike="noStrike" cap="none" normalizeH="0" dirty="0" smtClean="0">
                <a:ln>
                  <a:noFill/>
                </a:ln>
                <a:solidFill>
                  <a:schemeClr val="tx1"/>
                </a:solidFill>
                <a:effectLst/>
                <a:latin typeface="Arial" panose="020B0604020202020204" pitchFamily="34" charset="0"/>
              </a:rPr>
              <a:t> </a:t>
            </a:r>
            <a:r>
              <a:rPr kumimoji="0" lang="es-MX" altLang="es-MX" sz="1600" i="0" u="none" strike="noStrike" cap="none" normalizeH="0" baseline="0" dirty="0" smtClean="0">
                <a:ln>
                  <a:noFill/>
                </a:ln>
                <a:solidFill>
                  <a:schemeClr val="tx1"/>
                </a:solidFill>
                <a:effectLst/>
                <a:latin typeface="Arial" panose="020B0604020202020204" pitchFamily="34" charset="0"/>
              </a:rPr>
              <a:t>con </a:t>
            </a:r>
            <a:r>
              <a:rPr lang="es-MX" altLang="es-MX" sz="1600" dirty="0" smtClean="0">
                <a:solidFill>
                  <a:schemeClr val="tx1"/>
                </a:solidFill>
                <a:latin typeface="Arial" panose="020B0604020202020204" pitchFamily="34" charset="0"/>
              </a:rPr>
              <a:t>41</a:t>
            </a:r>
            <a:r>
              <a:rPr kumimoji="0" lang="es-MX" altLang="es-MX" sz="1600" i="0" u="none" strike="noStrike" cap="none" normalizeH="0" baseline="0" dirty="0" smtClean="0">
                <a:ln>
                  <a:noFill/>
                </a:ln>
                <a:solidFill>
                  <a:schemeClr val="tx1"/>
                </a:solidFill>
                <a:effectLst/>
                <a:latin typeface="Arial" panose="020B0604020202020204" pitchFamily="34" charset="0"/>
              </a:rPr>
              <a:t> programas cada uno, y “IGN Noticias” (ID-11)</a:t>
            </a:r>
            <a:r>
              <a:rPr kumimoji="0" lang="es-MX" altLang="es-MX" sz="1600" i="0" u="none" strike="noStrike" cap="none" normalizeH="0" dirty="0" smtClean="0">
                <a:ln>
                  <a:noFill/>
                </a:ln>
                <a:solidFill>
                  <a:schemeClr val="tx1"/>
                </a:solidFill>
                <a:effectLst/>
                <a:latin typeface="Arial" panose="020B0604020202020204" pitchFamily="34" charset="0"/>
              </a:rPr>
              <a:t> de Iguala con 40</a:t>
            </a:r>
            <a:r>
              <a:rPr kumimoji="0" lang="es-MX" altLang="es-MX" sz="1600" i="0" u="none" strike="noStrike" cap="none" normalizeH="0" baseline="0" dirty="0" smtClean="0">
                <a:ln>
                  <a:noFill/>
                </a:ln>
                <a:solidFill>
                  <a:schemeClr val="tx1"/>
                </a:solidFill>
                <a:effectLst/>
                <a:latin typeface="Arial" panose="020B0604020202020204" pitchFamily="34" charset="0"/>
              </a:rPr>
              <a:t> emisiones.</a:t>
            </a:r>
          </a:p>
        </p:txBody>
      </p:sp>
      <p:graphicFrame>
        <p:nvGraphicFramePr>
          <p:cNvPr id="5" name="Gráfico 4">
            <a:extLst>
              <a:ext uri="{FF2B5EF4-FFF2-40B4-BE49-F238E27FC236}">
                <a16:creationId xmlns:a16="http://schemas.microsoft.com/office/drawing/2014/main" id="{9302F77E-F6E1-451B-B8D2-20A740CCBFEB}"/>
              </a:ext>
            </a:extLst>
          </p:cNvPr>
          <p:cNvGraphicFramePr>
            <a:graphicFrameLocks/>
          </p:cNvGraphicFramePr>
          <p:nvPr>
            <p:extLst>
              <p:ext uri="{D42A27DB-BD31-4B8C-83A1-F6EECF244321}">
                <p14:modId xmlns:p14="http://schemas.microsoft.com/office/powerpoint/2010/main" val="1351028409"/>
              </p:ext>
            </p:extLst>
          </p:nvPr>
        </p:nvGraphicFramePr>
        <p:xfrm>
          <a:off x="1203373" y="762000"/>
          <a:ext cx="9829800" cy="3479171"/>
        </p:xfrm>
        <a:graphic>
          <a:graphicData uri="http://schemas.openxmlformats.org/drawingml/2006/chart">
            <c:chart xmlns:c="http://schemas.openxmlformats.org/drawingml/2006/chart" xmlns:r="http://schemas.openxmlformats.org/officeDocument/2006/relationships" r:id="rId2"/>
          </a:graphicData>
        </a:graphic>
      </p:graphicFrame>
      <p:sp>
        <p:nvSpPr>
          <p:cNvPr id="6" name="object 3"/>
          <p:cNvSpPr txBox="1">
            <a:spLocks/>
          </p:cNvSpPr>
          <p:nvPr/>
        </p:nvSpPr>
        <p:spPr>
          <a:xfrm>
            <a:off x="3048000" y="381000"/>
            <a:ext cx="5943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NÚMERO DE PROGRAMAS EN RADIO Y TV</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3928</TotalTime>
  <Words>8818</Words>
  <Application>Microsoft Office PowerPoint</Application>
  <PresentationFormat>Panorámica</PresentationFormat>
  <Paragraphs>2818</Paragraphs>
  <Slides>68</Slides>
  <Notes>2</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68</vt:i4>
      </vt:variant>
    </vt:vector>
  </HeadingPairs>
  <TitlesOfParts>
    <vt:vector size="73" baseType="lpstr">
      <vt:lpstr>Aptos Narrow</vt:lpstr>
      <vt:lpstr>Arial</vt:lpstr>
      <vt:lpstr>Calibri</vt:lpstr>
      <vt:lpstr>Times New Roman</vt:lpstr>
      <vt:lpstr>Office Theme</vt:lpstr>
      <vt:lpstr>INFORME CUANTITATIVO Y CUALITATIVO DE RADIO Y TELEVISIÓN DEL ESTADO DE GUERRERO DEL 01 DE MAYO AL 30 DE  JUNIO DE 2026</vt:lpstr>
      <vt:lpstr>INTRODUCCIÓN</vt:lpstr>
      <vt:lpstr>Presentación de PowerPoint</vt:lpstr>
      <vt:lpstr>TESTIGOS MONITOREADOS EN RADIO Y TELEVISIÓN </vt:lpstr>
      <vt:lpstr>INFORMACIÓN GENERAL DE LA MUESTRA</vt:lpstr>
      <vt:lpstr>INFORMACIÓN GENERAL DE LA MUESTRA</vt:lpstr>
      <vt:lpstr>INFORMACIÓN GENERAL DE LA MUESTRA</vt:lpstr>
      <vt:lpstr>INFORMACIÓN GENERAL DE LA MUESTRA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CONCLUSIÓN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Roberto Santos</cp:lastModifiedBy>
  <cp:revision>289</cp:revision>
  <dcterms:created xsi:type="dcterms:W3CDTF">2026-03-10T22:28:42Z</dcterms:created>
  <dcterms:modified xsi:type="dcterms:W3CDTF">2026-08-14T06:15:58Z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2025-11-07T00:00:00Z</vt:filetime>
  </property>
  <property fmtid="{D5CDD505-2E9C-101B-9397-08002B2CF9AE}" pid="3" name="Creator">
    <vt:lpwstr>Microsoft® PowerPoint® para Microsoft 365</vt:lpwstr>
  </property>
  <property fmtid="{D5CDD505-2E9C-101B-9397-08002B2CF9AE}" pid="4" name="LastSaved">
    <vt:filetime>2026-03-10T00:00:00Z</vt:filetime>
  </property>
  <property fmtid="{D5CDD505-2E9C-101B-9397-08002B2CF9AE}" pid="5" name="Producer">
    <vt:lpwstr>Microsoft® PowerPoint® para Microsoft 365</vt:lpwstr>
  </property>
</Properties>
</file>